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810"/>
              </a:lnSpc>
            </a:pPr>
            <a:fld id="{81D60167-4931-47E6-BA6A-407CBD079E47}" type="slidenum">
              <a:rPr b="0" dirty="0">
                <a:latin typeface="Calibri"/>
                <a:cs typeface="Calibri"/>
              </a:rPr>
              <a:t>‹#›</a:t>
            </a:fld>
            <a:endParaRPr b="0" dirty="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810"/>
              </a:lnSpc>
            </a:pPr>
            <a:fld id="{81D60167-4931-47E6-BA6A-407CBD079E47}" type="slidenum">
              <a:rPr b="0" dirty="0">
                <a:latin typeface="Calibri"/>
                <a:cs typeface="Calibri"/>
              </a:rPr>
              <a:t>‹#›</a:t>
            </a:fld>
            <a:endParaRPr b="0" dirty="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810"/>
              </a:lnSpc>
            </a:pPr>
            <a:fld id="{81D60167-4931-47E6-BA6A-407CBD079E47}" type="slidenum">
              <a:rPr b="0" dirty="0">
                <a:latin typeface="Calibri"/>
                <a:cs typeface="Calibri"/>
              </a:rPr>
              <a:t>‹#›</a:t>
            </a:fld>
            <a:endParaRPr b="0" dirty="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810"/>
              </a:lnSpc>
            </a:pPr>
            <a:fld id="{81D60167-4931-47E6-BA6A-407CBD079E47}" type="slidenum">
              <a:rPr b="0" dirty="0">
                <a:latin typeface="Calibri"/>
                <a:cs typeface="Calibri"/>
              </a:rPr>
              <a:t>‹#›</a:t>
            </a:fld>
            <a:endParaRPr b="0" dirty="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79475" y="760476"/>
            <a:ext cx="8385047" cy="56418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810"/>
              </a:lnSpc>
            </a:pPr>
            <a:fld id="{81D60167-4931-47E6-BA6A-407CBD079E47}" type="slidenum">
              <a:rPr b="0" dirty="0">
                <a:latin typeface="Calibri"/>
                <a:cs typeface="Calibri"/>
              </a:rPr>
              <a:t>‹#›</a:t>
            </a:fld>
            <a:endParaRPr b="0" dirty="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21537" y="601421"/>
            <a:ext cx="7500924" cy="19373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86384" y="1625129"/>
            <a:ext cx="8571230" cy="42208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166734" y="6432448"/>
            <a:ext cx="282575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810"/>
              </a:lnSpc>
            </a:pPr>
            <a:fld id="{81D60167-4931-47E6-BA6A-407CBD079E47}" type="slidenum">
              <a:rPr b="0" dirty="0">
                <a:latin typeface="Calibri"/>
                <a:cs typeface="Calibri"/>
              </a:rPr>
              <a:t>‹#›</a:t>
            </a:fld>
            <a:endParaRPr b="0" dirty="0">
              <a:latin typeface="Calibri"/>
              <a:cs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5620" y="1524000"/>
            <a:ext cx="7500924" cy="1948609"/>
          </a:xfrm>
          <a:prstGeom prst="rect">
            <a:avLst/>
          </a:prstGeom>
        </p:spPr>
        <p:txBody>
          <a:bodyPr vert="horz" wrap="square" lIns="0" tIns="126364" rIns="0" bIns="0" rtlCol="0">
            <a:spAutoFit/>
          </a:bodyPr>
          <a:lstStyle/>
          <a:p>
            <a:pPr marL="2355215" marR="5080" indent="-2038350">
              <a:lnSpc>
                <a:spcPts val="7130"/>
              </a:lnSpc>
              <a:spcBef>
                <a:spcPts val="994"/>
              </a:spcBef>
              <a:tabLst>
                <a:tab pos="3774440" algn="l"/>
              </a:tabLst>
            </a:pPr>
            <a:r>
              <a:rPr sz="6600" b="0" dirty="0" smtClean="0">
                <a:solidFill>
                  <a:srgbClr val="4471C4"/>
                </a:solidFill>
                <a:latin typeface="Times New Roman"/>
                <a:cs typeface="Times New Roman"/>
              </a:rPr>
              <a:t>Drugs </a:t>
            </a:r>
            <a:r>
              <a:rPr sz="6600" b="0" dirty="0">
                <a:solidFill>
                  <a:srgbClr val="4471C4"/>
                </a:solidFill>
                <a:latin typeface="Times New Roman"/>
                <a:cs typeface="Times New Roman"/>
              </a:rPr>
              <a:t>and</a:t>
            </a:r>
            <a:r>
              <a:rPr sz="6600" b="0" spc="-105" dirty="0">
                <a:solidFill>
                  <a:srgbClr val="4471C4"/>
                </a:solidFill>
                <a:latin typeface="Times New Roman"/>
                <a:cs typeface="Times New Roman"/>
              </a:rPr>
              <a:t> </a:t>
            </a:r>
            <a:r>
              <a:rPr sz="6600" b="0" dirty="0">
                <a:solidFill>
                  <a:srgbClr val="4471C4"/>
                </a:solidFill>
                <a:latin typeface="Times New Roman"/>
                <a:cs typeface="Times New Roman"/>
              </a:rPr>
              <a:t>Cosmetics  </a:t>
            </a:r>
            <a:r>
              <a:rPr sz="6600" b="0" spc="-5" dirty="0">
                <a:solidFill>
                  <a:srgbClr val="4471C4"/>
                </a:solidFill>
                <a:latin typeface="Times New Roman"/>
                <a:cs typeface="Times New Roman"/>
              </a:rPr>
              <a:t>Act	</a:t>
            </a:r>
            <a:r>
              <a:rPr sz="6600" b="0" dirty="0">
                <a:solidFill>
                  <a:srgbClr val="4471C4"/>
                </a:solidFill>
                <a:latin typeface="Times New Roman"/>
                <a:cs typeface="Times New Roman"/>
              </a:rPr>
              <a:t>1940</a:t>
            </a:r>
            <a:endParaRPr sz="6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53170" y="6451498"/>
            <a:ext cx="838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888888"/>
                </a:solidFill>
                <a:latin typeface="Calibri"/>
                <a:cs typeface="Calibri"/>
              </a:rPr>
              <a:t>1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b="0" dirty="0">
                <a:latin typeface="Calibri"/>
                <a:cs typeface="Calibri"/>
              </a:rPr>
              <a:t>10</a:t>
            </a:fld>
            <a:endParaRPr b="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725170"/>
            <a:ext cx="39128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404040"/>
                </a:solidFill>
              </a:rPr>
              <a:t>Misbranded drugs</a:t>
            </a:r>
            <a:r>
              <a:rPr spc="-25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764437"/>
            <a:ext cx="8987155" cy="1704975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353695" indent="-341630" algn="just">
              <a:lnSpc>
                <a:spcPct val="100000"/>
              </a:lnSpc>
              <a:spcBef>
                <a:spcPts val="665"/>
              </a:spcBef>
              <a:buAutoNum type="alphaLcParenR"/>
              <a:tabLst>
                <a:tab pos="354330" algn="l"/>
              </a:tabLst>
            </a:pPr>
            <a:r>
              <a:rPr sz="2000" spc="-5" dirty="0">
                <a:latin typeface="Times New Roman"/>
                <a:cs typeface="Times New Roman"/>
              </a:rPr>
              <a:t>if it is </a:t>
            </a:r>
            <a:r>
              <a:rPr sz="2000" dirty="0">
                <a:latin typeface="Times New Roman"/>
                <a:cs typeface="Times New Roman"/>
              </a:rPr>
              <a:t>so </a:t>
            </a:r>
            <a:r>
              <a:rPr sz="2000" b="1" spc="-5" dirty="0">
                <a:solidFill>
                  <a:srgbClr val="212A35"/>
                </a:solidFill>
                <a:latin typeface="Times New Roman"/>
                <a:cs typeface="Times New Roman"/>
              </a:rPr>
              <a:t>coloured, </a:t>
            </a:r>
            <a:r>
              <a:rPr sz="2000" b="1" dirty="0">
                <a:solidFill>
                  <a:srgbClr val="212A35"/>
                </a:solidFill>
                <a:latin typeface="Times New Roman"/>
                <a:cs typeface="Times New Roman"/>
              </a:rPr>
              <a:t>coated, </a:t>
            </a:r>
            <a:r>
              <a:rPr sz="2000" b="1" spc="-5" dirty="0">
                <a:solidFill>
                  <a:srgbClr val="212A35"/>
                </a:solidFill>
                <a:latin typeface="Times New Roman"/>
                <a:cs typeface="Times New Roman"/>
              </a:rPr>
              <a:t>powdered </a:t>
            </a:r>
            <a:r>
              <a:rPr sz="2000" b="1" dirty="0">
                <a:latin typeface="Times New Roman"/>
                <a:cs typeface="Times New Roman"/>
              </a:rPr>
              <a:t>or </a:t>
            </a:r>
            <a:r>
              <a:rPr sz="2000" b="1" dirty="0">
                <a:solidFill>
                  <a:srgbClr val="212A35"/>
                </a:solidFill>
                <a:latin typeface="Times New Roman"/>
                <a:cs typeface="Times New Roman"/>
              </a:rPr>
              <a:t>polished </a:t>
            </a:r>
            <a:r>
              <a:rPr sz="2000" dirty="0">
                <a:latin typeface="Times New Roman"/>
                <a:cs typeface="Times New Roman"/>
              </a:rPr>
              <a:t>that </a:t>
            </a:r>
            <a:r>
              <a:rPr sz="2000" spc="-5" dirty="0">
                <a:latin typeface="Times New Roman"/>
                <a:cs typeface="Times New Roman"/>
              </a:rPr>
              <a:t>damage is</a:t>
            </a:r>
            <a:r>
              <a:rPr sz="2000" spc="-1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concealed</a:t>
            </a:r>
            <a:endParaRPr sz="2000">
              <a:latin typeface="Times New Roman"/>
              <a:cs typeface="Times New Roman"/>
            </a:endParaRPr>
          </a:p>
          <a:p>
            <a:pPr marL="353695" indent="-341630" algn="just">
              <a:lnSpc>
                <a:spcPct val="100000"/>
              </a:lnSpc>
              <a:spcBef>
                <a:spcPts val="570"/>
              </a:spcBef>
              <a:buAutoNum type="alphaLcParenR"/>
              <a:tabLst>
                <a:tab pos="354330" algn="l"/>
              </a:tabLst>
            </a:pPr>
            <a:r>
              <a:rPr sz="2000" spc="-5" dirty="0">
                <a:latin typeface="Times New Roman"/>
                <a:cs typeface="Times New Roman"/>
              </a:rPr>
              <a:t>if it is </a:t>
            </a:r>
            <a:r>
              <a:rPr sz="2000" b="1" dirty="0">
                <a:solidFill>
                  <a:srgbClr val="212A35"/>
                </a:solidFill>
                <a:latin typeface="Times New Roman"/>
                <a:cs typeface="Times New Roman"/>
              </a:rPr>
              <a:t>not labelled </a:t>
            </a:r>
            <a:r>
              <a:rPr sz="2000" spc="-5" dirty="0">
                <a:latin typeface="Times New Roman"/>
                <a:cs typeface="Times New Roman"/>
              </a:rPr>
              <a:t>in </a:t>
            </a:r>
            <a:r>
              <a:rPr sz="2000" dirty="0">
                <a:latin typeface="Times New Roman"/>
                <a:cs typeface="Times New Roman"/>
              </a:rPr>
              <a:t>the prescribed </a:t>
            </a:r>
            <a:r>
              <a:rPr sz="2000" spc="-5" dirty="0">
                <a:latin typeface="Times New Roman"/>
                <a:cs typeface="Times New Roman"/>
              </a:rPr>
              <a:t>manner;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or</a:t>
            </a:r>
            <a:endParaRPr sz="2000">
              <a:latin typeface="Times New Roman"/>
              <a:cs typeface="Times New Roman"/>
            </a:endParaRPr>
          </a:p>
          <a:p>
            <a:pPr marL="353695" marR="5080" indent="-341630" algn="just">
              <a:lnSpc>
                <a:spcPts val="2160"/>
              </a:lnSpc>
              <a:spcBef>
                <a:spcPts val="835"/>
              </a:spcBef>
              <a:buAutoNum type="alphaLcParenR"/>
              <a:tabLst>
                <a:tab pos="354330" algn="l"/>
              </a:tabLst>
            </a:pPr>
            <a:r>
              <a:rPr sz="2000" spc="-5" dirty="0">
                <a:latin typeface="Times New Roman"/>
                <a:cs typeface="Times New Roman"/>
              </a:rPr>
              <a:t>if its label </a:t>
            </a:r>
            <a:r>
              <a:rPr sz="2000" dirty="0">
                <a:latin typeface="Times New Roman"/>
                <a:cs typeface="Times New Roman"/>
              </a:rPr>
              <a:t>or </a:t>
            </a:r>
            <a:r>
              <a:rPr sz="2000" spc="-5" dirty="0">
                <a:latin typeface="Times New Roman"/>
                <a:cs typeface="Times New Roman"/>
              </a:rPr>
              <a:t>container or anything accompanying the drug bears any statement,  design or device which makes any </a:t>
            </a:r>
            <a:r>
              <a:rPr sz="2000" b="1" dirty="0">
                <a:solidFill>
                  <a:srgbClr val="212A35"/>
                </a:solidFill>
                <a:latin typeface="Times New Roman"/>
                <a:cs typeface="Times New Roman"/>
              </a:rPr>
              <a:t>false </a:t>
            </a:r>
            <a:r>
              <a:rPr sz="2000" b="1" spc="-5" dirty="0">
                <a:solidFill>
                  <a:srgbClr val="212A35"/>
                </a:solidFill>
                <a:latin typeface="Times New Roman"/>
                <a:cs typeface="Times New Roman"/>
              </a:rPr>
              <a:t>claim </a:t>
            </a:r>
            <a:r>
              <a:rPr sz="2000" spc="-5" dirty="0">
                <a:latin typeface="Times New Roman"/>
                <a:cs typeface="Times New Roman"/>
              </a:rPr>
              <a:t>for the drug </a:t>
            </a:r>
            <a:r>
              <a:rPr sz="2000" dirty="0">
                <a:latin typeface="Times New Roman"/>
                <a:cs typeface="Times New Roman"/>
              </a:rPr>
              <a:t>or </a:t>
            </a:r>
            <a:r>
              <a:rPr sz="2000" spc="-5" dirty="0">
                <a:latin typeface="Times New Roman"/>
                <a:cs typeface="Times New Roman"/>
              </a:rPr>
              <a:t>which is false </a:t>
            </a:r>
            <a:r>
              <a:rPr sz="2000" spc="-10" dirty="0">
                <a:latin typeface="Times New Roman"/>
                <a:cs typeface="Times New Roman"/>
              </a:rPr>
              <a:t>or  </a:t>
            </a:r>
            <a:r>
              <a:rPr sz="2000" spc="-5" dirty="0">
                <a:latin typeface="Times New Roman"/>
                <a:cs typeface="Times New Roman"/>
              </a:rPr>
              <a:t>misleading in </a:t>
            </a:r>
            <a:r>
              <a:rPr sz="2000" dirty="0">
                <a:latin typeface="Times New Roman"/>
                <a:cs typeface="Times New Roman"/>
              </a:rPr>
              <a:t>any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particular.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b="0" dirty="0">
                <a:latin typeface="Calibri"/>
                <a:cs typeface="Calibri"/>
              </a:rPr>
              <a:t>11</a:t>
            </a:fld>
            <a:endParaRPr b="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648970"/>
            <a:ext cx="37096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404040"/>
                </a:solidFill>
              </a:rPr>
              <a:t>Adulterated drug</a:t>
            </a:r>
            <a:r>
              <a:rPr spc="-20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0952" y="1365250"/>
            <a:ext cx="8816975" cy="2951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3380" indent="-361315" algn="just">
              <a:lnSpc>
                <a:spcPts val="2540"/>
              </a:lnSpc>
              <a:buSzPct val="140000"/>
              <a:buFont typeface="Gabriola"/>
              <a:buAutoNum type="alphaLcParenBoth"/>
              <a:tabLst>
                <a:tab pos="374015" algn="l"/>
              </a:tabLst>
            </a:pPr>
            <a:r>
              <a:rPr sz="2000" spc="-5" dirty="0">
                <a:latin typeface="Times New Roman"/>
                <a:cs typeface="Times New Roman"/>
              </a:rPr>
              <a:t>if</a:t>
            </a:r>
            <a:r>
              <a:rPr sz="2000" spc="1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it</a:t>
            </a:r>
            <a:r>
              <a:rPr sz="2000" spc="1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consists,</a:t>
            </a:r>
            <a:r>
              <a:rPr sz="2000" spc="1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</a:t>
            </a:r>
            <a:r>
              <a:rPr sz="2000" spc="1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whole</a:t>
            </a:r>
            <a:r>
              <a:rPr sz="2000" spc="1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or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</a:t>
            </a:r>
            <a:r>
              <a:rPr sz="2000" spc="11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part,</a:t>
            </a:r>
            <a:r>
              <a:rPr sz="2000" spc="10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of</a:t>
            </a:r>
            <a:r>
              <a:rPr sz="2000" spc="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any</a:t>
            </a:r>
            <a:r>
              <a:rPr sz="2000" spc="90" dirty="0">
                <a:latin typeface="Times New Roman"/>
                <a:cs typeface="Times New Roman"/>
              </a:rPr>
              <a:t> </a:t>
            </a:r>
            <a:r>
              <a:rPr sz="2000" b="1" spc="-20" dirty="0">
                <a:latin typeface="Times New Roman"/>
                <a:cs typeface="Times New Roman"/>
              </a:rPr>
              <a:t>filthy,</a:t>
            </a:r>
            <a:r>
              <a:rPr sz="2000" b="1" spc="9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putrid</a:t>
            </a:r>
            <a:r>
              <a:rPr sz="2000" b="1" spc="9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or</a:t>
            </a:r>
            <a:r>
              <a:rPr sz="2000" b="1" spc="10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decomposed</a:t>
            </a:r>
            <a:r>
              <a:rPr sz="2000" b="1" spc="1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substance;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ts val="2280"/>
              </a:lnSpc>
            </a:pPr>
            <a:r>
              <a:rPr sz="2000" dirty="0">
                <a:latin typeface="Times New Roman"/>
                <a:cs typeface="Times New Roman"/>
              </a:rPr>
              <a:t>or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250">
              <a:latin typeface="Times New Roman"/>
              <a:cs typeface="Times New Roman"/>
            </a:endParaRPr>
          </a:p>
          <a:p>
            <a:pPr marL="12700" marR="5715" algn="just">
              <a:lnSpc>
                <a:spcPts val="2160"/>
              </a:lnSpc>
              <a:buAutoNum type="alphaLcParenBoth" startAt="2"/>
              <a:tabLst>
                <a:tab pos="392430" algn="l"/>
              </a:tabLst>
            </a:pPr>
            <a:r>
              <a:rPr sz="2000" spc="-10" dirty="0">
                <a:latin typeface="Times New Roman"/>
                <a:cs typeface="Times New Roman"/>
              </a:rPr>
              <a:t>if </a:t>
            </a:r>
            <a:r>
              <a:rPr sz="2000" spc="-5" dirty="0">
                <a:latin typeface="Times New Roman"/>
                <a:cs typeface="Times New Roman"/>
              </a:rPr>
              <a:t>it has been prepared, </a:t>
            </a:r>
            <a:r>
              <a:rPr sz="2000" dirty="0">
                <a:latin typeface="Times New Roman"/>
                <a:cs typeface="Times New Roman"/>
              </a:rPr>
              <a:t>packed </a:t>
            </a:r>
            <a:r>
              <a:rPr sz="2000" spc="-5" dirty="0">
                <a:latin typeface="Times New Roman"/>
                <a:cs typeface="Times New Roman"/>
              </a:rPr>
              <a:t>or stored under </a:t>
            </a:r>
            <a:r>
              <a:rPr sz="2000" b="1" spc="-5" dirty="0">
                <a:latin typeface="Times New Roman"/>
                <a:cs typeface="Times New Roman"/>
              </a:rPr>
              <a:t>insanitary conditions </a:t>
            </a:r>
            <a:r>
              <a:rPr sz="2000" spc="-5" dirty="0">
                <a:latin typeface="Times New Roman"/>
                <a:cs typeface="Times New Roman"/>
              </a:rPr>
              <a:t>whereby it  </a:t>
            </a:r>
            <a:r>
              <a:rPr sz="2000" spc="-10" dirty="0">
                <a:latin typeface="Times New Roman"/>
                <a:cs typeface="Times New Roman"/>
              </a:rPr>
              <a:t>may </a:t>
            </a:r>
            <a:r>
              <a:rPr sz="2000" dirty="0">
                <a:latin typeface="Times New Roman"/>
                <a:cs typeface="Times New Roman"/>
              </a:rPr>
              <a:t>have </a:t>
            </a:r>
            <a:r>
              <a:rPr sz="2000" spc="-5" dirty="0">
                <a:latin typeface="Times New Roman"/>
                <a:cs typeface="Times New Roman"/>
              </a:rPr>
              <a:t>been contaminated with filth or whereby it </a:t>
            </a:r>
            <a:r>
              <a:rPr sz="2000" spc="-10" dirty="0">
                <a:latin typeface="Times New Roman"/>
                <a:cs typeface="Times New Roman"/>
              </a:rPr>
              <a:t>may </a:t>
            </a:r>
            <a:r>
              <a:rPr sz="2000" dirty="0">
                <a:latin typeface="Times New Roman"/>
                <a:cs typeface="Times New Roman"/>
              </a:rPr>
              <a:t>have </a:t>
            </a:r>
            <a:r>
              <a:rPr sz="2000" spc="-5" dirty="0">
                <a:latin typeface="Times New Roman"/>
                <a:cs typeface="Times New Roman"/>
              </a:rPr>
              <a:t>been rendered  </a:t>
            </a:r>
            <a:r>
              <a:rPr sz="2000" b="1" dirty="0">
                <a:latin typeface="Times New Roman"/>
                <a:cs typeface="Times New Roman"/>
              </a:rPr>
              <a:t>injurious to health</a:t>
            </a:r>
            <a:r>
              <a:rPr sz="2000" dirty="0">
                <a:latin typeface="Times New Roman"/>
                <a:cs typeface="Times New Roman"/>
              </a:rPr>
              <a:t>;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or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AutoNum type="alphaLcParenBoth" startAt="2"/>
            </a:pPr>
            <a:endParaRPr sz="3250">
              <a:latin typeface="Times New Roman"/>
              <a:cs typeface="Times New Roman"/>
            </a:endParaRPr>
          </a:p>
          <a:p>
            <a:pPr marL="12700" marR="5715" algn="just">
              <a:lnSpc>
                <a:spcPts val="2160"/>
              </a:lnSpc>
              <a:spcBef>
                <a:spcPts val="5"/>
              </a:spcBef>
              <a:buAutoNum type="alphaLcParenBoth" startAt="2"/>
              <a:tabLst>
                <a:tab pos="377190" algn="l"/>
              </a:tabLst>
            </a:pPr>
            <a:r>
              <a:rPr sz="2000" spc="-10" dirty="0">
                <a:latin typeface="Times New Roman"/>
                <a:cs typeface="Times New Roman"/>
              </a:rPr>
              <a:t>if </a:t>
            </a:r>
            <a:r>
              <a:rPr sz="2000" spc="-5" dirty="0">
                <a:latin typeface="Times New Roman"/>
                <a:cs typeface="Times New Roman"/>
              </a:rPr>
              <a:t>its container </a:t>
            </a:r>
            <a:r>
              <a:rPr sz="2000" spc="-10" dirty="0">
                <a:latin typeface="Times New Roman"/>
                <a:cs typeface="Times New Roman"/>
              </a:rPr>
              <a:t>is </a:t>
            </a:r>
            <a:r>
              <a:rPr sz="2000" spc="-5" dirty="0">
                <a:latin typeface="Times New Roman"/>
                <a:cs typeface="Times New Roman"/>
              </a:rPr>
              <a:t>composed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dirty="0">
                <a:latin typeface="Times New Roman"/>
                <a:cs typeface="Times New Roman"/>
              </a:rPr>
              <a:t>whole </a:t>
            </a:r>
            <a:r>
              <a:rPr sz="2000" spc="-5" dirty="0">
                <a:latin typeface="Times New Roman"/>
                <a:cs typeface="Times New Roman"/>
              </a:rPr>
              <a:t>or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part, of any </a:t>
            </a:r>
            <a:r>
              <a:rPr sz="2000" b="1" spc="-5" dirty="0">
                <a:latin typeface="Times New Roman"/>
                <a:cs typeface="Times New Roman"/>
              </a:rPr>
              <a:t>poisonous </a:t>
            </a:r>
            <a:r>
              <a:rPr sz="2000" b="1" dirty="0">
                <a:latin typeface="Times New Roman"/>
                <a:cs typeface="Times New Roman"/>
              </a:rPr>
              <a:t>or </a:t>
            </a:r>
            <a:r>
              <a:rPr sz="2000" b="1" spc="-5" dirty="0">
                <a:latin typeface="Times New Roman"/>
                <a:cs typeface="Times New Roman"/>
              </a:rPr>
              <a:t>deleterious  </a:t>
            </a:r>
            <a:r>
              <a:rPr sz="2000" b="1" dirty="0">
                <a:latin typeface="Times New Roman"/>
                <a:cs typeface="Times New Roman"/>
              </a:rPr>
              <a:t>substance </a:t>
            </a:r>
            <a:r>
              <a:rPr sz="2000" dirty="0">
                <a:latin typeface="Times New Roman"/>
                <a:cs typeface="Times New Roman"/>
              </a:rPr>
              <a:t>which </a:t>
            </a:r>
            <a:r>
              <a:rPr sz="2000" spc="-10" dirty="0">
                <a:latin typeface="Times New Roman"/>
                <a:cs typeface="Times New Roman"/>
              </a:rPr>
              <a:t>may </a:t>
            </a:r>
            <a:r>
              <a:rPr sz="2000" dirty="0">
                <a:latin typeface="Times New Roman"/>
                <a:cs typeface="Times New Roman"/>
              </a:rPr>
              <a:t>render the contents injurious </a:t>
            </a:r>
            <a:r>
              <a:rPr sz="2000" spc="-5" dirty="0">
                <a:latin typeface="Times New Roman"/>
                <a:cs typeface="Times New Roman"/>
              </a:rPr>
              <a:t>to</a:t>
            </a:r>
            <a:r>
              <a:rPr sz="2000" spc="-1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health.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b="0" dirty="0">
                <a:latin typeface="Calibri"/>
                <a:cs typeface="Calibri"/>
              </a:rPr>
              <a:t>12</a:t>
            </a:fld>
            <a:endParaRPr b="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5440" y="953770"/>
            <a:ext cx="32759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404040"/>
                </a:solidFill>
              </a:rPr>
              <a:t>Spurious drugs</a:t>
            </a:r>
            <a:r>
              <a:rPr spc="-50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5231" y="1994128"/>
            <a:ext cx="8862060" cy="170370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356870" indent="-344805" algn="just">
              <a:lnSpc>
                <a:spcPct val="100000"/>
              </a:lnSpc>
              <a:spcBef>
                <a:spcPts val="660"/>
              </a:spcBef>
              <a:buAutoNum type="alphaLcParenBoth"/>
              <a:tabLst>
                <a:tab pos="357505" algn="l"/>
              </a:tabLst>
            </a:pPr>
            <a:r>
              <a:rPr sz="2000" spc="-5" dirty="0">
                <a:latin typeface="Times New Roman"/>
                <a:cs typeface="Times New Roman"/>
              </a:rPr>
              <a:t>if it is </a:t>
            </a:r>
            <a:r>
              <a:rPr sz="2000" b="1" dirty="0">
                <a:solidFill>
                  <a:srgbClr val="333E50"/>
                </a:solidFill>
                <a:latin typeface="Times New Roman"/>
                <a:cs typeface="Times New Roman"/>
              </a:rPr>
              <a:t>imported </a:t>
            </a:r>
            <a:r>
              <a:rPr sz="2000" dirty="0">
                <a:latin typeface="Times New Roman"/>
                <a:cs typeface="Times New Roman"/>
              </a:rPr>
              <a:t>under a </a:t>
            </a:r>
            <a:r>
              <a:rPr sz="2000" spc="-5" dirty="0">
                <a:latin typeface="Times New Roman"/>
                <a:cs typeface="Times New Roman"/>
              </a:rPr>
              <a:t>name </a:t>
            </a:r>
            <a:r>
              <a:rPr sz="2000" dirty="0">
                <a:latin typeface="Times New Roman"/>
                <a:cs typeface="Times New Roman"/>
              </a:rPr>
              <a:t>which belongs </a:t>
            </a:r>
            <a:r>
              <a:rPr sz="2000" spc="-5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another drug;</a:t>
            </a:r>
            <a:r>
              <a:rPr sz="2000" spc="-18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or</a:t>
            </a:r>
            <a:endParaRPr sz="2000">
              <a:latin typeface="Times New Roman"/>
              <a:cs typeface="Times New Roman"/>
            </a:endParaRPr>
          </a:p>
          <a:p>
            <a:pPr marL="58419" marR="5080" indent="-44450" algn="just">
              <a:lnSpc>
                <a:spcPts val="2160"/>
              </a:lnSpc>
              <a:spcBef>
                <a:spcPts val="840"/>
              </a:spcBef>
              <a:buAutoNum type="alphaLcParenBoth"/>
              <a:tabLst>
                <a:tab pos="383540" algn="l"/>
              </a:tabLst>
            </a:pPr>
            <a:r>
              <a:rPr sz="2000" spc="-10" dirty="0">
                <a:latin typeface="Times New Roman"/>
                <a:cs typeface="Times New Roman"/>
              </a:rPr>
              <a:t>if </a:t>
            </a:r>
            <a:r>
              <a:rPr sz="2000" spc="-5" dirty="0">
                <a:latin typeface="Times New Roman"/>
                <a:cs typeface="Times New Roman"/>
              </a:rPr>
              <a:t>it is </a:t>
            </a:r>
            <a:r>
              <a:rPr sz="2000" spc="-10" dirty="0">
                <a:latin typeface="Times New Roman"/>
                <a:cs typeface="Times New Roman"/>
              </a:rPr>
              <a:t>an </a:t>
            </a:r>
            <a:r>
              <a:rPr sz="2000" b="1" spc="-5" dirty="0">
                <a:solidFill>
                  <a:srgbClr val="333E50"/>
                </a:solidFill>
                <a:latin typeface="Times New Roman"/>
                <a:cs typeface="Times New Roman"/>
              </a:rPr>
              <a:t>imitation </a:t>
            </a:r>
            <a:r>
              <a:rPr sz="2000" dirty="0">
                <a:latin typeface="Times New Roman"/>
                <a:cs typeface="Times New Roman"/>
              </a:rPr>
              <a:t>of, </a:t>
            </a:r>
            <a:r>
              <a:rPr sz="2000" spc="-5" dirty="0">
                <a:latin typeface="Times New Roman"/>
                <a:cs typeface="Times New Roman"/>
              </a:rPr>
              <a:t>or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b="1" spc="-5" dirty="0">
                <a:solidFill>
                  <a:srgbClr val="333E50"/>
                </a:solidFill>
                <a:latin typeface="Times New Roman"/>
                <a:cs typeface="Times New Roman"/>
              </a:rPr>
              <a:t>substitute </a:t>
            </a:r>
            <a:r>
              <a:rPr sz="2000" spc="-20" dirty="0">
                <a:latin typeface="Times New Roman"/>
                <a:cs typeface="Times New Roman"/>
              </a:rPr>
              <a:t>for, </a:t>
            </a:r>
            <a:r>
              <a:rPr sz="2000" spc="-5" dirty="0">
                <a:latin typeface="Times New Roman"/>
                <a:cs typeface="Times New Roman"/>
              </a:rPr>
              <a:t>another drug or resembles another drug  in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manner likely to </a:t>
            </a:r>
            <a:r>
              <a:rPr sz="2000" dirty="0">
                <a:latin typeface="Times New Roman"/>
                <a:cs typeface="Times New Roman"/>
              </a:rPr>
              <a:t>deceive or </a:t>
            </a:r>
            <a:r>
              <a:rPr sz="2000" spc="-5" dirty="0">
                <a:latin typeface="Times New Roman"/>
                <a:cs typeface="Times New Roman"/>
              </a:rPr>
              <a:t>bears </a:t>
            </a:r>
            <a:r>
              <a:rPr sz="2000" dirty="0">
                <a:latin typeface="Times New Roman"/>
                <a:cs typeface="Times New Roman"/>
              </a:rPr>
              <a:t>upon </a:t>
            </a:r>
            <a:r>
              <a:rPr sz="2000" spc="-5" dirty="0">
                <a:latin typeface="Times New Roman"/>
                <a:cs typeface="Times New Roman"/>
              </a:rPr>
              <a:t>it or upon its label </a:t>
            </a:r>
            <a:r>
              <a:rPr sz="2000" dirty="0">
                <a:latin typeface="Times New Roman"/>
                <a:cs typeface="Times New Roman"/>
              </a:rPr>
              <a:t>or </a:t>
            </a:r>
            <a:r>
              <a:rPr sz="2000" spc="-5" dirty="0">
                <a:latin typeface="Times New Roman"/>
                <a:cs typeface="Times New Roman"/>
              </a:rPr>
              <a:t>container the </a:t>
            </a:r>
            <a:r>
              <a:rPr sz="2000" b="1" spc="-5" dirty="0">
                <a:solidFill>
                  <a:srgbClr val="333E50"/>
                </a:solidFill>
                <a:latin typeface="Times New Roman"/>
                <a:cs typeface="Times New Roman"/>
              </a:rPr>
              <a:t>name  </a:t>
            </a:r>
            <a:r>
              <a:rPr sz="2000" b="1" dirty="0">
                <a:solidFill>
                  <a:srgbClr val="333E50"/>
                </a:solidFill>
                <a:latin typeface="Times New Roman"/>
                <a:cs typeface="Times New Roman"/>
              </a:rPr>
              <a:t>of another</a:t>
            </a:r>
            <a:r>
              <a:rPr sz="2000" b="1" spc="-90" dirty="0">
                <a:solidFill>
                  <a:srgbClr val="333E5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333E50"/>
                </a:solidFill>
                <a:latin typeface="Times New Roman"/>
                <a:cs typeface="Times New Roman"/>
              </a:rPr>
              <a:t>drug.</a:t>
            </a:r>
            <a:r>
              <a:rPr sz="2000" dirty="0">
                <a:solidFill>
                  <a:srgbClr val="333E50"/>
                </a:solidFill>
                <a:latin typeface="Times New Roman"/>
                <a:cs typeface="Times New Roman"/>
              </a:rPr>
              <a:t>or</a:t>
            </a:r>
            <a:endParaRPr sz="2000">
              <a:latin typeface="Times New Roman"/>
              <a:cs typeface="Times New Roman"/>
            </a:endParaRPr>
          </a:p>
          <a:p>
            <a:pPr marL="356870" indent="-344805" algn="just">
              <a:lnSpc>
                <a:spcPct val="100000"/>
              </a:lnSpc>
              <a:spcBef>
                <a:spcPts val="530"/>
              </a:spcBef>
              <a:buAutoNum type="alphaLcParenBoth"/>
              <a:tabLst>
                <a:tab pos="357505" algn="l"/>
              </a:tabLst>
            </a:pPr>
            <a:r>
              <a:rPr sz="2000" spc="-5" dirty="0">
                <a:latin typeface="Times New Roman"/>
                <a:cs typeface="Times New Roman"/>
              </a:rPr>
              <a:t>if it </a:t>
            </a:r>
            <a:r>
              <a:rPr sz="2000" dirty="0">
                <a:latin typeface="Times New Roman"/>
                <a:cs typeface="Times New Roman"/>
              </a:rPr>
              <a:t>has been </a:t>
            </a:r>
            <a:r>
              <a:rPr sz="2000" b="1" dirty="0">
                <a:solidFill>
                  <a:srgbClr val="333E50"/>
                </a:solidFill>
                <a:latin typeface="Times New Roman"/>
                <a:cs typeface="Times New Roman"/>
              </a:rPr>
              <a:t>substituted </a:t>
            </a:r>
            <a:r>
              <a:rPr sz="2000" b="1" spc="-5" dirty="0">
                <a:solidFill>
                  <a:srgbClr val="333E50"/>
                </a:solidFill>
                <a:latin typeface="Times New Roman"/>
                <a:cs typeface="Times New Roman"/>
              </a:rPr>
              <a:t>wholly </a:t>
            </a:r>
            <a:r>
              <a:rPr sz="2000" b="1" dirty="0">
                <a:latin typeface="Times New Roman"/>
                <a:cs typeface="Times New Roman"/>
              </a:rPr>
              <a:t>or </a:t>
            </a:r>
            <a:r>
              <a:rPr sz="2000" b="1" spc="-5" dirty="0">
                <a:solidFill>
                  <a:srgbClr val="333E50"/>
                </a:solidFill>
                <a:latin typeface="Times New Roman"/>
                <a:cs typeface="Times New Roman"/>
              </a:rPr>
              <a:t>in </a:t>
            </a:r>
            <a:r>
              <a:rPr sz="2000" b="1" dirty="0">
                <a:solidFill>
                  <a:srgbClr val="333E50"/>
                </a:solidFill>
                <a:latin typeface="Times New Roman"/>
                <a:cs typeface="Times New Roman"/>
              </a:rPr>
              <a:t>part </a:t>
            </a:r>
            <a:r>
              <a:rPr sz="2000" dirty="0">
                <a:latin typeface="Times New Roman"/>
                <a:cs typeface="Times New Roman"/>
              </a:rPr>
              <a:t>by another drug or</a:t>
            </a:r>
            <a:r>
              <a:rPr sz="2000" spc="-20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substance.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b="0" dirty="0">
                <a:latin typeface="Calibri"/>
                <a:cs typeface="Calibri"/>
              </a:rPr>
              <a:t>13</a:t>
            </a:fld>
            <a:endParaRPr b="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0868" y="1002538"/>
            <a:ext cx="28498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rgbClr val="404040"/>
                </a:solidFill>
              </a:rPr>
              <a:t>Manufacture</a:t>
            </a:r>
            <a:r>
              <a:rPr spc="-45" dirty="0">
                <a:solidFill>
                  <a:srgbClr val="404040"/>
                </a:solidFill>
              </a:rPr>
              <a:t> </a:t>
            </a:r>
            <a:r>
              <a:rPr spc="-5" dirty="0">
                <a:solidFill>
                  <a:srgbClr val="404040"/>
                </a:solidFill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0952" y="1634693"/>
            <a:ext cx="8820150" cy="115506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 indent="81915" algn="just">
              <a:lnSpc>
                <a:spcPct val="90000"/>
              </a:lnSpc>
              <a:spcBef>
                <a:spcPts val="345"/>
              </a:spcBef>
            </a:pPr>
            <a:r>
              <a:rPr sz="2000" spc="-5" dirty="0">
                <a:latin typeface="Times New Roman"/>
                <a:cs typeface="Times New Roman"/>
              </a:rPr>
              <a:t>In relation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spc="-5" dirty="0">
                <a:latin typeface="Times New Roman"/>
                <a:cs typeface="Times New Roman"/>
              </a:rPr>
              <a:t>any drug </a:t>
            </a:r>
            <a:r>
              <a:rPr sz="2000" dirty="0">
                <a:latin typeface="Times New Roman"/>
                <a:cs typeface="Times New Roman"/>
              </a:rPr>
              <a:t>or </a:t>
            </a:r>
            <a:r>
              <a:rPr sz="2000" spc="-5" dirty="0">
                <a:latin typeface="Times New Roman"/>
                <a:cs typeface="Times New Roman"/>
              </a:rPr>
              <a:t>cosmetic, it includes </a:t>
            </a:r>
            <a:r>
              <a:rPr sz="2000" dirty="0">
                <a:latin typeface="Times New Roman"/>
                <a:cs typeface="Times New Roman"/>
              </a:rPr>
              <a:t>any </a:t>
            </a:r>
            <a:r>
              <a:rPr sz="2000" spc="-5" dirty="0">
                <a:latin typeface="Times New Roman"/>
                <a:cs typeface="Times New Roman"/>
              </a:rPr>
              <a:t>process or </a:t>
            </a:r>
            <a:r>
              <a:rPr sz="2000" dirty="0">
                <a:latin typeface="Times New Roman"/>
                <a:cs typeface="Times New Roman"/>
              </a:rPr>
              <a:t>part </a:t>
            </a:r>
            <a:r>
              <a:rPr sz="2000" spc="-5" dirty="0">
                <a:latin typeface="Times New Roman"/>
                <a:cs typeface="Times New Roman"/>
              </a:rPr>
              <a:t>of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process for  </a:t>
            </a:r>
            <a:r>
              <a:rPr sz="2000" b="1" spc="-5" dirty="0">
                <a:latin typeface="Times New Roman"/>
                <a:cs typeface="Times New Roman"/>
              </a:rPr>
              <a:t>making, altering, ornamenting, finishing, packing, labelling, </a:t>
            </a:r>
            <a:r>
              <a:rPr sz="2000" b="1" spc="-10" dirty="0">
                <a:latin typeface="Times New Roman"/>
                <a:cs typeface="Times New Roman"/>
              </a:rPr>
              <a:t>breaking </a:t>
            </a:r>
            <a:r>
              <a:rPr sz="2000" b="1" dirty="0">
                <a:latin typeface="Times New Roman"/>
                <a:cs typeface="Times New Roman"/>
              </a:rPr>
              <a:t>up </a:t>
            </a:r>
            <a:r>
              <a:rPr sz="2000" b="1" spc="-10" dirty="0">
                <a:latin typeface="Times New Roman"/>
                <a:cs typeface="Times New Roman"/>
              </a:rPr>
              <a:t>or  </a:t>
            </a:r>
            <a:r>
              <a:rPr sz="2000" b="1" dirty="0">
                <a:latin typeface="Times New Roman"/>
                <a:cs typeface="Times New Roman"/>
              </a:rPr>
              <a:t>otherwise </a:t>
            </a:r>
            <a:r>
              <a:rPr sz="2000" b="1" spc="-10" dirty="0">
                <a:latin typeface="Times New Roman"/>
                <a:cs typeface="Times New Roman"/>
              </a:rPr>
              <a:t>treating </a:t>
            </a:r>
            <a:r>
              <a:rPr sz="2000" b="1" dirty="0">
                <a:latin typeface="Times New Roman"/>
                <a:cs typeface="Times New Roman"/>
              </a:rPr>
              <a:t>or </a:t>
            </a:r>
            <a:r>
              <a:rPr sz="2000" b="1" spc="-5" dirty="0">
                <a:latin typeface="Times New Roman"/>
                <a:cs typeface="Times New Roman"/>
              </a:rPr>
              <a:t>adopting </a:t>
            </a:r>
            <a:r>
              <a:rPr sz="2000" dirty="0">
                <a:latin typeface="Times New Roman"/>
                <a:cs typeface="Times New Roman"/>
              </a:rPr>
              <a:t>any </a:t>
            </a:r>
            <a:r>
              <a:rPr sz="2000" b="1" spc="-5" dirty="0">
                <a:latin typeface="Times New Roman"/>
                <a:cs typeface="Times New Roman"/>
              </a:rPr>
              <a:t>drug </a:t>
            </a:r>
            <a:r>
              <a:rPr sz="2000" b="1" dirty="0">
                <a:latin typeface="Times New Roman"/>
                <a:cs typeface="Times New Roman"/>
              </a:rPr>
              <a:t>or </a:t>
            </a:r>
            <a:r>
              <a:rPr sz="2000" b="1" spc="-5" dirty="0">
                <a:latin typeface="Times New Roman"/>
                <a:cs typeface="Times New Roman"/>
              </a:rPr>
              <a:t>cosmetic </a:t>
            </a:r>
            <a:r>
              <a:rPr sz="2000" dirty="0">
                <a:latin typeface="Times New Roman"/>
                <a:cs typeface="Times New Roman"/>
              </a:rPr>
              <a:t>with a </a:t>
            </a:r>
            <a:r>
              <a:rPr sz="2000" spc="-5" dirty="0">
                <a:latin typeface="Times New Roman"/>
                <a:cs typeface="Times New Roman"/>
              </a:rPr>
              <a:t>view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spc="-5" dirty="0">
                <a:latin typeface="Times New Roman"/>
                <a:cs typeface="Times New Roman"/>
              </a:rPr>
              <a:t>its sale </a:t>
            </a:r>
            <a:r>
              <a:rPr sz="2000" spc="-10" dirty="0">
                <a:latin typeface="Times New Roman"/>
                <a:cs typeface="Times New Roman"/>
              </a:rPr>
              <a:t>or  </a:t>
            </a:r>
            <a:r>
              <a:rPr sz="2000" spc="-5" dirty="0">
                <a:latin typeface="Times New Roman"/>
                <a:cs typeface="Times New Roman"/>
              </a:rPr>
              <a:t>distribution </a:t>
            </a:r>
            <a:r>
              <a:rPr sz="2000" spc="5" dirty="0">
                <a:latin typeface="Times New Roman"/>
                <a:cs typeface="Times New Roman"/>
              </a:rPr>
              <a:t>but </a:t>
            </a:r>
            <a:r>
              <a:rPr sz="2000" dirty="0">
                <a:latin typeface="Times New Roman"/>
                <a:cs typeface="Times New Roman"/>
              </a:rPr>
              <a:t>does </a:t>
            </a:r>
            <a:r>
              <a:rPr sz="2000" spc="5" dirty="0">
                <a:latin typeface="Times New Roman"/>
                <a:cs typeface="Times New Roman"/>
              </a:rPr>
              <a:t>not </a:t>
            </a:r>
            <a:r>
              <a:rPr sz="2000" dirty="0">
                <a:latin typeface="Times New Roman"/>
                <a:cs typeface="Times New Roman"/>
              </a:rPr>
              <a:t>include the compounding or dispensing of any</a:t>
            </a:r>
            <a:r>
              <a:rPr sz="2000" spc="-23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drug.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b="0" dirty="0">
                <a:latin typeface="Calibri"/>
                <a:cs typeface="Calibri"/>
              </a:rPr>
              <a:t>14</a:t>
            </a:fld>
            <a:endParaRPr b="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6231" y="1072641"/>
            <a:ext cx="63614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404040"/>
                </a:solidFill>
              </a:rPr>
              <a:t>Patent or </a:t>
            </a:r>
            <a:r>
              <a:rPr spc="-10" dirty="0">
                <a:solidFill>
                  <a:srgbClr val="404040"/>
                </a:solidFill>
              </a:rPr>
              <a:t>Proprietary </a:t>
            </a:r>
            <a:r>
              <a:rPr spc="-5" dirty="0">
                <a:solidFill>
                  <a:srgbClr val="404040"/>
                </a:solidFill>
              </a:rPr>
              <a:t>medicine </a:t>
            </a:r>
            <a:r>
              <a:rPr b="0" spc="-5" dirty="0">
                <a:solidFill>
                  <a:srgbClr val="404040"/>
                </a:solidFill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8131" y="2446756"/>
            <a:ext cx="8518525" cy="124206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58419" marR="5080" indent="-45720" algn="just">
              <a:lnSpc>
                <a:spcPct val="99800"/>
              </a:lnSpc>
              <a:spcBef>
                <a:spcPts val="330"/>
              </a:spcBef>
            </a:pPr>
            <a:r>
              <a:rPr sz="2000" dirty="0">
                <a:latin typeface="Times New Roman"/>
                <a:cs typeface="Times New Roman"/>
              </a:rPr>
              <a:t>A drug </a:t>
            </a:r>
            <a:r>
              <a:rPr sz="2000" spc="-5" dirty="0">
                <a:latin typeface="Times New Roman"/>
                <a:cs typeface="Times New Roman"/>
              </a:rPr>
              <a:t>which is </a:t>
            </a:r>
            <a:r>
              <a:rPr sz="2000" dirty="0">
                <a:latin typeface="Times New Roman"/>
                <a:cs typeface="Times New Roman"/>
              </a:rPr>
              <a:t>a remedy </a:t>
            </a:r>
            <a:r>
              <a:rPr sz="2000" spc="-5" dirty="0">
                <a:latin typeface="Times New Roman"/>
                <a:cs typeface="Times New Roman"/>
              </a:rPr>
              <a:t>or prescription presented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dirty="0">
                <a:latin typeface="Times New Roman"/>
                <a:cs typeface="Times New Roman"/>
              </a:rPr>
              <a:t>a form </a:t>
            </a:r>
            <a:r>
              <a:rPr sz="2000" spc="-5" dirty="0">
                <a:latin typeface="Times New Roman"/>
                <a:cs typeface="Times New Roman"/>
              </a:rPr>
              <a:t>ready for internal </a:t>
            </a:r>
            <a:r>
              <a:rPr sz="2000" spc="-10" dirty="0">
                <a:latin typeface="Times New Roman"/>
                <a:cs typeface="Times New Roman"/>
              </a:rPr>
              <a:t>or  </a:t>
            </a:r>
            <a:r>
              <a:rPr sz="2000" spc="-5" dirty="0">
                <a:latin typeface="Times New Roman"/>
                <a:cs typeface="Times New Roman"/>
              </a:rPr>
              <a:t>external </a:t>
            </a:r>
            <a:r>
              <a:rPr sz="2000" spc="-10" dirty="0">
                <a:latin typeface="Times New Roman"/>
                <a:cs typeface="Times New Roman"/>
              </a:rPr>
              <a:t>administration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10" dirty="0">
                <a:latin typeface="Times New Roman"/>
                <a:cs typeface="Times New Roman"/>
              </a:rPr>
              <a:t>human </a:t>
            </a:r>
            <a:r>
              <a:rPr sz="2000" spc="-5" dirty="0">
                <a:latin typeface="Times New Roman"/>
                <a:cs typeface="Times New Roman"/>
              </a:rPr>
              <a:t>beings or animals and which </a:t>
            </a:r>
            <a:r>
              <a:rPr sz="2000" spc="-10" dirty="0">
                <a:latin typeface="Times New Roman"/>
                <a:cs typeface="Times New Roman"/>
              </a:rPr>
              <a:t>is </a:t>
            </a:r>
            <a:r>
              <a:rPr sz="2000" b="1" spc="-5" dirty="0">
                <a:solidFill>
                  <a:srgbClr val="333E50"/>
                </a:solidFill>
                <a:latin typeface="Times New Roman"/>
                <a:cs typeface="Times New Roman"/>
              </a:rPr>
              <a:t>not included in  </a:t>
            </a:r>
            <a:r>
              <a:rPr sz="2000" b="1" dirty="0">
                <a:solidFill>
                  <a:srgbClr val="333E50"/>
                </a:solidFill>
                <a:latin typeface="Times New Roman"/>
                <a:cs typeface="Times New Roman"/>
              </a:rPr>
              <a:t>the</a:t>
            </a:r>
            <a:r>
              <a:rPr sz="2000" b="1" spc="110" dirty="0">
                <a:solidFill>
                  <a:srgbClr val="333E5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333E50"/>
                </a:solidFill>
                <a:latin typeface="Times New Roman"/>
                <a:cs typeface="Times New Roman"/>
              </a:rPr>
              <a:t>edition</a:t>
            </a:r>
            <a:r>
              <a:rPr sz="2000" b="1" spc="105" dirty="0">
                <a:solidFill>
                  <a:srgbClr val="333E5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333E50"/>
                </a:solidFill>
                <a:latin typeface="Times New Roman"/>
                <a:cs typeface="Times New Roman"/>
              </a:rPr>
              <a:t>of</a:t>
            </a:r>
            <a:r>
              <a:rPr sz="2000" b="1" spc="114" dirty="0">
                <a:solidFill>
                  <a:srgbClr val="333E5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333E50"/>
                </a:solidFill>
                <a:latin typeface="Times New Roman"/>
                <a:cs typeface="Times New Roman"/>
              </a:rPr>
              <a:t>the</a:t>
            </a:r>
            <a:r>
              <a:rPr sz="2000" b="1" spc="110" dirty="0">
                <a:solidFill>
                  <a:srgbClr val="333E5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333E50"/>
                </a:solidFill>
                <a:latin typeface="Times New Roman"/>
                <a:cs typeface="Times New Roman"/>
              </a:rPr>
              <a:t>Indian</a:t>
            </a:r>
            <a:r>
              <a:rPr sz="2000" b="1" spc="105" dirty="0">
                <a:solidFill>
                  <a:srgbClr val="333E5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333E50"/>
                </a:solidFill>
                <a:latin typeface="Times New Roman"/>
                <a:cs typeface="Times New Roman"/>
              </a:rPr>
              <a:t>Pharmacopoeia</a:t>
            </a:r>
            <a:r>
              <a:rPr sz="2000" b="1" spc="105" dirty="0">
                <a:solidFill>
                  <a:srgbClr val="333E5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for</a:t>
            </a:r>
            <a:r>
              <a:rPr sz="2000" spc="10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the</a:t>
            </a:r>
            <a:r>
              <a:rPr sz="2000" spc="1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time</a:t>
            </a:r>
            <a:r>
              <a:rPr sz="2000" spc="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being</a:t>
            </a:r>
            <a:r>
              <a:rPr sz="2000" spc="10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or</a:t>
            </a:r>
            <a:r>
              <a:rPr sz="2000" spc="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any</a:t>
            </a:r>
            <a:r>
              <a:rPr sz="2000" spc="1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other</a:t>
            </a:r>
            <a:endParaRPr sz="2000">
              <a:latin typeface="Times New Roman"/>
              <a:cs typeface="Times New Roman"/>
            </a:endParaRPr>
          </a:p>
          <a:p>
            <a:pPr marL="58419" algn="just">
              <a:lnSpc>
                <a:spcPts val="2160"/>
              </a:lnSpc>
            </a:pPr>
            <a:r>
              <a:rPr sz="2000" dirty="0">
                <a:latin typeface="Times New Roman"/>
                <a:cs typeface="Times New Roman"/>
              </a:rPr>
              <a:t>Pharmacopoeia authorized </a:t>
            </a:r>
            <a:r>
              <a:rPr sz="2000" spc="-5" dirty="0">
                <a:latin typeface="Times New Roman"/>
                <a:cs typeface="Times New Roman"/>
              </a:rPr>
              <a:t>in </a:t>
            </a:r>
            <a:r>
              <a:rPr sz="2000" dirty="0">
                <a:latin typeface="Times New Roman"/>
                <a:cs typeface="Times New Roman"/>
              </a:rPr>
              <a:t>this behalf by the Central</a:t>
            </a:r>
            <a:r>
              <a:rPr sz="2000" spc="-1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Government.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b="0" dirty="0">
                <a:latin typeface="Calibri"/>
                <a:cs typeface="Calibri"/>
              </a:rPr>
              <a:t>15</a:t>
            </a:fld>
            <a:endParaRPr b="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3840" y="546861"/>
            <a:ext cx="68687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Administration </a:t>
            </a:r>
            <a:r>
              <a:rPr dirty="0"/>
              <a:t>of </a:t>
            </a:r>
            <a:r>
              <a:rPr spc="-5" dirty="0"/>
              <a:t>the </a:t>
            </a:r>
            <a:r>
              <a:rPr dirty="0"/>
              <a:t>act </a:t>
            </a:r>
            <a:r>
              <a:rPr spc="-5" dirty="0"/>
              <a:t>and</a:t>
            </a:r>
            <a:r>
              <a:rPr spc="10" dirty="0"/>
              <a:t> </a:t>
            </a:r>
            <a:r>
              <a:rPr spc="-5" dirty="0"/>
              <a:t>rules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1036" y="1400530"/>
            <a:ext cx="4854575" cy="4187825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365760" indent="-353695">
              <a:lnSpc>
                <a:spcPct val="100000"/>
              </a:lnSpc>
              <a:spcBef>
                <a:spcPts val="360"/>
              </a:spcBef>
              <a:buSzPct val="120000"/>
              <a:buAutoNum type="alphaUcParenR"/>
              <a:tabLst>
                <a:tab pos="366395" algn="l"/>
              </a:tabLst>
            </a:pPr>
            <a:r>
              <a:rPr sz="2000" b="1" dirty="0">
                <a:latin typeface="Times New Roman"/>
                <a:cs typeface="Times New Roman"/>
              </a:rPr>
              <a:t>Advisory</a:t>
            </a:r>
            <a:r>
              <a:rPr sz="2000" b="1" spc="-3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marL="527685" marR="5080" lvl="1">
              <a:lnSpc>
                <a:spcPct val="123000"/>
              </a:lnSpc>
              <a:spcBef>
                <a:spcPts val="30"/>
              </a:spcBef>
              <a:buSzPct val="95000"/>
              <a:buAutoNum type="arabicParenR"/>
              <a:tabLst>
                <a:tab pos="741045" algn="l"/>
              </a:tabLst>
            </a:pPr>
            <a:r>
              <a:rPr sz="2000" dirty="0">
                <a:latin typeface="Times New Roman"/>
                <a:cs typeface="Times New Roman"/>
              </a:rPr>
              <a:t>Drugs </a:t>
            </a:r>
            <a:r>
              <a:rPr sz="2000" spc="-15" dirty="0">
                <a:latin typeface="Times New Roman"/>
                <a:cs typeface="Times New Roman"/>
              </a:rPr>
              <a:t>Technical </a:t>
            </a:r>
            <a:r>
              <a:rPr sz="2000" dirty="0">
                <a:latin typeface="Times New Roman"/>
                <a:cs typeface="Times New Roman"/>
              </a:rPr>
              <a:t>Advisory</a:t>
            </a:r>
            <a:r>
              <a:rPr sz="2000" spc="-26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Board-DTAB  </a:t>
            </a:r>
            <a:r>
              <a:rPr sz="2000" dirty="0">
                <a:latin typeface="Times New Roman"/>
                <a:cs typeface="Times New Roman"/>
              </a:rPr>
              <a:t>2)Drugs Consultative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Committee-D.C.C.</a:t>
            </a:r>
            <a:endParaRPr sz="2000">
              <a:latin typeface="Times New Roman"/>
              <a:cs typeface="Times New Roman"/>
            </a:endParaRPr>
          </a:p>
          <a:p>
            <a:pPr marL="315595" indent="-303530">
              <a:lnSpc>
                <a:spcPct val="100000"/>
              </a:lnSpc>
              <a:spcBef>
                <a:spcPts val="565"/>
              </a:spcBef>
              <a:buAutoNum type="alphaUcParenR"/>
              <a:tabLst>
                <a:tab pos="316230" algn="l"/>
              </a:tabLst>
            </a:pPr>
            <a:r>
              <a:rPr sz="2000" b="1" dirty="0">
                <a:latin typeface="Times New Roman"/>
                <a:cs typeface="Times New Roman"/>
              </a:rPr>
              <a:t>Analytical</a:t>
            </a:r>
            <a:r>
              <a:rPr sz="2000" b="1" spc="-4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marL="527685" marR="668655" lvl="1">
              <a:lnSpc>
                <a:spcPct val="123300"/>
              </a:lnSpc>
              <a:spcBef>
                <a:spcPts val="5"/>
              </a:spcBef>
              <a:buSzPct val="95000"/>
              <a:buAutoNum type="arabicParenR"/>
              <a:tabLst>
                <a:tab pos="741045" algn="l"/>
              </a:tabLst>
            </a:pPr>
            <a:r>
              <a:rPr sz="2000" dirty="0">
                <a:latin typeface="Times New Roman"/>
                <a:cs typeface="Times New Roman"/>
              </a:rPr>
              <a:t>Central Drugs Laboratory - CDL  2)Drug Control Laboratory in</a:t>
            </a:r>
            <a:r>
              <a:rPr sz="2000" spc="-1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states  </a:t>
            </a:r>
            <a:r>
              <a:rPr sz="2000" dirty="0">
                <a:latin typeface="Times New Roman"/>
                <a:cs typeface="Times New Roman"/>
              </a:rPr>
              <a:t>3)Government</a:t>
            </a:r>
            <a:r>
              <a:rPr sz="2000" spc="3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Analysts</a:t>
            </a:r>
            <a:endParaRPr sz="2000">
              <a:latin typeface="Times New Roman"/>
              <a:cs typeface="Times New Roman"/>
            </a:endParaRPr>
          </a:p>
          <a:p>
            <a:pPr marL="344805" indent="-332740">
              <a:lnSpc>
                <a:spcPct val="100000"/>
              </a:lnSpc>
              <a:spcBef>
                <a:spcPts val="565"/>
              </a:spcBef>
              <a:buAutoNum type="alphaUcParenR"/>
              <a:tabLst>
                <a:tab pos="345440" algn="l"/>
              </a:tabLst>
            </a:pPr>
            <a:r>
              <a:rPr sz="2000" b="1" dirty="0">
                <a:latin typeface="Times New Roman"/>
                <a:cs typeface="Times New Roman"/>
              </a:rPr>
              <a:t>Executives</a:t>
            </a:r>
            <a:r>
              <a:rPr sz="2000" b="1" spc="-3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marL="740410" lvl="1" indent="-213360">
              <a:lnSpc>
                <a:spcPct val="100000"/>
              </a:lnSpc>
              <a:spcBef>
                <a:spcPts val="550"/>
              </a:spcBef>
              <a:buSzPct val="95000"/>
              <a:buAutoNum type="arabicParenR"/>
              <a:tabLst>
                <a:tab pos="741045" algn="l"/>
              </a:tabLst>
            </a:pPr>
            <a:r>
              <a:rPr sz="2000" spc="-5" dirty="0">
                <a:latin typeface="Times New Roman"/>
                <a:cs typeface="Times New Roman"/>
              </a:rPr>
              <a:t>Licensing</a:t>
            </a:r>
            <a:r>
              <a:rPr sz="2000" spc="4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authorities</a:t>
            </a:r>
            <a:endParaRPr sz="2000">
              <a:latin typeface="Times New Roman"/>
              <a:cs typeface="Times New Roman"/>
            </a:endParaRPr>
          </a:p>
          <a:p>
            <a:pPr marL="527685" marR="1738630" lvl="1">
              <a:lnSpc>
                <a:spcPct val="123500"/>
              </a:lnSpc>
              <a:spcBef>
                <a:spcPts val="5"/>
              </a:spcBef>
              <a:buSzPct val="95000"/>
              <a:buAutoNum type="arabicParenR"/>
              <a:tabLst>
                <a:tab pos="741045" algn="l"/>
              </a:tabLst>
            </a:pPr>
            <a:r>
              <a:rPr sz="2000" spc="-5" dirty="0">
                <a:latin typeface="Times New Roman"/>
                <a:cs typeface="Times New Roman"/>
              </a:rPr>
              <a:t>Controlling authorities  </a:t>
            </a:r>
            <a:r>
              <a:rPr sz="2000" dirty="0">
                <a:latin typeface="Times New Roman"/>
                <a:cs typeface="Times New Roman"/>
              </a:rPr>
              <a:t>3)Drug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Inspectors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b="0" dirty="0">
                <a:latin typeface="Calibri"/>
                <a:cs typeface="Calibri"/>
              </a:rPr>
              <a:t>16</a:t>
            </a:fld>
            <a:endParaRPr b="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5129" y="242061"/>
            <a:ext cx="79400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Drugs </a:t>
            </a:r>
            <a:r>
              <a:rPr spc="-40" dirty="0"/>
              <a:t>Technical </a:t>
            </a:r>
            <a:r>
              <a:rPr dirty="0"/>
              <a:t>Advisory</a:t>
            </a:r>
            <a:r>
              <a:rPr spc="-229" dirty="0"/>
              <a:t> </a:t>
            </a:r>
            <a:r>
              <a:rPr spc="-25" dirty="0"/>
              <a:t>Board(DTAB)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2223" y="1245521"/>
            <a:ext cx="6226810" cy="3568065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28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Ex-Officio</a:t>
            </a:r>
            <a:r>
              <a:rPr sz="2800" b="1" u="heavy" spc="-5" dirty="0">
                <a:solidFill>
                  <a:srgbClr val="003300"/>
                </a:solidFill>
                <a:uFill>
                  <a:solidFill>
                    <a:srgbClr val="003300"/>
                  </a:solidFill>
                </a:uFill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600"/>
              </a:spcBef>
              <a:buAutoNum type="romanLcParenBoth"/>
              <a:tabLst>
                <a:tab pos="314960" algn="l"/>
              </a:tabLst>
            </a:pPr>
            <a:r>
              <a:rPr sz="2000" dirty="0">
                <a:latin typeface="Times New Roman"/>
                <a:cs typeface="Times New Roman"/>
              </a:rPr>
              <a:t>Director General of Health Services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(Chairman)</a:t>
            </a:r>
            <a:endParaRPr sz="2000">
              <a:latin typeface="Times New Roman"/>
              <a:cs typeface="Times New Roman"/>
            </a:endParaRPr>
          </a:p>
          <a:p>
            <a:pPr marL="384175" indent="-372110">
              <a:lnSpc>
                <a:spcPct val="100000"/>
              </a:lnSpc>
              <a:spcBef>
                <a:spcPts val="555"/>
              </a:spcBef>
              <a:buAutoNum type="romanLcParenBoth"/>
              <a:tabLst>
                <a:tab pos="384810" algn="l"/>
              </a:tabLst>
            </a:pPr>
            <a:r>
              <a:rPr sz="2000" spc="5" dirty="0">
                <a:latin typeface="Times New Roman"/>
                <a:cs typeface="Times New Roman"/>
              </a:rPr>
              <a:t>Drugs </a:t>
            </a:r>
            <a:r>
              <a:rPr sz="2000" spc="-10" dirty="0">
                <a:latin typeface="Times New Roman"/>
                <a:cs typeface="Times New Roman"/>
              </a:rPr>
              <a:t>Controller,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India</a:t>
            </a:r>
            <a:endParaRPr sz="2000">
              <a:latin typeface="Times New Roman"/>
              <a:cs typeface="Times New Roman"/>
            </a:endParaRPr>
          </a:p>
          <a:p>
            <a:pPr marL="393700" indent="-381000">
              <a:lnSpc>
                <a:spcPct val="100000"/>
              </a:lnSpc>
              <a:spcBef>
                <a:spcPts val="560"/>
              </a:spcBef>
              <a:buAutoNum type="romanLcParenBoth"/>
              <a:tabLst>
                <a:tab pos="393700" algn="l"/>
              </a:tabLst>
            </a:pPr>
            <a:r>
              <a:rPr sz="2000" dirty="0">
                <a:latin typeface="Times New Roman"/>
                <a:cs typeface="Times New Roman"/>
              </a:rPr>
              <a:t>Director of the Central </a:t>
            </a:r>
            <a:r>
              <a:rPr sz="2000" spc="5" dirty="0">
                <a:latin typeface="Times New Roman"/>
                <a:cs typeface="Times New Roman"/>
              </a:rPr>
              <a:t>Drugs </a:t>
            </a:r>
            <a:r>
              <a:rPr sz="2000" spc="-15" dirty="0">
                <a:latin typeface="Times New Roman"/>
                <a:cs typeface="Times New Roman"/>
              </a:rPr>
              <a:t>Laboratory,</a:t>
            </a:r>
            <a:r>
              <a:rPr sz="2000" spc="-1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Calcutta</a:t>
            </a:r>
            <a:endParaRPr sz="2000">
              <a:latin typeface="Times New Roman"/>
              <a:cs typeface="Times New Roman"/>
            </a:endParaRPr>
          </a:p>
          <a:p>
            <a:pPr marL="12700" marR="5080">
              <a:lnSpc>
                <a:spcPct val="123100"/>
              </a:lnSpc>
              <a:spcBef>
                <a:spcPts val="10"/>
              </a:spcBef>
              <a:buAutoNum type="romanLcParenBoth"/>
              <a:tabLst>
                <a:tab pos="441325" algn="l"/>
              </a:tabLst>
            </a:pPr>
            <a:r>
              <a:rPr sz="2000" dirty="0">
                <a:latin typeface="Times New Roman"/>
                <a:cs typeface="Times New Roman"/>
              </a:rPr>
              <a:t>Director of the Central Research Institute, Kasauli  (v)Director of Indian </a:t>
            </a:r>
            <a:r>
              <a:rPr sz="2000" spc="-25" dirty="0">
                <a:latin typeface="Times New Roman"/>
                <a:cs typeface="Times New Roman"/>
              </a:rPr>
              <a:t>Veterinary </a:t>
            </a:r>
            <a:r>
              <a:rPr sz="2000" dirty="0">
                <a:latin typeface="Times New Roman"/>
                <a:cs typeface="Times New Roman"/>
              </a:rPr>
              <a:t>Research Institute,</a:t>
            </a:r>
            <a:r>
              <a:rPr sz="2000" spc="-1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Izatnagar</a:t>
            </a:r>
            <a:endParaRPr sz="2000">
              <a:latin typeface="Times New Roman"/>
              <a:cs typeface="Times New Roman"/>
            </a:endParaRPr>
          </a:p>
          <a:p>
            <a:pPr marL="440690" indent="-428625">
              <a:lnSpc>
                <a:spcPct val="100000"/>
              </a:lnSpc>
              <a:spcBef>
                <a:spcPts val="565"/>
              </a:spcBef>
              <a:buAutoNum type="romanLcParenBoth" startAt="6"/>
              <a:tabLst>
                <a:tab pos="441325" algn="l"/>
              </a:tabLst>
            </a:pPr>
            <a:r>
              <a:rPr sz="2000" dirty="0">
                <a:latin typeface="Times New Roman"/>
                <a:cs typeface="Times New Roman"/>
              </a:rPr>
              <a:t>President of Medical Council of</a:t>
            </a:r>
            <a:r>
              <a:rPr sz="2000" spc="-1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India</a:t>
            </a:r>
            <a:endParaRPr sz="2000">
              <a:latin typeface="Times New Roman"/>
              <a:cs typeface="Times New Roman"/>
            </a:endParaRPr>
          </a:p>
          <a:p>
            <a:pPr marL="12700" marR="208279">
              <a:lnSpc>
                <a:spcPct val="123000"/>
              </a:lnSpc>
              <a:spcBef>
                <a:spcPts val="15"/>
              </a:spcBef>
              <a:buAutoNum type="romanLcParenBoth" startAt="6"/>
              <a:tabLst>
                <a:tab pos="511175" algn="l"/>
              </a:tabLst>
            </a:pPr>
            <a:r>
              <a:rPr sz="2000" dirty="0">
                <a:latin typeface="Times New Roman"/>
                <a:cs typeface="Times New Roman"/>
              </a:rPr>
              <a:t>President of the Pharmacy Council of India  </a:t>
            </a:r>
            <a:r>
              <a:rPr sz="2000" spc="-5" dirty="0">
                <a:latin typeface="Times New Roman"/>
                <a:cs typeface="Times New Roman"/>
              </a:rPr>
              <a:t>(viii)Director </a:t>
            </a:r>
            <a:r>
              <a:rPr sz="2000" dirty="0">
                <a:latin typeface="Times New Roman"/>
                <a:cs typeface="Times New Roman"/>
              </a:rPr>
              <a:t>of Central </a:t>
            </a:r>
            <a:r>
              <a:rPr sz="2000" spc="5" dirty="0">
                <a:latin typeface="Times New Roman"/>
                <a:cs typeface="Times New Roman"/>
              </a:rPr>
              <a:t>Drug </a:t>
            </a:r>
            <a:r>
              <a:rPr sz="2000" dirty="0">
                <a:latin typeface="Times New Roman"/>
                <a:cs typeface="Times New Roman"/>
              </a:rPr>
              <a:t>Research Institute,</a:t>
            </a:r>
            <a:r>
              <a:rPr sz="2000" spc="-17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Lucknow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b="0" dirty="0">
                <a:latin typeface="Calibri"/>
                <a:cs typeface="Calibri"/>
              </a:rPr>
              <a:t>17</a:t>
            </a:fld>
            <a:endParaRPr b="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941070"/>
            <a:ext cx="2336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404040"/>
                </a:solidFill>
              </a:rPr>
              <a:t>Nominated: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3436" y="1567433"/>
            <a:ext cx="8601710" cy="165862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527685" marR="8255" indent="-515620">
              <a:lnSpc>
                <a:spcPts val="2160"/>
              </a:lnSpc>
              <a:spcBef>
                <a:spcPts val="375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000" spc="-50" dirty="0">
                <a:latin typeface="Times New Roman"/>
                <a:cs typeface="Times New Roman"/>
              </a:rPr>
              <a:t>Two </a:t>
            </a:r>
            <a:r>
              <a:rPr sz="2000" spc="-5" dirty="0">
                <a:latin typeface="Times New Roman"/>
                <a:cs typeface="Times New Roman"/>
              </a:rPr>
              <a:t>persons </a:t>
            </a:r>
            <a:r>
              <a:rPr sz="2000" dirty="0">
                <a:latin typeface="Times New Roman"/>
                <a:cs typeface="Times New Roman"/>
              </a:rPr>
              <a:t>by the </a:t>
            </a:r>
            <a:r>
              <a:rPr sz="2000" spc="-5" dirty="0">
                <a:latin typeface="Times New Roman"/>
                <a:cs typeface="Times New Roman"/>
              </a:rPr>
              <a:t>Central Government </a:t>
            </a:r>
            <a:r>
              <a:rPr sz="2000" dirty="0">
                <a:latin typeface="Times New Roman"/>
                <a:cs typeface="Times New Roman"/>
              </a:rPr>
              <a:t>from among </a:t>
            </a:r>
            <a:r>
              <a:rPr sz="2000" spc="-5" dirty="0">
                <a:latin typeface="Times New Roman"/>
                <a:cs typeface="Times New Roman"/>
              </a:rPr>
              <a:t>persons who </a:t>
            </a:r>
            <a:r>
              <a:rPr sz="2000" spc="-10" dirty="0">
                <a:latin typeface="Times New Roman"/>
                <a:cs typeface="Times New Roman"/>
              </a:rPr>
              <a:t>are </a:t>
            </a:r>
            <a:r>
              <a:rPr sz="2000" spc="-20" dirty="0">
                <a:latin typeface="Times New Roman"/>
                <a:cs typeface="Times New Roman"/>
              </a:rPr>
              <a:t>in  </a:t>
            </a:r>
            <a:r>
              <a:rPr sz="2000" spc="-5" dirty="0">
                <a:latin typeface="Times New Roman"/>
                <a:cs typeface="Times New Roman"/>
              </a:rPr>
              <a:t>charge </a:t>
            </a:r>
            <a:r>
              <a:rPr sz="2000" dirty="0">
                <a:latin typeface="Times New Roman"/>
                <a:cs typeface="Times New Roman"/>
              </a:rPr>
              <a:t>of drugs control </a:t>
            </a:r>
            <a:r>
              <a:rPr sz="2000" spc="-5" dirty="0">
                <a:latin typeface="Times New Roman"/>
                <a:cs typeface="Times New Roman"/>
              </a:rPr>
              <a:t>in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3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States</a:t>
            </a:r>
            <a:endParaRPr sz="2000">
              <a:latin typeface="Times New Roman"/>
              <a:cs typeface="Times New Roman"/>
            </a:endParaRPr>
          </a:p>
          <a:p>
            <a:pPr marL="501650" indent="-489584">
              <a:lnSpc>
                <a:spcPct val="100000"/>
              </a:lnSpc>
              <a:spcBef>
                <a:spcPts val="505"/>
              </a:spcBef>
              <a:buSzPct val="105000"/>
              <a:buAutoNum type="arabicParenR"/>
              <a:tabLst>
                <a:tab pos="501650" algn="l"/>
                <a:tab pos="502284" algn="l"/>
              </a:tabLst>
            </a:pPr>
            <a:r>
              <a:rPr sz="2000" spc="5" dirty="0">
                <a:latin typeface="Times New Roman"/>
                <a:cs typeface="Times New Roman"/>
              </a:rPr>
              <a:t>One </a:t>
            </a:r>
            <a:r>
              <a:rPr sz="2000" dirty="0">
                <a:latin typeface="Times New Roman"/>
                <a:cs typeface="Times New Roman"/>
              </a:rPr>
              <a:t>person by the Central Government from the </a:t>
            </a:r>
            <a:r>
              <a:rPr sz="2000" b="1" dirty="0">
                <a:latin typeface="Times New Roman"/>
                <a:cs typeface="Times New Roman"/>
              </a:rPr>
              <a:t>pharmaceutical</a:t>
            </a:r>
            <a:r>
              <a:rPr sz="2000" b="1" spc="-22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industry</a:t>
            </a:r>
            <a:endParaRPr sz="2000">
              <a:latin typeface="Times New Roman"/>
              <a:cs typeface="Times New Roman"/>
            </a:endParaRPr>
          </a:p>
          <a:p>
            <a:pPr marL="12700" marR="5080">
              <a:lnSpc>
                <a:spcPts val="2180"/>
              </a:lnSpc>
              <a:spcBef>
                <a:spcPts val="910"/>
              </a:spcBef>
              <a:buSzPct val="105000"/>
              <a:buAutoNum type="arabicParenR"/>
              <a:tabLst>
                <a:tab pos="480059" algn="l"/>
                <a:tab pos="480695" algn="l"/>
              </a:tabLst>
            </a:pPr>
            <a:r>
              <a:rPr sz="2000" spc="-50" dirty="0">
                <a:latin typeface="Times New Roman"/>
                <a:cs typeface="Times New Roman"/>
              </a:rPr>
              <a:t>Two </a:t>
            </a:r>
            <a:r>
              <a:rPr sz="2000" spc="-5" dirty="0">
                <a:latin typeface="Times New Roman"/>
                <a:cs typeface="Times New Roman"/>
              </a:rPr>
              <a:t>persons holding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appointment of </a:t>
            </a:r>
            <a:r>
              <a:rPr sz="2000" b="1" spc="-5" dirty="0">
                <a:latin typeface="Times New Roman"/>
                <a:cs typeface="Times New Roman"/>
              </a:rPr>
              <a:t>Government Analyst </a:t>
            </a:r>
            <a:r>
              <a:rPr sz="2000" spc="-5" dirty="0">
                <a:latin typeface="Times New Roman"/>
                <a:cs typeface="Times New Roman"/>
              </a:rPr>
              <a:t>under </a:t>
            </a:r>
            <a:r>
              <a:rPr sz="2000" dirty="0">
                <a:latin typeface="Times New Roman"/>
                <a:cs typeface="Times New Roman"/>
              </a:rPr>
              <a:t>this </a:t>
            </a:r>
            <a:r>
              <a:rPr sz="2000" spc="-5" dirty="0">
                <a:latin typeface="Times New Roman"/>
                <a:cs typeface="Times New Roman"/>
              </a:rPr>
              <a:t>Act,  to </a:t>
            </a:r>
            <a:r>
              <a:rPr sz="2000" dirty="0">
                <a:latin typeface="Times New Roman"/>
                <a:cs typeface="Times New Roman"/>
              </a:rPr>
              <a:t>be </a:t>
            </a:r>
            <a:r>
              <a:rPr sz="2000" spc="-5" dirty="0">
                <a:latin typeface="Times New Roman"/>
                <a:cs typeface="Times New Roman"/>
              </a:rPr>
              <a:t>nominated </a:t>
            </a:r>
            <a:r>
              <a:rPr sz="2000" dirty="0">
                <a:latin typeface="Times New Roman"/>
                <a:cs typeface="Times New Roman"/>
              </a:rPr>
              <a:t>by the Central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Government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732011" y="6492798"/>
            <a:ext cx="25717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b="1" spc="-5" dirty="0">
                <a:solidFill>
                  <a:srgbClr val="888888"/>
                </a:solidFill>
                <a:latin typeface="Calibri"/>
                <a:cs typeface="Calibri"/>
              </a:rPr>
              <a:t>18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40" y="801370"/>
            <a:ext cx="16236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404040"/>
                </a:solidFill>
              </a:rPr>
              <a:t>Elect</a:t>
            </a:r>
            <a:r>
              <a:rPr spc="-15" dirty="0">
                <a:solidFill>
                  <a:srgbClr val="404040"/>
                </a:solidFill>
              </a:rPr>
              <a:t>e</a:t>
            </a:r>
            <a:r>
              <a:rPr spc="-5" dirty="0">
                <a:solidFill>
                  <a:srgbClr val="404040"/>
                </a:solidFill>
              </a:rPr>
              <a:t>d: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427733"/>
            <a:ext cx="8552180" cy="384619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84785" marR="5080" indent="-172720" algn="just">
              <a:lnSpc>
                <a:spcPct val="90100"/>
              </a:lnSpc>
              <a:spcBef>
                <a:spcPts val="340"/>
              </a:spcBef>
              <a:buSzPct val="95000"/>
              <a:buAutoNum type="arabicParenR"/>
              <a:tabLst>
                <a:tab pos="226695" algn="l"/>
              </a:tabLst>
            </a:pPr>
            <a:r>
              <a:rPr sz="2000" dirty="0">
                <a:latin typeface="Times New Roman"/>
                <a:cs typeface="Times New Roman"/>
              </a:rPr>
              <a:t>one </a:t>
            </a:r>
            <a:r>
              <a:rPr sz="2000" spc="-5" dirty="0">
                <a:latin typeface="Times New Roman"/>
                <a:cs typeface="Times New Roman"/>
              </a:rPr>
              <a:t>person,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be </a:t>
            </a:r>
            <a:r>
              <a:rPr sz="2000" spc="-5" dirty="0">
                <a:latin typeface="Times New Roman"/>
                <a:cs typeface="Times New Roman"/>
              </a:rPr>
              <a:t>elected </a:t>
            </a:r>
            <a:r>
              <a:rPr sz="2000" dirty="0">
                <a:latin typeface="Times New Roman"/>
                <a:cs typeface="Times New Roman"/>
              </a:rPr>
              <a:t>by </a:t>
            </a:r>
            <a:r>
              <a:rPr sz="2000" spc="-5" dirty="0">
                <a:latin typeface="Times New Roman"/>
                <a:cs typeface="Times New Roman"/>
              </a:rPr>
              <a:t>the Executive Committee of the </a:t>
            </a:r>
            <a:r>
              <a:rPr sz="2000" b="1" spc="-5" dirty="0">
                <a:latin typeface="Times New Roman"/>
                <a:cs typeface="Times New Roman"/>
              </a:rPr>
              <a:t>Pharmacy </a:t>
            </a:r>
            <a:r>
              <a:rPr sz="2000" b="1" dirty="0">
                <a:latin typeface="Times New Roman"/>
                <a:cs typeface="Times New Roman"/>
              </a:rPr>
              <a:t>Council  of </a:t>
            </a:r>
            <a:r>
              <a:rPr sz="2000" b="1" spc="-5" dirty="0">
                <a:latin typeface="Times New Roman"/>
                <a:cs typeface="Times New Roman"/>
              </a:rPr>
              <a:t>India</a:t>
            </a:r>
            <a:r>
              <a:rPr sz="2000" spc="-5" dirty="0">
                <a:latin typeface="Times New Roman"/>
                <a:cs typeface="Times New Roman"/>
              </a:rPr>
              <a:t>, from </a:t>
            </a:r>
            <a:r>
              <a:rPr sz="2000" dirty="0">
                <a:latin typeface="Times New Roman"/>
                <a:cs typeface="Times New Roman"/>
              </a:rPr>
              <a:t>among </a:t>
            </a:r>
            <a:r>
              <a:rPr sz="2000" b="1" dirty="0">
                <a:latin typeface="Times New Roman"/>
                <a:cs typeface="Times New Roman"/>
              </a:rPr>
              <a:t>teachers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pharmacy </a:t>
            </a:r>
            <a:r>
              <a:rPr sz="2000" dirty="0">
                <a:latin typeface="Times New Roman"/>
                <a:cs typeface="Times New Roman"/>
              </a:rPr>
              <a:t>or </a:t>
            </a:r>
            <a:r>
              <a:rPr sz="2000" spc="-5" dirty="0">
                <a:latin typeface="Times New Roman"/>
                <a:cs typeface="Times New Roman"/>
              </a:rPr>
              <a:t>pharmaceutical chemistry</a:t>
            </a:r>
            <a:r>
              <a:rPr sz="2000" spc="3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or  </a:t>
            </a:r>
            <a:r>
              <a:rPr sz="2000" dirty="0">
                <a:latin typeface="Times New Roman"/>
                <a:cs typeface="Times New Roman"/>
              </a:rPr>
              <a:t>pharmacognosy on the </a:t>
            </a:r>
            <a:r>
              <a:rPr sz="2000" spc="-10" dirty="0">
                <a:latin typeface="Times New Roman"/>
                <a:cs typeface="Times New Roman"/>
              </a:rPr>
              <a:t>staff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an </a:t>
            </a:r>
            <a:r>
              <a:rPr sz="2000" dirty="0">
                <a:latin typeface="Times New Roman"/>
                <a:cs typeface="Times New Roman"/>
              </a:rPr>
              <a:t>Indian university or a college</a:t>
            </a:r>
            <a:r>
              <a:rPr sz="2000" spc="-1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affiliated.</a:t>
            </a:r>
            <a:endParaRPr sz="2000">
              <a:latin typeface="Times New Roman"/>
              <a:cs typeface="Times New Roman"/>
            </a:endParaRPr>
          </a:p>
          <a:p>
            <a:pPr marL="184785" marR="6985" indent="-172720" algn="just">
              <a:lnSpc>
                <a:spcPts val="2160"/>
              </a:lnSpc>
              <a:spcBef>
                <a:spcPts val="825"/>
              </a:spcBef>
              <a:buSzPct val="95000"/>
              <a:buAutoNum type="arabicParenR"/>
              <a:tabLst>
                <a:tab pos="226695" algn="l"/>
              </a:tabLst>
            </a:pPr>
            <a:r>
              <a:rPr sz="2000" dirty="0">
                <a:latin typeface="Times New Roman"/>
                <a:cs typeface="Times New Roman"/>
              </a:rPr>
              <a:t>one </a:t>
            </a:r>
            <a:r>
              <a:rPr sz="2000" spc="-5" dirty="0">
                <a:latin typeface="Times New Roman"/>
                <a:cs typeface="Times New Roman"/>
              </a:rPr>
              <a:t>person,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be </a:t>
            </a:r>
            <a:r>
              <a:rPr sz="2000" spc="-5" dirty="0">
                <a:latin typeface="Times New Roman"/>
                <a:cs typeface="Times New Roman"/>
              </a:rPr>
              <a:t>elected </a:t>
            </a:r>
            <a:r>
              <a:rPr sz="2000" dirty="0">
                <a:latin typeface="Times New Roman"/>
                <a:cs typeface="Times New Roman"/>
              </a:rPr>
              <a:t>by </a:t>
            </a:r>
            <a:r>
              <a:rPr sz="2000" spc="-5" dirty="0">
                <a:latin typeface="Times New Roman"/>
                <a:cs typeface="Times New Roman"/>
              </a:rPr>
              <a:t>the Executive Committee of the </a:t>
            </a:r>
            <a:r>
              <a:rPr sz="2000" b="1" spc="-5" dirty="0">
                <a:latin typeface="Times New Roman"/>
                <a:cs typeface="Times New Roman"/>
              </a:rPr>
              <a:t>Medical </a:t>
            </a:r>
            <a:r>
              <a:rPr sz="2000" b="1" dirty="0">
                <a:latin typeface="Times New Roman"/>
                <a:cs typeface="Times New Roman"/>
              </a:rPr>
              <a:t>Council </a:t>
            </a:r>
            <a:r>
              <a:rPr sz="2000" b="1" spc="-10" dirty="0">
                <a:latin typeface="Times New Roman"/>
                <a:cs typeface="Times New Roman"/>
              </a:rPr>
              <a:t>of  </a:t>
            </a:r>
            <a:r>
              <a:rPr sz="2000" b="1" spc="-5" dirty="0">
                <a:latin typeface="Times New Roman"/>
                <a:cs typeface="Times New Roman"/>
              </a:rPr>
              <a:t>India</a:t>
            </a:r>
            <a:r>
              <a:rPr sz="2000" spc="-5" dirty="0">
                <a:latin typeface="Times New Roman"/>
                <a:cs typeface="Times New Roman"/>
              </a:rPr>
              <a:t>, </a:t>
            </a:r>
            <a:r>
              <a:rPr sz="2000" dirty="0">
                <a:latin typeface="Times New Roman"/>
                <a:cs typeface="Times New Roman"/>
              </a:rPr>
              <a:t>from </a:t>
            </a:r>
            <a:r>
              <a:rPr sz="2000" spc="-5" dirty="0">
                <a:latin typeface="Times New Roman"/>
                <a:cs typeface="Times New Roman"/>
              </a:rPr>
              <a:t>among </a:t>
            </a:r>
            <a:r>
              <a:rPr sz="2000" b="1" dirty="0">
                <a:latin typeface="Times New Roman"/>
                <a:cs typeface="Times New Roman"/>
              </a:rPr>
              <a:t>teachers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spc="-5" dirty="0">
                <a:latin typeface="Times New Roman"/>
                <a:cs typeface="Times New Roman"/>
              </a:rPr>
              <a:t>medicine or therapeutics on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15" dirty="0">
                <a:latin typeface="Times New Roman"/>
                <a:cs typeface="Times New Roman"/>
              </a:rPr>
              <a:t>staff </a:t>
            </a:r>
            <a:r>
              <a:rPr sz="2000" spc="-5" dirty="0">
                <a:latin typeface="Times New Roman"/>
                <a:cs typeface="Times New Roman"/>
              </a:rPr>
              <a:t>of </a:t>
            </a:r>
            <a:r>
              <a:rPr sz="2000" spc="-10" dirty="0">
                <a:latin typeface="Times New Roman"/>
                <a:cs typeface="Times New Roman"/>
              </a:rPr>
              <a:t>an </a:t>
            </a:r>
            <a:r>
              <a:rPr sz="2000" spc="-5" dirty="0">
                <a:latin typeface="Times New Roman"/>
                <a:cs typeface="Times New Roman"/>
              </a:rPr>
              <a:t>Indian  </a:t>
            </a:r>
            <a:r>
              <a:rPr sz="2000" dirty="0">
                <a:latin typeface="Times New Roman"/>
                <a:cs typeface="Times New Roman"/>
              </a:rPr>
              <a:t>university or a college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affiliated.</a:t>
            </a:r>
            <a:endParaRPr sz="2000">
              <a:latin typeface="Times New Roman"/>
              <a:cs typeface="Times New Roman"/>
            </a:endParaRPr>
          </a:p>
          <a:p>
            <a:pPr marL="226060" indent="-213995" algn="just">
              <a:lnSpc>
                <a:spcPts val="2280"/>
              </a:lnSpc>
              <a:spcBef>
                <a:spcPts val="530"/>
              </a:spcBef>
              <a:buSzPct val="95000"/>
              <a:buAutoNum type="arabicParenR"/>
              <a:tabLst>
                <a:tab pos="226695" algn="l"/>
              </a:tabLst>
            </a:pPr>
            <a:r>
              <a:rPr sz="2000" spc="-5" dirty="0">
                <a:latin typeface="Times New Roman"/>
                <a:cs typeface="Times New Roman"/>
              </a:rPr>
              <a:t>one</a:t>
            </a:r>
            <a:r>
              <a:rPr sz="2000" spc="12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pharmacologist</a:t>
            </a:r>
            <a:r>
              <a:rPr sz="2000" b="1" spc="14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to</a:t>
            </a:r>
            <a:r>
              <a:rPr sz="2000" spc="1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</a:t>
            </a:r>
            <a:r>
              <a:rPr sz="2000" spc="10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elected</a:t>
            </a:r>
            <a:r>
              <a:rPr sz="2000" spc="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by</a:t>
            </a:r>
            <a:r>
              <a:rPr sz="2000" spc="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1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Governing</a:t>
            </a:r>
            <a:r>
              <a:rPr sz="2000" spc="1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Body</a:t>
            </a:r>
            <a:r>
              <a:rPr sz="2000" spc="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1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the</a:t>
            </a:r>
            <a:r>
              <a:rPr sz="2000" spc="1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Indian</a:t>
            </a:r>
            <a:r>
              <a:rPr sz="2000" spc="1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Council</a:t>
            </a:r>
            <a:endParaRPr sz="2000">
              <a:latin typeface="Times New Roman"/>
              <a:cs typeface="Times New Roman"/>
            </a:endParaRPr>
          </a:p>
          <a:p>
            <a:pPr marL="184785" algn="just">
              <a:lnSpc>
                <a:spcPts val="2280"/>
              </a:lnSpc>
            </a:pPr>
            <a:r>
              <a:rPr sz="2000" dirty="0">
                <a:latin typeface="Times New Roman"/>
                <a:cs typeface="Times New Roman"/>
              </a:rPr>
              <a:t>of Medical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Research.</a:t>
            </a:r>
            <a:endParaRPr sz="2000">
              <a:latin typeface="Times New Roman"/>
              <a:cs typeface="Times New Roman"/>
            </a:endParaRPr>
          </a:p>
          <a:p>
            <a:pPr marL="184785" marR="7620" indent="-172720" algn="just">
              <a:lnSpc>
                <a:spcPts val="2160"/>
              </a:lnSpc>
              <a:spcBef>
                <a:spcPts val="835"/>
              </a:spcBef>
              <a:buSzPct val="95000"/>
              <a:buAutoNum type="arabicParenR" startAt="4"/>
              <a:tabLst>
                <a:tab pos="226695" algn="l"/>
              </a:tabLst>
            </a:pPr>
            <a:r>
              <a:rPr sz="2000" dirty="0">
                <a:latin typeface="Times New Roman"/>
                <a:cs typeface="Times New Roman"/>
              </a:rPr>
              <a:t>one </a:t>
            </a:r>
            <a:r>
              <a:rPr sz="2000" spc="-5" dirty="0">
                <a:latin typeface="Times New Roman"/>
                <a:cs typeface="Times New Roman"/>
              </a:rPr>
              <a:t>person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be </a:t>
            </a:r>
            <a:r>
              <a:rPr sz="2000" spc="-5" dirty="0">
                <a:latin typeface="Times New Roman"/>
                <a:cs typeface="Times New Roman"/>
              </a:rPr>
              <a:t>elected </a:t>
            </a:r>
            <a:r>
              <a:rPr sz="2000" dirty="0">
                <a:latin typeface="Times New Roman"/>
                <a:cs typeface="Times New Roman"/>
              </a:rPr>
              <a:t>by the </a:t>
            </a:r>
            <a:r>
              <a:rPr sz="2000" spc="-5" dirty="0">
                <a:latin typeface="Times New Roman"/>
                <a:cs typeface="Times New Roman"/>
              </a:rPr>
              <a:t>Central Council of the </a:t>
            </a:r>
            <a:r>
              <a:rPr sz="2000" b="1" spc="-5" dirty="0">
                <a:latin typeface="Times New Roman"/>
                <a:cs typeface="Times New Roman"/>
              </a:rPr>
              <a:t>Indian Medical  </a:t>
            </a:r>
            <a:r>
              <a:rPr sz="2000" b="1" dirty="0">
                <a:latin typeface="Times New Roman"/>
                <a:cs typeface="Times New Roman"/>
              </a:rPr>
              <a:t>Association</a:t>
            </a:r>
            <a:r>
              <a:rPr sz="2000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226060" indent="-213995" algn="just">
              <a:lnSpc>
                <a:spcPts val="2250"/>
              </a:lnSpc>
              <a:spcBef>
                <a:spcPts val="520"/>
              </a:spcBef>
              <a:buSzPct val="95000"/>
              <a:buAutoNum type="arabicParenR" startAt="4"/>
              <a:tabLst>
                <a:tab pos="226695" algn="l"/>
              </a:tabLst>
            </a:pPr>
            <a:r>
              <a:rPr sz="2000" spc="-5" dirty="0">
                <a:latin typeface="Times New Roman"/>
                <a:cs typeface="Times New Roman"/>
              </a:rPr>
              <a:t>one</a:t>
            </a:r>
            <a:r>
              <a:rPr sz="2000" spc="29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person</a:t>
            </a:r>
            <a:r>
              <a:rPr sz="2000" spc="29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to</a:t>
            </a:r>
            <a:r>
              <a:rPr sz="2000" spc="2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</a:t>
            </a:r>
            <a:r>
              <a:rPr sz="2000" spc="3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elected</a:t>
            </a:r>
            <a:r>
              <a:rPr sz="2000" spc="3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by</a:t>
            </a:r>
            <a:r>
              <a:rPr sz="2000" spc="2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the</a:t>
            </a:r>
            <a:r>
              <a:rPr sz="2000" spc="3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Council</a:t>
            </a:r>
            <a:r>
              <a:rPr sz="2000" spc="2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of</a:t>
            </a:r>
            <a:r>
              <a:rPr sz="2000" spc="30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the</a:t>
            </a:r>
            <a:r>
              <a:rPr sz="2000" spc="29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Indian</a:t>
            </a:r>
            <a:r>
              <a:rPr sz="2000" b="1" spc="30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Pharmaceutical</a:t>
            </a:r>
            <a:endParaRPr sz="2000">
              <a:latin typeface="Times New Roman"/>
              <a:cs typeface="Times New Roman"/>
            </a:endParaRPr>
          </a:p>
          <a:p>
            <a:pPr marL="184785">
              <a:lnSpc>
                <a:spcPts val="3030"/>
              </a:lnSpc>
            </a:pPr>
            <a:r>
              <a:rPr sz="2000" b="1" dirty="0">
                <a:latin typeface="Times New Roman"/>
                <a:cs typeface="Times New Roman"/>
              </a:rPr>
              <a:t>Association</a:t>
            </a:r>
            <a:r>
              <a:rPr sz="2650" dirty="0">
                <a:latin typeface="Gabriola"/>
                <a:cs typeface="Gabriola"/>
              </a:rPr>
              <a:t>.</a:t>
            </a:r>
            <a:endParaRPr sz="2650">
              <a:latin typeface="Gabriola"/>
              <a:cs typeface="Gabriol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40" y="1334465"/>
            <a:ext cx="21088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Functions: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961514"/>
            <a:ext cx="8550275" cy="200787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84785" marR="5080">
              <a:lnSpc>
                <a:spcPts val="2160"/>
              </a:lnSpc>
              <a:spcBef>
                <a:spcPts val="375"/>
              </a:spcBef>
              <a:tabLst>
                <a:tab pos="587375" algn="l"/>
                <a:tab pos="1400810" algn="l"/>
                <a:tab pos="1845945" algn="l"/>
                <a:tab pos="2730500" algn="l"/>
                <a:tab pos="4133850" algn="l"/>
                <a:tab pos="4638675" algn="l"/>
                <a:tab pos="5085080" algn="l"/>
                <a:tab pos="5728335" algn="l"/>
                <a:tab pos="7229475" algn="l"/>
                <a:tab pos="7621905" algn="l"/>
              </a:tabLst>
            </a:pPr>
            <a:r>
              <a:rPr sz="2000" spc="-145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o	</a:t>
            </a:r>
            <a:r>
              <a:rPr sz="2000" b="1" dirty="0">
                <a:latin typeface="Times New Roman"/>
                <a:cs typeface="Times New Roman"/>
              </a:rPr>
              <a:t>adv</a:t>
            </a:r>
            <a:r>
              <a:rPr sz="2000" b="1" spc="-20" dirty="0">
                <a:latin typeface="Times New Roman"/>
                <a:cs typeface="Times New Roman"/>
              </a:rPr>
              <a:t>i</a:t>
            </a:r>
            <a:r>
              <a:rPr sz="2000" b="1" dirty="0">
                <a:latin typeface="Times New Roman"/>
                <a:cs typeface="Times New Roman"/>
              </a:rPr>
              <a:t>se	</a:t>
            </a:r>
            <a:r>
              <a:rPr sz="2000" spc="-2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he	C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15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ral	</a:t>
            </a:r>
            <a:r>
              <a:rPr sz="2000" spc="-10" dirty="0">
                <a:latin typeface="Times New Roman"/>
                <a:cs typeface="Times New Roman"/>
              </a:rPr>
              <a:t>G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15" dirty="0">
                <a:latin typeface="Times New Roman"/>
                <a:cs typeface="Times New Roman"/>
              </a:rPr>
              <a:t>v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	a</a:t>
            </a:r>
            <a:r>
              <a:rPr sz="2000" spc="-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d	</a:t>
            </a:r>
            <a:r>
              <a:rPr sz="2000" spc="-2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he	S</a:t>
            </a:r>
            <a:r>
              <a:rPr sz="2000" spc="-2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e	</a:t>
            </a:r>
            <a:r>
              <a:rPr sz="2000" spc="-10" dirty="0">
                <a:latin typeface="Times New Roman"/>
                <a:cs typeface="Times New Roman"/>
              </a:rPr>
              <a:t>G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15" dirty="0">
                <a:latin typeface="Times New Roman"/>
                <a:cs typeface="Times New Roman"/>
              </a:rPr>
              <a:t>v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ents	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n	</a:t>
            </a:r>
            <a:r>
              <a:rPr sz="2000" spc="-2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echn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cal  </a:t>
            </a:r>
            <a:r>
              <a:rPr sz="2000" spc="-5" dirty="0">
                <a:latin typeface="Times New Roman"/>
                <a:cs typeface="Times New Roman"/>
              </a:rPr>
              <a:t>matters </a:t>
            </a:r>
            <a:r>
              <a:rPr sz="2000" dirty="0">
                <a:latin typeface="Times New Roman"/>
                <a:cs typeface="Times New Roman"/>
              </a:rPr>
              <a:t>arising </a:t>
            </a:r>
            <a:r>
              <a:rPr sz="2000" spc="5" dirty="0">
                <a:latin typeface="Times New Roman"/>
                <a:cs typeface="Times New Roman"/>
              </a:rPr>
              <a:t>out </a:t>
            </a:r>
            <a:r>
              <a:rPr sz="2000" dirty="0">
                <a:latin typeface="Times New Roman"/>
                <a:cs typeface="Times New Roman"/>
              </a:rPr>
              <a:t>of the </a:t>
            </a:r>
            <a:r>
              <a:rPr sz="2000" spc="-5" dirty="0">
                <a:latin typeface="Times New Roman"/>
                <a:cs typeface="Times New Roman"/>
              </a:rPr>
              <a:t>administration </a:t>
            </a:r>
            <a:r>
              <a:rPr sz="2000" dirty="0">
                <a:latin typeface="Times New Roman"/>
                <a:cs typeface="Times New Roman"/>
              </a:rPr>
              <a:t>of this</a:t>
            </a:r>
            <a:r>
              <a:rPr sz="2000" spc="-2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Act.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000">
              <a:latin typeface="Times New Roman"/>
              <a:cs typeface="Times New Roman"/>
            </a:endParaRPr>
          </a:p>
          <a:p>
            <a:pPr marL="133985">
              <a:lnSpc>
                <a:spcPct val="100000"/>
              </a:lnSpc>
            </a:pPr>
            <a:r>
              <a:rPr sz="2000" spc="-75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carry </a:t>
            </a:r>
            <a:r>
              <a:rPr sz="2000" spc="5" dirty="0">
                <a:latin typeface="Times New Roman"/>
                <a:cs typeface="Times New Roman"/>
              </a:rPr>
              <a:t>out </a:t>
            </a:r>
            <a:r>
              <a:rPr sz="2000" dirty="0">
                <a:latin typeface="Times New Roman"/>
                <a:cs typeface="Times New Roman"/>
              </a:rPr>
              <a:t>the other functions assigned </a:t>
            </a:r>
            <a:r>
              <a:rPr sz="2000" spc="-5" dirty="0">
                <a:latin typeface="Times New Roman"/>
                <a:cs typeface="Times New Roman"/>
              </a:rPr>
              <a:t>to it </a:t>
            </a:r>
            <a:r>
              <a:rPr sz="2000" dirty="0">
                <a:latin typeface="Times New Roman"/>
                <a:cs typeface="Times New Roman"/>
              </a:rPr>
              <a:t>by this</a:t>
            </a:r>
            <a:r>
              <a:rPr sz="2000" spc="-2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Act.</a:t>
            </a:r>
            <a:endParaRPr sz="2000">
              <a:latin typeface="Times New Roman"/>
              <a:cs typeface="Times New Roman"/>
            </a:endParaRPr>
          </a:p>
          <a:p>
            <a:pPr marL="184785" marR="5715" indent="-172720">
              <a:lnSpc>
                <a:spcPts val="2160"/>
              </a:lnSpc>
              <a:spcBef>
                <a:spcPts val="835"/>
              </a:spcBef>
            </a:pPr>
            <a:r>
              <a:rPr sz="2000" dirty="0">
                <a:latin typeface="Times New Roman"/>
                <a:cs typeface="Times New Roman"/>
              </a:rPr>
              <a:t>(The </a:t>
            </a:r>
            <a:r>
              <a:rPr sz="2000" spc="-5" dirty="0">
                <a:latin typeface="Times New Roman"/>
                <a:cs typeface="Times New Roman"/>
              </a:rPr>
              <a:t>nominated and elected members of the Board </a:t>
            </a:r>
            <a:r>
              <a:rPr sz="2000" dirty="0">
                <a:latin typeface="Times New Roman"/>
                <a:cs typeface="Times New Roman"/>
              </a:rPr>
              <a:t>shall </a:t>
            </a:r>
            <a:r>
              <a:rPr sz="2000" b="1" dirty="0">
                <a:latin typeface="Times New Roman"/>
                <a:cs typeface="Times New Roman"/>
              </a:rPr>
              <a:t>hold </a:t>
            </a:r>
            <a:r>
              <a:rPr sz="2000" b="1" spc="-5" dirty="0">
                <a:latin typeface="Times New Roman"/>
                <a:cs typeface="Times New Roman"/>
              </a:rPr>
              <a:t>office </a:t>
            </a:r>
            <a:r>
              <a:rPr sz="2000" b="1" dirty="0">
                <a:latin typeface="Times New Roman"/>
                <a:cs typeface="Times New Roman"/>
              </a:rPr>
              <a:t>for </a:t>
            </a:r>
            <a:r>
              <a:rPr sz="2000" b="1" spc="-10" dirty="0">
                <a:latin typeface="Times New Roman"/>
                <a:cs typeface="Times New Roman"/>
              </a:rPr>
              <a:t>three  </a:t>
            </a:r>
            <a:r>
              <a:rPr sz="2000" b="1" dirty="0">
                <a:latin typeface="Times New Roman"/>
                <a:cs typeface="Times New Roman"/>
              </a:rPr>
              <a:t>years</a:t>
            </a:r>
            <a:r>
              <a:rPr sz="2000" dirty="0">
                <a:latin typeface="Times New Roman"/>
                <a:cs typeface="Times New Roman"/>
              </a:rPr>
              <a:t>, </a:t>
            </a:r>
            <a:r>
              <a:rPr sz="2000" spc="5" dirty="0">
                <a:latin typeface="Times New Roman"/>
                <a:cs typeface="Times New Roman"/>
              </a:rPr>
              <a:t>but </a:t>
            </a:r>
            <a:r>
              <a:rPr sz="2000" spc="-5" dirty="0">
                <a:latin typeface="Times New Roman"/>
                <a:cs typeface="Times New Roman"/>
              </a:rPr>
              <a:t>shall </a:t>
            </a:r>
            <a:r>
              <a:rPr sz="2000" dirty="0">
                <a:latin typeface="Times New Roman"/>
                <a:cs typeface="Times New Roman"/>
              </a:rPr>
              <a:t>be eligible for </a:t>
            </a:r>
            <a:r>
              <a:rPr sz="2000" spc="-5" dirty="0">
                <a:latin typeface="Times New Roman"/>
                <a:cs typeface="Times New Roman"/>
              </a:rPr>
              <a:t>re-nomination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1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re-election)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127203"/>
            <a:ext cx="1780539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Con</a:t>
            </a:r>
            <a:r>
              <a:rPr spc="10" dirty="0"/>
              <a:t>t</a:t>
            </a:r>
            <a:r>
              <a:rPr dirty="0"/>
              <a:t>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861922"/>
            <a:ext cx="4791710" cy="5575300"/>
          </a:xfrm>
          <a:prstGeom prst="rect">
            <a:avLst/>
          </a:prstGeom>
        </p:spPr>
        <p:txBody>
          <a:bodyPr vert="horz" wrap="square" lIns="0" tIns="231140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1820"/>
              </a:spcBef>
              <a:buFont typeface="Arial"/>
              <a:buChar char="•"/>
              <a:tabLst>
                <a:tab pos="185420" algn="l"/>
              </a:tabLst>
            </a:pPr>
            <a:r>
              <a:rPr sz="2600" dirty="0">
                <a:latin typeface="Times New Roman"/>
                <a:cs typeface="Times New Roman"/>
              </a:rPr>
              <a:t>Introduction</a:t>
            </a:r>
            <a:endParaRPr sz="26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1730"/>
              </a:spcBef>
              <a:buFont typeface="Arial"/>
              <a:buChar char="•"/>
              <a:tabLst>
                <a:tab pos="185420" algn="l"/>
              </a:tabLst>
            </a:pPr>
            <a:r>
              <a:rPr sz="2600" dirty="0">
                <a:latin typeface="Times New Roman"/>
                <a:cs typeface="Times New Roman"/>
              </a:rPr>
              <a:t>History and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Objectives</a:t>
            </a:r>
            <a:endParaRPr sz="26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1745"/>
              </a:spcBef>
              <a:buFont typeface="Arial"/>
              <a:buChar char="•"/>
              <a:tabLst>
                <a:tab pos="185420" algn="l"/>
              </a:tabLst>
            </a:pPr>
            <a:r>
              <a:rPr sz="2600" dirty="0">
                <a:latin typeface="Times New Roman"/>
                <a:cs typeface="Times New Roman"/>
              </a:rPr>
              <a:t>Definitions</a:t>
            </a:r>
            <a:endParaRPr sz="26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1740"/>
              </a:spcBef>
              <a:buFont typeface="Arial"/>
              <a:buChar char="•"/>
              <a:tabLst>
                <a:tab pos="185420" algn="l"/>
              </a:tabLst>
            </a:pPr>
            <a:r>
              <a:rPr sz="2600" spc="-5" dirty="0">
                <a:latin typeface="Times New Roman"/>
                <a:cs typeface="Times New Roman"/>
              </a:rPr>
              <a:t>Administration </a:t>
            </a:r>
            <a:r>
              <a:rPr sz="2600" dirty="0">
                <a:latin typeface="Times New Roman"/>
                <a:cs typeface="Times New Roman"/>
              </a:rPr>
              <a:t>of the </a:t>
            </a:r>
            <a:r>
              <a:rPr sz="2600" spc="-5" dirty="0">
                <a:latin typeface="Times New Roman"/>
                <a:cs typeface="Times New Roman"/>
              </a:rPr>
              <a:t>act </a:t>
            </a:r>
            <a:r>
              <a:rPr sz="2600" dirty="0">
                <a:latin typeface="Times New Roman"/>
                <a:cs typeface="Times New Roman"/>
              </a:rPr>
              <a:t>and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rules</a:t>
            </a:r>
            <a:endParaRPr sz="26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1730"/>
              </a:spcBef>
              <a:buFont typeface="Arial"/>
              <a:buChar char="•"/>
              <a:tabLst>
                <a:tab pos="185420" algn="l"/>
              </a:tabLst>
            </a:pPr>
            <a:r>
              <a:rPr sz="2600" dirty="0">
                <a:latin typeface="Times New Roman"/>
                <a:cs typeface="Times New Roman"/>
              </a:rPr>
              <a:t>Provisions </a:t>
            </a:r>
            <a:r>
              <a:rPr sz="2600" spc="-5" dirty="0">
                <a:latin typeface="Times New Roman"/>
                <a:cs typeface="Times New Roman"/>
              </a:rPr>
              <a:t>related </a:t>
            </a:r>
            <a:r>
              <a:rPr sz="2600" dirty="0">
                <a:latin typeface="Times New Roman"/>
                <a:cs typeface="Times New Roman"/>
              </a:rPr>
              <a:t>to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Import</a:t>
            </a:r>
            <a:endParaRPr sz="26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1740"/>
              </a:spcBef>
              <a:buFont typeface="Arial"/>
              <a:buChar char="•"/>
              <a:tabLst>
                <a:tab pos="185420" algn="l"/>
              </a:tabLst>
            </a:pPr>
            <a:r>
              <a:rPr sz="2600" dirty="0">
                <a:latin typeface="Times New Roman"/>
                <a:cs typeface="Times New Roman"/>
              </a:rPr>
              <a:t>Provisions </a:t>
            </a:r>
            <a:r>
              <a:rPr sz="2600" spc="-5" dirty="0">
                <a:latin typeface="Times New Roman"/>
                <a:cs typeface="Times New Roman"/>
              </a:rPr>
              <a:t>related </a:t>
            </a:r>
            <a:r>
              <a:rPr sz="2600" dirty="0">
                <a:latin typeface="Times New Roman"/>
                <a:cs typeface="Times New Roman"/>
              </a:rPr>
              <a:t>to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Manufacture</a:t>
            </a:r>
            <a:endParaRPr sz="26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1739"/>
              </a:spcBef>
              <a:buFont typeface="Arial"/>
              <a:buChar char="•"/>
              <a:tabLst>
                <a:tab pos="185420" algn="l"/>
              </a:tabLst>
            </a:pPr>
            <a:r>
              <a:rPr sz="2600" dirty="0">
                <a:latin typeface="Times New Roman"/>
                <a:cs typeface="Times New Roman"/>
              </a:rPr>
              <a:t>Provisions </a:t>
            </a:r>
            <a:r>
              <a:rPr sz="2600" spc="-5" dirty="0">
                <a:latin typeface="Times New Roman"/>
                <a:cs typeface="Times New Roman"/>
              </a:rPr>
              <a:t>related </a:t>
            </a:r>
            <a:r>
              <a:rPr sz="2600" dirty="0">
                <a:latin typeface="Times New Roman"/>
                <a:cs typeface="Times New Roman"/>
              </a:rPr>
              <a:t>to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Sale</a:t>
            </a:r>
            <a:endParaRPr sz="26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1730"/>
              </a:spcBef>
              <a:buFont typeface="Arial"/>
              <a:buChar char="•"/>
              <a:tabLst>
                <a:tab pos="185420" algn="l"/>
              </a:tabLst>
            </a:pPr>
            <a:r>
              <a:rPr sz="2600" dirty="0">
                <a:latin typeface="Times New Roman"/>
                <a:cs typeface="Times New Roman"/>
              </a:rPr>
              <a:t>Labeling and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Packaging</a:t>
            </a:r>
            <a:endParaRPr sz="26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1740"/>
              </a:spcBef>
              <a:buFont typeface="Arial"/>
              <a:buChar char="•"/>
              <a:tabLst>
                <a:tab pos="185420" algn="l"/>
              </a:tabLst>
            </a:pPr>
            <a:r>
              <a:rPr sz="2600" dirty="0">
                <a:latin typeface="Times New Roman"/>
                <a:cs typeface="Times New Roman"/>
              </a:rPr>
              <a:t>Schedules to </a:t>
            </a:r>
            <a:r>
              <a:rPr sz="2600" spc="-5" dirty="0">
                <a:latin typeface="Times New Roman"/>
                <a:cs typeface="Times New Roman"/>
              </a:rPr>
              <a:t>the act and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rules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8398" y="1384757"/>
            <a:ext cx="73653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Drugs </a:t>
            </a:r>
            <a:r>
              <a:rPr spc="-5" dirty="0"/>
              <a:t>Consultative</a:t>
            </a:r>
            <a:r>
              <a:rPr spc="-40" dirty="0"/>
              <a:t> </a:t>
            </a:r>
            <a:r>
              <a:rPr dirty="0"/>
              <a:t>Committee(DCC)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2468905"/>
            <a:ext cx="6539865" cy="1608455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415"/>
              </a:spcBef>
              <a:buFont typeface="Arial"/>
              <a:buChar char="•"/>
              <a:tabLst>
                <a:tab pos="185420" algn="l"/>
              </a:tabLst>
            </a:pPr>
            <a:r>
              <a:rPr sz="2000" dirty="0">
                <a:latin typeface="Times New Roman"/>
                <a:cs typeface="Times New Roman"/>
              </a:rPr>
              <a:t>It </a:t>
            </a:r>
            <a:r>
              <a:rPr sz="2000" spc="-5" dirty="0">
                <a:latin typeface="Times New Roman"/>
                <a:cs typeface="Times New Roman"/>
              </a:rPr>
              <a:t>is also an </a:t>
            </a:r>
            <a:r>
              <a:rPr sz="2000" b="1" dirty="0">
                <a:latin typeface="Times New Roman"/>
                <a:cs typeface="Times New Roman"/>
              </a:rPr>
              <a:t>advisory body </a:t>
            </a:r>
            <a:r>
              <a:rPr sz="2000" dirty="0">
                <a:latin typeface="Times New Roman"/>
                <a:cs typeface="Times New Roman"/>
              </a:rPr>
              <a:t>constituted by central</a:t>
            </a:r>
            <a:r>
              <a:rPr sz="2000" spc="-1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government.</a:t>
            </a:r>
            <a:endParaRPr sz="20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185420" algn="l"/>
              </a:tabLst>
            </a:pPr>
            <a:r>
              <a:rPr sz="2800" b="1" dirty="0">
                <a:latin typeface="Times New Roman"/>
                <a:cs typeface="Times New Roman"/>
              </a:rPr>
              <a:t>Constitution:</a:t>
            </a:r>
            <a:endParaRPr sz="2800">
              <a:latin typeface="Times New Roman"/>
              <a:cs typeface="Times New Roman"/>
            </a:endParaRPr>
          </a:p>
          <a:p>
            <a:pPr marL="184785">
              <a:lnSpc>
                <a:spcPct val="100000"/>
              </a:lnSpc>
              <a:spcBef>
                <a:spcPts val="585"/>
              </a:spcBef>
            </a:pPr>
            <a:r>
              <a:rPr sz="2000" spc="-50" dirty="0">
                <a:latin typeface="Times New Roman"/>
                <a:cs typeface="Times New Roman"/>
              </a:rPr>
              <a:t>Two </a:t>
            </a:r>
            <a:r>
              <a:rPr sz="2000" dirty="0">
                <a:latin typeface="Times New Roman"/>
                <a:cs typeface="Times New Roman"/>
              </a:rPr>
              <a:t>representatives of the </a:t>
            </a:r>
            <a:r>
              <a:rPr sz="2000" b="1" dirty="0">
                <a:latin typeface="Times New Roman"/>
                <a:cs typeface="Times New Roman"/>
              </a:rPr>
              <a:t>Central</a:t>
            </a:r>
            <a:r>
              <a:rPr sz="2000" b="1" spc="-5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Government</a:t>
            </a:r>
            <a:endParaRPr sz="2000">
              <a:latin typeface="Times New Roman"/>
              <a:cs typeface="Times New Roman"/>
            </a:endParaRPr>
          </a:p>
          <a:p>
            <a:pPr marL="184785">
              <a:lnSpc>
                <a:spcPct val="100000"/>
              </a:lnSpc>
              <a:spcBef>
                <a:spcPts val="565"/>
              </a:spcBef>
            </a:pPr>
            <a:r>
              <a:rPr sz="2000" spc="5" dirty="0">
                <a:latin typeface="Times New Roman"/>
                <a:cs typeface="Times New Roman"/>
              </a:rPr>
              <a:t>One </a:t>
            </a:r>
            <a:r>
              <a:rPr sz="2000" spc="-5" dirty="0">
                <a:latin typeface="Times New Roman"/>
                <a:cs typeface="Times New Roman"/>
              </a:rPr>
              <a:t>representative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each </a:t>
            </a:r>
            <a:r>
              <a:rPr sz="2000" b="1" dirty="0">
                <a:latin typeface="Times New Roman"/>
                <a:cs typeface="Times New Roman"/>
              </a:rPr>
              <a:t>State</a:t>
            </a:r>
            <a:r>
              <a:rPr sz="2000" b="1" spc="-8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Government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40" y="1563065"/>
            <a:ext cx="21088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3300"/>
                </a:solidFill>
              </a:rPr>
              <a:t>Functions: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2190114"/>
            <a:ext cx="8553450" cy="1631314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84785" marR="5080" indent="-172720" algn="just">
              <a:lnSpc>
                <a:spcPts val="2160"/>
              </a:lnSpc>
              <a:spcBef>
                <a:spcPts val="375"/>
              </a:spcBef>
              <a:buFont typeface="Wingdings"/>
              <a:buChar char=""/>
              <a:tabLst>
                <a:tab pos="185420" algn="l"/>
              </a:tabLst>
            </a:pPr>
            <a:r>
              <a:rPr sz="2000" spc="-75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advise </a:t>
            </a:r>
            <a:r>
              <a:rPr sz="2000" spc="-5" dirty="0">
                <a:latin typeface="Times New Roman"/>
                <a:cs typeface="Times New Roman"/>
              </a:rPr>
              <a:t>the </a:t>
            </a:r>
            <a:r>
              <a:rPr sz="2000" dirty="0">
                <a:latin typeface="Times New Roman"/>
                <a:cs typeface="Times New Roman"/>
              </a:rPr>
              <a:t>Central </a:t>
            </a:r>
            <a:r>
              <a:rPr sz="2000" spc="-5" dirty="0">
                <a:latin typeface="Times New Roman"/>
                <a:cs typeface="Times New Roman"/>
              </a:rPr>
              <a:t>Government,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State Governments </a:t>
            </a: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-5" dirty="0">
                <a:latin typeface="Times New Roman"/>
                <a:cs typeface="Times New Roman"/>
              </a:rPr>
              <a:t>the </a:t>
            </a:r>
            <a:r>
              <a:rPr sz="2000" dirty="0">
                <a:latin typeface="Times New Roman"/>
                <a:cs typeface="Times New Roman"/>
              </a:rPr>
              <a:t>Drugs  </a:t>
            </a:r>
            <a:r>
              <a:rPr sz="2000" spc="-15" dirty="0">
                <a:latin typeface="Times New Roman"/>
                <a:cs typeface="Times New Roman"/>
              </a:rPr>
              <a:t>Technical </a:t>
            </a:r>
            <a:r>
              <a:rPr sz="2000" spc="-5" dirty="0">
                <a:latin typeface="Times New Roman"/>
                <a:cs typeface="Times New Roman"/>
              </a:rPr>
              <a:t>Advisory Board on any other </a:t>
            </a:r>
            <a:r>
              <a:rPr sz="2000" spc="-10" dirty="0">
                <a:latin typeface="Times New Roman"/>
                <a:cs typeface="Times New Roman"/>
              </a:rPr>
              <a:t>matter </a:t>
            </a:r>
            <a:r>
              <a:rPr sz="2000" spc="-5" dirty="0">
                <a:latin typeface="Times New Roman"/>
                <a:cs typeface="Times New Roman"/>
              </a:rPr>
              <a:t>tending to secure </a:t>
            </a:r>
            <a:r>
              <a:rPr sz="2000" b="1" spc="-5" dirty="0">
                <a:latin typeface="Times New Roman"/>
                <a:cs typeface="Times New Roman"/>
              </a:rPr>
              <a:t>uniformity  throughout </a:t>
            </a:r>
            <a:r>
              <a:rPr sz="2000" b="1" dirty="0">
                <a:latin typeface="Times New Roman"/>
                <a:cs typeface="Times New Roman"/>
              </a:rPr>
              <a:t>India </a:t>
            </a:r>
            <a:r>
              <a:rPr sz="2000" spc="-5" dirty="0">
                <a:latin typeface="Times New Roman"/>
                <a:cs typeface="Times New Roman"/>
              </a:rPr>
              <a:t>in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administration </a:t>
            </a:r>
            <a:r>
              <a:rPr sz="2000" dirty="0">
                <a:latin typeface="Times New Roman"/>
                <a:cs typeface="Times New Roman"/>
              </a:rPr>
              <a:t>of this</a:t>
            </a:r>
            <a:r>
              <a:rPr sz="2000" spc="-2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Act.</a:t>
            </a:r>
            <a:endParaRPr sz="2000">
              <a:latin typeface="Times New Roman"/>
              <a:cs typeface="Times New Roman"/>
            </a:endParaRPr>
          </a:p>
          <a:p>
            <a:pPr marL="184785" indent="-172720" algn="just">
              <a:lnSpc>
                <a:spcPct val="100000"/>
              </a:lnSpc>
              <a:spcBef>
                <a:spcPts val="520"/>
              </a:spcBef>
              <a:buFont typeface="Wingdings"/>
              <a:buChar char=""/>
              <a:tabLst>
                <a:tab pos="185420" algn="l"/>
              </a:tabLst>
            </a:pP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5" dirty="0">
                <a:latin typeface="Times New Roman"/>
                <a:cs typeface="Times New Roman"/>
              </a:rPr>
              <a:t>Drugs </a:t>
            </a:r>
            <a:r>
              <a:rPr sz="2000" dirty="0">
                <a:latin typeface="Times New Roman"/>
                <a:cs typeface="Times New Roman"/>
              </a:rPr>
              <a:t>Consultative </a:t>
            </a:r>
            <a:r>
              <a:rPr sz="2000" spc="-10" dirty="0">
                <a:latin typeface="Times New Roman"/>
                <a:cs typeface="Times New Roman"/>
              </a:rPr>
              <a:t>Committee </a:t>
            </a:r>
            <a:r>
              <a:rPr sz="2000" dirty="0">
                <a:latin typeface="Times New Roman"/>
                <a:cs typeface="Times New Roman"/>
              </a:rPr>
              <a:t>shall </a:t>
            </a:r>
            <a:r>
              <a:rPr sz="2000" b="1" spc="-5" dirty="0">
                <a:latin typeface="Times New Roman"/>
                <a:cs typeface="Times New Roman"/>
              </a:rPr>
              <a:t>meet </a:t>
            </a:r>
            <a:r>
              <a:rPr sz="2000" b="1" dirty="0">
                <a:latin typeface="Times New Roman"/>
                <a:cs typeface="Times New Roman"/>
              </a:rPr>
              <a:t>when</a:t>
            </a:r>
            <a:r>
              <a:rPr sz="2000" b="1" spc="-11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required</a:t>
            </a:r>
            <a:endParaRPr sz="2000">
              <a:latin typeface="Times New Roman"/>
              <a:cs typeface="Times New Roman"/>
            </a:endParaRPr>
          </a:p>
          <a:p>
            <a:pPr marL="184785" indent="-172720" algn="just">
              <a:lnSpc>
                <a:spcPct val="100000"/>
              </a:lnSpc>
              <a:spcBef>
                <a:spcPts val="565"/>
              </a:spcBef>
              <a:buFont typeface="Wingdings"/>
              <a:buChar char=""/>
              <a:tabLst>
                <a:tab pos="185420" algn="l"/>
              </a:tabLst>
            </a:pPr>
            <a:r>
              <a:rPr sz="2000" dirty="0">
                <a:latin typeface="Times New Roman"/>
                <a:cs typeface="Times New Roman"/>
              </a:rPr>
              <a:t>Has power </a:t>
            </a:r>
            <a:r>
              <a:rPr sz="2000" spc="-5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regulate </a:t>
            </a:r>
            <a:r>
              <a:rPr sz="2000" spc="-5" dirty="0">
                <a:latin typeface="Times New Roman"/>
                <a:cs typeface="Times New Roman"/>
              </a:rPr>
              <a:t>its </a:t>
            </a:r>
            <a:r>
              <a:rPr sz="2000" spc="5" dirty="0">
                <a:latin typeface="Times New Roman"/>
                <a:cs typeface="Times New Roman"/>
              </a:rPr>
              <a:t>own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procedure.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4477" y="318261"/>
            <a:ext cx="6299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Central Drug</a:t>
            </a:r>
            <a:r>
              <a:rPr spc="-35" dirty="0"/>
              <a:t> </a:t>
            </a:r>
            <a:r>
              <a:rPr dirty="0"/>
              <a:t>Laboratory(CDL)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1593850"/>
            <a:ext cx="8608060" cy="39973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785" indent="-172720">
              <a:lnSpc>
                <a:spcPts val="2280"/>
              </a:lnSpc>
              <a:spcBef>
                <a:spcPts val="105"/>
              </a:spcBef>
              <a:buFont typeface="Arial"/>
              <a:buChar char="•"/>
              <a:tabLst>
                <a:tab pos="185420" algn="l"/>
              </a:tabLst>
            </a:pPr>
            <a:r>
              <a:rPr sz="2000" spc="-5" dirty="0">
                <a:latin typeface="Times New Roman"/>
                <a:cs typeface="Times New Roman"/>
              </a:rPr>
              <a:t>Established in </a:t>
            </a:r>
            <a:r>
              <a:rPr sz="2000" b="1" spc="-5" dirty="0">
                <a:latin typeface="Times New Roman"/>
                <a:cs typeface="Times New Roman"/>
              </a:rPr>
              <a:t>Calcutta</a:t>
            </a:r>
            <a:r>
              <a:rPr sz="2000" spc="-5" dirty="0">
                <a:latin typeface="Times New Roman"/>
                <a:cs typeface="Times New Roman"/>
              </a:rPr>
              <a:t>, under the control </a:t>
            </a:r>
            <a:r>
              <a:rPr sz="2000" dirty="0">
                <a:latin typeface="Times New Roman"/>
                <a:cs typeface="Times New Roman"/>
              </a:rPr>
              <a:t>of a </a:t>
            </a:r>
            <a:r>
              <a:rPr sz="2000" spc="-5" dirty="0">
                <a:latin typeface="Times New Roman"/>
                <a:cs typeface="Times New Roman"/>
              </a:rPr>
              <a:t>director appointed </a:t>
            </a:r>
            <a:r>
              <a:rPr sz="2000" dirty="0">
                <a:latin typeface="Times New Roman"/>
                <a:cs typeface="Times New Roman"/>
              </a:rPr>
              <a:t>by </a:t>
            </a:r>
            <a:r>
              <a:rPr sz="2000" spc="-5" dirty="0">
                <a:latin typeface="Times New Roman"/>
                <a:cs typeface="Times New Roman"/>
              </a:rPr>
              <a:t>the</a:t>
            </a:r>
            <a:r>
              <a:rPr sz="2000" spc="1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Central</a:t>
            </a:r>
            <a:endParaRPr sz="2000">
              <a:latin typeface="Times New Roman"/>
              <a:cs typeface="Times New Roman"/>
            </a:endParaRPr>
          </a:p>
          <a:p>
            <a:pPr marR="6957695" algn="ctr">
              <a:lnSpc>
                <a:spcPts val="2280"/>
              </a:lnSpc>
            </a:pPr>
            <a:r>
              <a:rPr sz="2000" dirty="0">
                <a:latin typeface="Times New Roman"/>
                <a:cs typeface="Times New Roman"/>
              </a:rPr>
              <a:t>Government</a:t>
            </a:r>
            <a:endParaRPr sz="2000">
              <a:latin typeface="Times New Roman"/>
              <a:cs typeface="Times New Roman"/>
            </a:endParaRPr>
          </a:p>
          <a:p>
            <a:pPr marR="6953250" algn="ctr">
              <a:lnSpc>
                <a:spcPct val="100000"/>
              </a:lnSpc>
              <a:spcBef>
                <a:spcPts val="434"/>
              </a:spcBef>
            </a:pPr>
            <a:r>
              <a:rPr sz="28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Funct</a:t>
            </a:r>
            <a:r>
              <a:rPr sz="2800" b="1" dirty="0">
                <a:solidFill>
                  <a:srgbClr val="003300"/>
                </a:solidFill>
                <a:latin typeface="Times New Roman"/>
                <a:cs typeface="Times New Roman"/>
              </a:rPr>
              <a:t>i</a:t>
            </a:r>
            <a:r>
              <a:rPr sz="28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o</a:t>
            </a:r>
            <a:r>
              <a:rPr sz="2800" b="1" dirty="0">
                <a:solidFill>
                  <a:srgbClr val="003300"/>
                </a:solidFill>
                <a:latin typeface="Times New Roman"/>
                <a:cs typeface="Times New Roman"/>
              </a:rPr>
              <a:t>n</a:t>
            </a:r>
            <a:r>
              <a:rPr sz="2800" b="1" spc="5" dirty="0">
                <a:solidFill>
                  <a:srgbClr val="003300"/>
                </a:solidFill>
                <a:latin typeface="Times New Roman"/>
                <a:cs typeface="Times New Roman"/>
              </a:rPr>
              <a:t>s</a:t>
            </a:r>
            <a:r>
              <a:rPr sz="28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184785" marR="6985" indent="-172720">
              <a:lnSpc>
                <a:spcPts val="2160"/>
              </a:lnSpc>
              <a:spcBef>
                <a:spcPts val="855"/>
              </a:spcBef>
              <a:buFont typeface="Arial"/>
              <a:buChar char="•"/>
              <a:tabLst>
                <a:tab pos="185420" algn="l"/>
              </a:tabLst>
            </a:pPr>
            <a:r>
              <a:rPr sz="2000" b="1" spc="-5" dirty="0">
                <a:latin typeface="Times New Roman"/>
                <a:cs typeface="Times New Roman"/>
              </a:rPr>
              <a:t>Analysis </a:t>
            </a:r>
            <a:r>
              <a:rPr sz="2000" b="1" dirty="0">
                <a:latin typeface="Times New Roman"/>
                <a:cs typeface="Times New Roman"/>
              </a:rPr>
              <a:t>or </a:t>
            </a:r>
            <a:r>
              <a:rPr sz="2000" b="1" spc="-5" dirty="0">
                <a:latin typeface="Times New Roman"/>
                <a:cs typeface="Times New Roman"/>
              </a:rPr>
              <a:t>test </a:t>
            </a:r>
            <a:r>
              <a:rPr sz="2000" spc="-5" dirty="0">
                <a:latin typeface="Times New Roman"/>
                <a:cs typeface="Times New Roman"/>
              </a:rPr>
              <a:t>of samples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drugs/cosmetics sent </a:t>
            </a:r>
            <a:r>
              <a:rPr sz="2000" dirty="0">
                <a:latin typeface="Times New Roman"/>
                <a:cs typeface="Times New Roman"/>
              </a:rPr>
              <a:t>by </a:t>
            </a:r>
            <a:r>
              <a:rPr sz="2000" spc="-5" dirty="0">
                <a:latin typeface="Times New Roman"/>
                <a:cs typeface="Times New Roman"/>
              </a:rPr>
              <a:t>the custom collectors </a:t>
            </a:r>
            <a:r>
              <a:rPr sz="2000" spc="-10" dirty="0">
                <a:latin typeface="Times New Roman"/>
                <a:cs typeface="Times New Roman"/>
              </a:rPr>
              <a:t>or  </a:t>
            </a:r>
            <a:r>
              <a:rPr sz="2000" dirty="0">
                <a:latin typeface="Times New Roman"/>
                <a:cs typeface="Times New Roman"/>
              </a:rPr>
              <a:t>courts.</a:t>
            </a:r>
            <a:endParaRPr sz="20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35"/>
              </a:spcBef>
              <a:buFont typeface="Arial"/>
              <a:buChar char="•"/>
              <a:tabLst>
                <a:tab pos="185420" algn="l"/>
              </a:tabLst>
            </a:pPr>
            <a:r>
              <a:rPr sz="2000" spc="-5" dirty="0">
                <a:latin typeface="Times New Roman"/>
                <a:cs typeface="Times New Roman"/>
              </a:rPr>
              <a:t>Analytical </a:t>
            </a:r>
            <a:r>
              <a:rPr sz="2000" b="1" dirty="0">
                <a:latin typeface="Times New Roman"/>
                <a:cs typeface="Times New Roman"/>
              </a:rPr>
              <a:t>Q.C. </a:t>
            </a:r>
            <a:r>
              <a:rPr sz="2000" dirty="0">
                <a:latin typeface="Times New Roman"/>
                <a:cs typeface="Times New Roman"/>
              </a:rPr>
              <a:t>of the </a:t>
            </a:r>
            <a:r>
              <a:rPr sz="2000" spc="-5" dirty="0">
                <a:latin typeface="Times New Roman"/>
                <a:cs typeface="Times New Roman"/>
              </a:rPr>
              <a:t>imported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samples.</a:t>
            </a:r>
            <a:endParaRPr sz="20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65"/>
              </a:spcBef>
              <a:buFont typeface="Arial"/>
              <a:buChar char="•"/>
              <a:tabLst>
                <a:tab pos="185420" algn="l"/>
              </a:tabLst>
            </a:pPr>
            <a:r>
              <a:rPr sz="2000" spc="-5" dirty="0">
                <a:latin typeface="Times New Roman"/>
                <a:cs typeface="Times New Roman"/>
              </a:rPr>
              <a:t>Collection, </a:t>
            </a:r>
            <a:r>
              <a:rPr sz="2000" dirty="0">
                <a:latin typeface="Times New Roman"/>
                <a:cs typeface="Times New Roman"/>
              </a:rPr>
              <a:t>storage and distribution of </a:t>
            </a:r>
            <a:r>
              <a:rPr sz="2000" b="1" dirty="0">
                <a:latin typeface="Times New Roman"/>
                <a:cs typeface="Times New Roman"/>
              </a:rPr>
              <a:t>internal</a:t>
            </a:r>
            <a:r>
              <a:rPr sz="2000" b="1" spc="-15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standards.</a:t>
            </a:r>
            <a:endParaRPr sz="20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50"/>
              </a:spcBef>
              <a:buFont typeface="Arial"/>
              <a:buChar char="•"/>
              <a:tabLst>
                <a:tab pos="185420" algn="l"/>
              </a:tabLst>
            </a:pPr>
            <a:r>
              <a:rPr sz="2000" spc="-5" dirty="0">
                <a:latin typeface="Times New Roman"/>
                <a:cs typeface="Times New Roman"/>
              </a:rPr>
              <a:t>Preparation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b="1" spc="-10" dirty="0">
                <a:latin typeface="Times New Roman"/>
                <a:cs typeface="Times New Roman"/>
              </a:rPr>
              <a:t>reference </a:t>
            </a:r>
            <a:r>
              <a:rPr sz="2000" b="1" dirty="0">
                <a:latin typeface="Times New Roman"/>
                <a:cs typeface="Times New Roman"/>
              </a:rPr>
              <a:t>standards </a:t>
            </a:r>
            <a:r>
              <a:rPr sz="2000" dirty="0">
                <a:latin typeface="Times New Roman"/>
                <a:cs typeface="Times New Roman"/>
              </a:rPr>
              <a:t>and their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maintenance.</a:t>
            </a:r>
            <a:endParaRPr sz="20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65"/>
              </a:spcBef>
              <a:buFont typeface="Arial"/>
              <a:buChar char="•"/>
              <a:tabLst>
                <a:tab pos="185420" algn="l"/>
              </a:tabLst>
            </a:pPr>
            <a:r>
              <a:rPr sz="2000" dirty="0">
                <a:latin typeface="Times New Roman"/>
                <a:cs typeface="Times New Roman"/>
              </a:rPr>
              <a:t>Maintenance of </a:t>
            </a:r>
            <a:r>
              <a:rPr sz="2000" b="1" spc="-5" dirty="0">
                <a:latin typeface="Times New Roman"/>
                <a:cs typeface="Times New Roman"/>
              </a:rPr>
              <a:t>microbial</a:t>
            </a:r>
            <a:r>
              <a:rPr sz="2000" b="1" spc="-9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cultures.</a:t>
            </a:r>
            <a:endParaRPr sz="20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70"/>
              </a:spcBef>
              <a:buFont typeface="Arial"/>
              <a:buChar char="•"/>
              <a:tabLst>
                <a:tab pos="185420" algn="l"/>
              </a:tabLst>
            </a:pPr>
            <a:r>
              <a:rPr sz="2000" b="1" dirty="0">
                <a:latin typeface="Times New Roman"/>
                <a:cs typeface="Times New Roman"/>
              </a:rPr>
              <a:t>Any other duties </a:t>
            </a:r>
            <a:r>
              <a:rPr sz="2000" dirty="0">
                <a:latin typeface="Times New Roman"/>
                <a:cs typeface="Times New Roman"/>
              </a:rPr>
              <a:t>entrusted by Central</a:t>
            </a:r>
            <a:r>
              <a:rPr sz="2000" spc="-1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Government.</a:t>
            </a:r>
            <a:endParaRPr sz="20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50"/>
              </a:spcBef>
              <a:buFont typeface="Arial"/>
              <a:buChar char="•"/>
              <a:tabLst>
                <a:tab pos="185420" algn="l"/>
              </a:tabLst>
            </a:pPr>
            <a:r>
              <a:rPr sz="2000" dirty="0">
                <a:latin typeface="Times New Roman"/>
                <a:cs typeface="Times New Roman"/>
              </a:rPr>
              <a:t>Acting </a:t>
            </a:r>
            <a:r>
              <a:rPr sz="2000" spc="-5" dirty="0">
                <a:latin typeface="Times New Roman"/>
                <a:cs typeface="Times New Roman"/>
              </a:rPr>
              <a:t>as an </a:t>
            </a:r>
            <a:r>
              <a:rPr sz="2000" b="1" dirty="0">
                <a:latin typeface="Times New Roman"/>
                <a:cs typeface="Times New Roman"/>
              </a:rPr>
              <a:t>appellate authority </a:t>
            </a:r>
            <a:r>
              <a:rPr sz="2000" spc="-5" dirty="0">
                <a:latin typeface="Times New Roman"/>
                <a:cs typeface="Times New Roman"/>
              </a:rPr>
              <a:t>in matter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disputes.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7657" y="699261"/>
            <a:ext cx="32264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404040"/>
                </a:solidFill>
              </a:rPr>
              <a:t>Import </a:t>
            </a:r>
            <a:r>
              <a:rPr dirty="0">
                <a:solidFill>
                  <a:srgbClr val="404040"/>
                </a:solidFill>
              </a:rPr>
              <a:t>of</a:t>
            </a:r>
            <a:r>
              <a:rPr spc="-60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Drugs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1778751"/>
            <a:ext cx="5850890" cy="2440305"/>
          </a:xfrm>
          <a:prstGeom prst="rect">
            <a:avLst/>
          </a:prstGeom>
        </p:spPr>
        <p:txBody>
          <a:bodyPr vert="horz" wrap="square" lIns="0" tIns="116839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919"/>
              </a:spcBef>
              <a:buFont typeface="Arial"/>
              <a:buChar char="•"/>
              <a:tabLst>
                <a:tab pos="185420" algn="l"/>
              </a:tabLst>
            </a:pPr>
            <a:r>
              <a:rPr sz="28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Classes of drugs </a:t>
            </a:r>
            <a:r>
              <a:rPr sz="28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prohibited </a:t>
            </a:r>
            <a:r>
              <a:rPr sz="28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to</a:t>
            </a:r>
            <a:r>
              <a:rPr sz="2800" b="1" spc="5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import</a:t>
            </a:r>
            <a:endParaRPr sz="2800">
              <a:latin typeface="Times New Roman"/>
              <a:cs typeface="Times New Roman"/>
            </a:endParaRPr>
          </a:p>
          <a:p>
            <a:pPr marL="185420" marR="2532380" indent="-185420">
              <a:lnSpc>
                <a:spcPct val="123300"/>
              </a:lnSpc>
              <a:spcBef>
                <a:spcPts val="40"/>
              </a:spcBef>
              <a:buFont typeface="Arial"/>
              <a:buChar char="•"/>
              <a:tabLst>
                <a:tab pos="185420" algn="l"/>
              </a:tabLst>
            </a:pP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Import of drug under</a:t>
            </a:r>
            <a:r>
              <a:rPr sz="2000" b="1" spc="-17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license 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1)Specified </a:t>
            </a:r>
            <a:r>
              <a:rPr sz="2000" spc="-5" dirty="0">
                <a:solidFill>
                  <a:srgbClr val="404040"/>
                </a:solidFill>
                <a:latin typeface="Times New Roman"/>
                <a:cs typeface="Times New Roman"/>
              </a:rPr>
              <a:t>in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Schedule-X  2)Any new</a:t>
            </a:r>
            <a:r>
              <a:rPr sz="2000" spc="-4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04040"/>
                </a:solidFill>
                <a:latin typeface="Times New Roman"/>
                <a:cs typeface="Times New Roman"/>
              </a:rPr>
              <a:t>drugs</a:t>
            </a:r>
            <a:endParaRPr sz="20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65"/>
              </a:spcBef>
              <a:buFont typeface="Arial"/>
              <a:buChar char="•"/>
              <a:tabLst>
                <a:tab pos="185420" algn="l"/>
              </a:tabLst>
            </a:pP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Drugs exempted </a:t>
            </a:r>
            <a:r>
              <a:rPr sz="20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from </a:t>
            </a:r>
            <a:r>
              <a:rPr sz="20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provisions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of</a:t>
            </a:r>
            <a:r>
              <a:rPr sz="2000" b="1" spc="-114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import</a:t>
            </a:r>
            <a:endParaRPr sz="20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50"/>
              </a:spcBef>
              <a:buFont typeface="Arial"/>
              <a:buChar char="•"/>
              <a:tabLst>
                <a:tab pos="185420" algn="l"/>
              </a:tabLst>
            </a:pP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Offences and</a:t>
            </a:r>
            <a:r>
              <a:rPr sz="2000" b="1" spc="-6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imes New Roman"/>
                <a:cs typeface="Times New Roman"/>
              </a:rPr>
              <a:t>Penalties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3450" y="280161"/>
            <a:ext cx="767460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Classes </a:t>
            </a:r>
            <a:r>
              <a:rPr dirty="0"/>
              <a:t>Of </a:t>
            </a:r>
            <a:r>
              <a:rPr spc="-5" dirty="0"/>
              <a:t>Drugs </a:t>
            </a:r>
            <a:r>
              <a:rPr spc="-10" dirty="0"/>
              <a:t>Prohibited </a:t>
            </a:r>
            <a:r>
              <a:rPr spc="-170" dirty="0"/>
              <a:t>To</a:t>
            </a:r>
            <a:r>
              <a:rPr spc="-30" dirty="0"/>
              <a:t> </a:t>
            </a:r>
            <a:r>
              <a:rPr spc="-5" dirty="0"/>
              <a:t>Import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10047" rIns="0" bIns="0" rtlCol="0">
            <a:spAutoFit/>
          </a:bodyPr>
          <a:lstStyle/>
          <a:p>
            <a:pPr marL="205740" indent="-172720">
              <a:lnSpc>
                <a:spcPct val="100000"/>
              </a:lnSpc>
              <a:spcBef>
                <a:spcPts val="665"/>
              </a:spcBef>
              <a:buFont typeface="Arial"/>
              <a:buChar char="•"/>
              <a:tabLst>
                <a:tab pos="206375" algn="l"/>
              </a:tabLst>
            </a:pPr>
            <a:r>
              <a:rPr sz="2000" dirty="0"/>
              <a:t>Misbranded</a:t>
            </a:r>
            <a:r>
              <a:rPr sz="2000" spc="-45" dirty="0"/>
              <a:t> </a:t>
            </a:r>
            <a:r>
              <a:rPr sz="2000" b="0" dirty="0">
                <a:latin typeface="Times New Roman"/>
                <a:cs typeface="Times New Roman"/>
              </a:rPr>
              <a:t>drugs</a:t>
            </a:r>
            <a:endParaRPr sz="2000">
              <a:latin typeface="Times New Roman"/>
              <a:cs typeface="Times New Roman"/>
            </a:endParaRPr>
          </a:p>
          <a:p>
            <a:pPr marL="205740" indent="-172720">
              <a:lnSpc>
                <a:spcPct val="100000"/>
              </a:lnSpc>
              <a:spcBef>
                <a:spcPts val="570"/>
              </a:spcBef>
              <a:buFont typeface="Arial"/>
              <a:buChar char="•"/>
              <a:tabLst>
                <a:tab pos="206375" algn="l"/>
              </a:tabLst>
            </a:pPr>
            <a:r>
              <a:rPr sz="2000" b="0" spc="5" dirty="0">
                <a:latin typeface="Times New Roman"/>
                <a:cs typeface="Times New Roman"/>
              </a:rPr>
              <a:t>Drugs </a:t>
            </a:r>
            <a:r>
              <a:rPr sz="2000" b="0" dirty="0">
                <a:latin typeface="Times New Roman"/>
                <a:cs typeface="Times New Roman"/>
              </a:rPr>
              <a:t>of </a:t>
            </a:r>
            <a:r>
              <a:rPr sz="2000" dirty="0"/>
              <a:t>substandard</a:t>
            </a:r>
            <a:r>
              <a:rPr sz="2000" spc="-105" dirty="0"/>
              <a:t> </a:t>
            </a:r>
            <a:r>
              <a:rPr sz="2000" dirty="0"/>
              <a:t>quality</a:t>
            </a:r>
            <a:endParaRPr sz="2000">
              <a:latin typeface="Times New Roman"/>
              <a:cs typeface="Times New Roman"/>
            </a:endParaRPr>
          </a:p>
          <a:p>
            <a:pPr marL="205740" indent="-172720">
              <a:lnSpc>
                <a:spcPct val="100000"/>
              </a:lnSpc>
              <a:spcBef>
                <a:spcPts val="550"/>
              </a:spcBef>
              <a:buFont typeface="Arial"/>
              <a:buChar char="•"/>
              <a:tabLst>
                <a:tab pos="206375" algn="l"/>
                <a:tab pos="4796790" algn="l"/>
              </a:tabLst>
            </a:pPr>
            <a:r>
              <a:rPr sz="2000" b="0" spc="5" dirty="0">
                <a:latin typeface="Times New Roman"/>
                <a:cs typeface="Times New Roman"/>
              </a:rPr>
              <a:t>Drugs </a:t>
            </a:r>
            <a:r>
              <a:rPr sz="2000" b="0" spc="-5" dirty="0">
                <a:latin typeface="Times New Roman"/>
                <a:cs typeface="Times New Roman"/>
              </a:rPr>
              <a:t>claiming to </a:t>
            </a:r>
            <a:r>
              <a:rPr sz="2000" b="0" dirty="0">
                <a:latin typeface="Times New Roman"/>
                <a:cs typeface="Times New Roman"/>
              </a:rPr>
              <a:t>cure diseases</a:t>
            </a:r>
            <a:r>
              <a:rPr sz="2000" b="0" spc="-55" dirty="0">
                <a:latin typeface="Times New Roman"/>
                <a:cs typeface="Times New Roman"/>
              </a:rPr>
              <a:t> </a:t>
            </a:r>
            <a:r>
              <a:rPr sz="2000" b="0" dirty="0">
                <a:latin typeface="Times New Roman"/>
                <a:cs typeface="Times New Roman"/>
              </a:rPr>
              <a:t>specified</a:t>
            </a:r>
            <a:r>
              <a:rPr sz="2000" b="0" spc="-20" dirty="0">
                <a:latin typeface="Times New Roman"/>
                <a:cs typeface="Times New Roman"/>
              </a:rPr>
              <a:t> </a:t>
            </a:r>
            <a:r>
              <a:rPr sz="2000" b="0" spc="-5" dirty="0">
                <a:latin typeface="Times New Roman"/>
                <a:cs typeface="Times New Roman"/>
              </a:rPr>
              <a:t>in	</a:t>
            </a:r>
            <a:r>
              <a:rPr sz="2000" dirty="0"/>
              <a:t>Sch-J</a:t>
            </a:r>
            <a:endParaRPr sz="2000">
              <a:latin typeface="Times New Roman"/>
              <a:cs typeface="Times New Roman"/>
            </a:endParaRPr>
          </a:p>
          <a:p>
            <a:pPr marL="205740" indent="-172720">
              <a:lnSpc>
                <a:spcPct val="100000"/>
              </a:lnSpc>
              <a:spcBef>
                <a:spcPts val="565"/>
              </a:spcBef>
              <a:buFont typeface="Arial"/>
              <a:buChar char="•"/>
              <a:tabLst>
                <a:tab pos="206375" algn="l"/>
              </a:tabLst>
            </a:pPr>
            <a:r>
              <a:rPr sz="2000" dirty="0"/>
              <a:t>Adulterated</a:t>
            </a:r>
            <a:r>
              <a:rPr sz="2000" spc="-45" dirty="0"/>
              <a:t> </a:t>
            </a:r>
            <a:r>
              <a:rPr sz="2000" b="0" dirty="0">
                <a:latin typeface="Times New Roman"/>
                <a:cs typeface="Times New Roman"/>
              </a:rPr>
              <a:t>drugs</a:t>
            </a:r>
            <a:endParaRPr sz="2000">
              <a:latin typeface="Times New Roman"/>
              <a:cs typeface="Times New Roman"/>
            </a:endParaRPr>
          </a:p>
          <a:p>
            <a:pPr marL="205740" indent="-172720">
              <a:lnSpc>
                <a:spcPct val="100000"/>
              </a:lnSpc>
              <a:spcBef>
                <a:spcPts val="565"/>
              </a:spcBef>
              <a:buFont typeface="Arial"/>
              <a:buChar char="•"/>
              <a:tabLst>
                <a:tab pos="206375" algn="l"/>
              </a:tabLst>
            </a:pPr>
            <a:r>
              <a:rPr sz="2000" dirty="0"/>
              <a:t>Spurious</a:t>
            </a:r>
            <a:r>
              <a:rPr sz="2000" spc="-35" dirty="0"/>
              <a:t> </a:t>
            </a:r>
            <a:r>
              <a:rPr sz="2000" b="0" dirty="0">
                <a:latin typeface="Times New Roman"/>
                <a:cs typeface="Times New Roman"/>
              </a:rPr>
              <a:t>drugs</a:t>
            </a:r>
            <a:endParaRPr sz="2000">
              <a:latin typeface="Times New Roman"/>
              <a:cs typeface="Times New Roman"/>
            </a:endParaRPr>
          </a:p>
          <a:p>
            <a:pPr marL="205740" marR="5080" indent="-172720">
              <a:lnSpc>
                <a:spcPts val="2160"/>
              </a:lnSpc>
              <a:spcBef>
                <a:spcPts val="825"/>
              </a:spcBef>
              <a:buFont typeface="Arial"/>
              <a:buChar char="•"/>
              <a:tabLst>
                <a:tab pos="206375" algn="l"/>
                <a:tab pos="969010" algn="l"/>
                <a:tab pos="2932430" algn="l"/>
                <a:tab pos="5243195" algn="l"/>
              </a:tabLst>
            </a:pPr>
            <a:r>
              <a:rPr sz="2000" b="0" dirty="0">
                <a:latin typeface="Times New Roman"/>
                <a:cs typeface="Times New Roman"/>
              </a:rPr>
              <a:t>Drugs	</a:t>
            </a:r>
            <a:r>
              <a:rPr sz="2000" b="0" spc="-5" dirty="0">
                <a:latin typeface="Times New Roman"/>
                <a:cs typeface="Times New Roman"/>
              </a:rPr>
              <a:t>whose manufacture,</a:t>
            </a:r>
            <a:r>
              <a:rPr sz="2000" b="0" spc="135" dirty="0">
                <a:latin typeface="Times New Roman"/>
                <a:cs typeface="Times New Roman"/>
              </a:rPr>
              <a:t> </a:t>
            </a:r>
            <a:r>
              <a:rPr sz="2000" b="0" spc="-5" dirty="0">
                <a:latin typeface="Times New Roman"/>
                <a:cs typeface="Times New Roman"/>
              </a:rPr>
              <a:t>sale/distribution</a:t>
            </a:r>
            <a:r>
              <a:rPr sz="2000" b="0" spc="65" dirty="0">
                <a:latin typeface="Times New Roman"/>
                <a:cs typeface="Times New Roman"/>
              </a:rPr>
              <a:t> </a:t>
            </a:r>
            <a:r>
              <a:rPr sz="2000" b="0" dirty="0">
                <a:latin typeface="Times New Roman"/>
                <a:cs typeface="Times New Roman"/>
              </a:rPr>
              <a:t>are	</a:t>
            </a:r>
            <a:r>
              <a:rPr sz="2000" spc="-10" dirty="0"/>
              <a:t>prohibited </a:t>
            </a:r>
            <a:r>
              <a:rPr sz="2000" spc="-5" dirty="0"/>
              <a:t>in original country</a:t>
            </a:r>
            <a:r>
              <a:rPr sz="2000" b="0" spc="-5" dirty="0">
                <a:latin typeface="Times New Roman"/>
                <a:cs typeface="Times New Roman"/>
              </a:rPr>
              <a:t>,  </a:t>
            </a:r>
            <a:r>
              <a:rPr sz="2000" b="0" dirty="0">
                <a:latin typeface="Times New Roman"/>
                <a:cs typeface="Times New Roman"/>
              </a:rPr>
              <a:t>except for the</a:t>
            </a:r>
            <a:r>
              <a:rPr sz="2000" b="0" spc="-25" dirty="0">
                <a:latin typeface="Times New Roman"/>
                <a:cs typeface="Times New Roman"/>
              </a:rPr>
              <a:t> </a:t>
            </a:r>
            <a:r>
              <a:rPr sz="2000" b="0" dirty="0">
                <a:latin typeface="Times New Roman"/>
                <a:cs typeface="Times New Roman"/>
              </a:rPr>
              <a:t>purpose</a:t>
            </a:r>
            <a:r>
              <a:rPr sz="2000" b="0" spc="-20" dirty="0">
                <a:latin typeface="Times New Roman"/>
                <a:cs typeface="Times New Roman"/>
              </a:rPr>
              <a:t> </a:t>
            </a:r>
            <a:r>
              <a:rPr sz="2000" b="0" dirty="0">
                <a:latin typeface="Times New Roman"/>
                <a:cs typeface="Times New Roman"/>
              </a:rPr>
              <a:t>of	</a:t>
            </a:r>
            <a:r>
              <a:rPr sz="2000" b="0" spc="-5" dirty="0">
                <a:latin typeface="Times New Roman"/>
                <a:cs typeface="Times New Roman"/>
              </a:rPr>
              <a:t>test, examination </a:t>
            </a:r>
            <a:r>
              <a:rPr sz="2000" b="0" dirty="0">
                <a:latin typeface="Times New Roman"/>
                <a:cs typeface="Times New Roman"/>
              </a:rPr>
              <a:t>and</a:t>
            </a:r>
            <a:r>
              <a:rPr sz="2000" b="0" spc="-30" dirty="0">
                <a:latin typeface="Times New Roman"/>
                <a:cs typeface="Times New Roman"/>
              </a:rPr>
              <a:t> </a:t>
            </a:r>
            <a:r>
              <a:rPr sz="2000" b="0" spc="-5" dirty="0">
                <a:latin typeface="Times New Roman"/>
                <a:cs typeface="Times New Roman"/>
              </a:rPr>
              <a:t>analysis.</a:t>
            </a:r>
            <a:endParaRPr sz="2000">
              <a:latin typeface="Times New Roman"/>
              <a:cs typeface="Times New Roman"/>
            </a:endParaRPr>
          </a:p>
          <a:p>
            <a:pPr marL="205740" indent="-17272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206375" algn="l"/>
              </a:tabLst>
            </a:pPr>
            <a:r>
              <a:rPr sz="2000" spc="-5" dirty="0"/>
              <a:t>Patent/Proprietary </a:t>
            </a:r>
            <a:r>
              <a:rPr sz="2000" b="0" spc="-5" dirty="0">
                <a:latin typeface="Times New Roman"/>
                <a:cs typeface="Times New Roman"/>
              </a:rPr>
              <a:t>medicines </a:t>
            </a:r>
            <a:r>
              <a:rPr sz="2000" b="0" dirty="0">
                <a:latin typeface="Times New Roman"/>
                <a:cs typeface="Times New Roman"/>
              </a:rPr>
              <a:t>whose true </a:t>
            </a:r>
            <a:r>
              <a:rPr sz="2000" b="0" spc="-5" dirty="0">
                <a:latin typeface="Times New Roman"/>
                <a:cs typeface="Times New Roman"/>
              </a:rPr>
              <a:t>formula is </a:t>
            </a:r>
            <a:r>
              <a:rPr sz="2000" b="0" spc="5" dirty="0">
                <a:latin typeface="Times New Roman"/>
                <a:cs typeface="Times New Roman"/>
              </a:rPr>
              <a:t>not</a:t>
            </a:r>
            <a:r>
              <a:rPr sz="2000" b="0" spc="-105" dirty="0">
                <a:latin typeface="Times New Roman"/>
                <a:cs typeface="Times New Roman"/>
              </a:rPr>
              <a:t> </a:t>
            </a:r>
            <a:r>
              <a:rPr sz="2000" b="0" dirty="0">
                <a:latin typeface="Times New Roman"/>
                <a:cs typeface="Times New Roman"/>
              </a:rPr>
              <a:t>disclosed.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dirty="0"/>
              <a:t>25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9990" y="318261"/>
            <a:ext cx="71659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Import </a:t>
            </a:r>
            <a:r>
              <a:rPr dirty="0"/>
              <a:t>of </a:t>
            </a:r>
            <a:r>
              <a:rPr spc="-5" dirty="0"/>
              <a:t>the </a:t>
            </a:r>
            <a:r>
              <a:rPr dirty="0"/>
              <a:t>biological</a:t>
            </a:r>
            <a:r>
              <a:rPr spc="-25" dirty="0"/>
              <a:t> </a:t>
            </a:r>
            <a:r>
              <a:rPr dirty="0"/>
              <a:t>drugs(C/C</a:t>
            </a:r>
            <a:r>
              <a:rPr sz="3600" baseline="-20833" dirty="0"/>
              <a:t>1</a:t>
            </a:r>
            <a:r>
              <a:rPr sz="3600" dirty="0"/>
              <a:t>)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07340" y="1396529"/>
            <a:ext cx="8531860" cy="2341245"/>
          </a:xfrm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30"/>
              </a:spcBef>
            </a:pPr>
            <a:r>
              <a:rPr sz="2800" b="1" dirty="0">
                <a:latin typeface="Times New Roman"/>
                <a:cs typeface="Times New Roman"/>
              </a:rPr>
              <a:t>Conditions </a:t>
            </a:r>
            <a:r>
              <a:rPr sz="2800" b="1" spc="-5" dirty="0">
                <a:latin typeface="Times New Roman"/>
                <a:cs typeface="Times New Roman"/>
              </a:rPr>
              <a:t>to be</a:t>
            </a:r>
            <a:r>
              <a:rPr sz="2800" b="1" dirty="0">
                <a:latin typeface="Times New Roman"/>
                <a:cs typeface="Times New Roman"/>
              </a:rPr>
              <a:t> fulfilled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95"/>
              </a:spcBef>
              <a:buFont typeface="Arial"/>
              <a:buChar char="•"/>
              <a:tabLst>
                <a:tab pos="185420" algn="l"/>
              </a:tabLst>
            </a:pPr>
            <a:r>
              <a:rPr sz="2000" dirty="0">
                <a:latin typeface="Times New Roman"/>
                <a:cs typeface="Times New Roman"/>
              </a:rPr>
              <a:t>Licensee </a:t>
            </a:r>
            <a:r>
              <a:rPr sz="2000" spc="-5" dirty="0">
                <a:latin typeface="Times New Roman"/>
                <a:cs typeface="Times New Roman"/>
              </a:rPr>
              <a:t>must </a:t>
            </a:r>
            <a:r>
              <a:rPr sz="2000" dirty="0">
                <a:latin typeface="Times New Roman"/>
                <a:cs typeface="Times New Roman"/>
              </a:rPr>
              <a:t>have adequate </a:t>
            </a:r>
            <a:r>
              <a:rPr sz="2000" b="1" spc="-5" dirty="0">
                <a:latin typeface="Times New Roman"/>
                <a:cs typeface="Times New Roman"/>
              </a:rPr>
              <a:t>facility </a:t>
            </a:r>
            <a:r>
              <a:rPr sz="2000" b="1" dirty="0">
                <a:latin typeface="Times New Roman"/>
                <a:cs typeface="Times New Roman"/>
              </a:rPr>
              <a:t>for the</a:t>
            </a:r>
            <a:r>
              <a:rPr sz="2000" b="1" spc="-15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storage.</a:t>
            </a:r>
            <a:endParaRPr sz="2000">
              <a:latin typeface="Times New Roman"/>
              <a:cs typeface="Times New Roman"/>
            </a:endParaRPr>
          </a:p>
          <a:p>
            <a:pPr marL="184785" marR="5080" indent="-172720">
              <a:lnSpc>
                <a:spcPts val="2160"/>
              </a:lnSpc>
              <a:spcBef>
                <a:spcPts val="825"/>
              </a:spcBef>
              <a:buFont typeface="Arial"/>
              <a:buChar char="•"/>
              <a:tabLst>
                <a:tab pos="185420" algn="l"/>
              </a:tabLst>
            </a:pPr>
            <a:r>
              <a:rPr sz="2000" dirty="0">
                <a:latin typeface="Times New Roman"/>
                <a:cs typeface="Times New Roman"/>
              </a:rPr>
              <a:t>Licensee </a:t>
            </a:r>
            <a:r>
              <a:rPr sz="2000" spc="-5" dirty="0">
                <a:latin typeface="Times New Roman"/>
                <a:cs typeface="Times New Roman"/>
              </a:rPr>
              <a:t>must maintain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b="1" spc="-10" dirty="0">
                <a:latin typeface="Times New Roman"/>
                <a:cs typeface="Times New Roman"/>
              </a:rPr>
              <a:t>record </a:t>
            </a:r>
            <a:r>
              <a:rPr sz="2000" b="1" spc="-5" dirty="0">
                <a:latin typeface="Times New Roman"/>
                <a:cs typeface="Times New Roman"/>
              </a:rPr>
              <a:t>of the sale, </a:t>
            </a:r>
            <a:r>
              <a:rPr sz="2000" spc="-5" dirty="0">
                <a:latin typeface="Times New Roman"/>
                <a:cs typeface="Times New Roman"/>
              </a:rPr>
              <a:t>showing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particulars of the  names </a:t>
            </a:r>
            <a:r>
              <a:rPr sz="2000" dirty="0">
                <a:latin typeface="Times New Roman"/>
                <a:cs typeface="Times New Roman"/>
              </a:rPr>
              <a:t>of drugs and of the persons </a:t>
            </a:r>
            <a:r>
              <a:rPr sz="2000" spc="-5" dirty="0">
                <a:latin typeface="Times New Roman"/>
                <a:cs typeface="Times New Roman"/>
              </a:rPr>
              <a:t>to </a:t>
            </a:r>
            <a:r>
              <a:rPr sz="2000" spc="5" dirty="0">
                <a:latin typeface="Times New Roman"/>
                <a:cs typeface="Times New Roman"/>
              </a:rPr>
              <a:t>whom </a:t>
            </a:r>
            <a:r>
              <a:rPr sz="2000" dirty="0">
                <a:latin typeface="Times New Roman"/>
                <a:cs typeface="Times New Roman"/>
              </a:rPr>
              <a:t>they have been</a:t>
            </a:r>
            <a:r>
              <a:rPr sz="2000" spc="-1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sold.</a:t>
            </a:r>
            <a:endParaRPr sz="20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35"/>
              </a:spcBef>
              <a:buFont typeface="Arial"/>
              <a:buChar char="•"/>
              <a:tabLst>
                <a:tab pos="185420" algn="l"/>
              </a:tabLst>
            </a:pPr>
            <a:r>
              <a:rPr sz="2000" dirty="0">
                <a:latin typeface="Times New Roman"/>
                <a:cs typeface="Times New Roman"/>
              </a:rPr>
              <a:t>Licensee </a:t>
            </a:r>
            <a:r>
              <a:rPr sz="2000" spc="-5" dirty="0">
                <a:latin typeface="Times New Roman"/>
                <a:cs typeface="Times New Roman"/>
              </a:rPr>
              <a:t>must </a:t>
            </a:r>
            <a:r>
              <a:rPr sz="2000" b="1" dirty="0">
                <a:latin typeface="Times New Roman"/>
                <a:cs typeface="Times New Roman"/>
              </a:rPr>
              <a:t>allow an inspector to inspect </a:t>
            </a:r>
            <a:r>
              <a:rPr sz="2000" spc="-5" dirty="0">
                <a:latin typeface="Times New Roman"/>
                <a:cs typeface="Times New Roman"/>
              </a:rPr>
              <a:t>premises </a:t>
            </a: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-5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check the</a:t>
            </a:r>
            <a:r>
              <a:rPr sz="2000" spc="-1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records.</a:t>
            </a:r>
            <a:endParaRPr sz="20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65"/>
              </a:spcBef>
              <a:buFont typeface="Arial"/>
              <a:buChar char="•"/>
              <a:tabLst>
                <a:tab pos="185420" algn="l"/>
              </a:tabLst>
            </a:pPr>
            <a:r>
              <a:rPr sz="2000" dirty="0">
                <a:latin typeface="Times New Roman"/>
                <a:cs typeface="Times New Roman"/>
              </a:rPr>
              <a:t>Licensee </a:t>
            </a:r>
            <a:r>
              <a:rPr sz="2000" spc="-5" dirty="0">
                <a:latin typeface="Times New Roman"/>
                <a:cs typeface="Times New Roman"/>
              </a:rPr>
              <a:t>must </a:t>
            </a:r>
            <a:r>
              <a:rPr sz="2000" b="1" dirty="0">
                <a:latin typeface="Times New Roman"/>
                <a:cs typeface="Times New Roman"/>
              </a:rPr>
              <a:t>furnish the sample </a:t>
            </a:r>
            <a:r>
              <a:rPr sz="2000" spc="-5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authority.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83862" y="877306"/>
            <a:ext cx="4503300" cy="4486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672328" y="600455"/>
            <a:ext cx="752855" cy="1011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824728" y="600455"/>
            <a:ext cx="2162555" cy="10119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14044" y="1094232"/>
            <a:ext cx="6947916" cy="101193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1947" rIns="0" bIns="0" rtlCol="0">
            <a:spAutoFit/>
          </a:bodyPr>
          <a:lstStyle/>
          <a:p>
            <a:pPr marL="576580" marR="5080" indent="74295">
              <a:lnSpc>
                <a:spcPts val="3890"/>
              </a:lnSpc>
              <a:spcBef>
                <a:spcPts val="585"/>
              </a:spcBef>
            </a:pPr>
            <a:r>
              <a:rPr spc="-5" dirty="0"/>
              <a:t>Import </a:t>
            </a:r>
            <a:r>
              <a:rPr dirty="0"/>
              <a:t>of </a:t>
            </a:r>
            <a:r>
              <a:rPr spc="-5" dirty="0"/>
              <a:t>the </a:t>
            </a:r>
            <a:r>
              <a:rPr dirty="0"/>
              <a:t>Schedule-X </a:t>
            </a:r>
            <a:r>
              <a:rPr spc="-5" dirty="0"/>
              <a:t>drugs  </a:t>
            </a:r>
            <a:r>
              <a:rPr spc="-10" dirty="0"/>
              <a:t>(Narcotic </a:t>
            </a:r>
            <a:r>
              <a:rPr dirty="0"/>
              <a:t>&amp; </a:t>
            </a:r>
            <a:r>
              <a:rPr spc="-10" dirty="0"/>
              <a:t>Psychotropic</a:t>
            </a:r>
            <a:r>
              <a:rPr spc="10" dirty="0"/>
              <a:t> </a:t>
            </a:r>
            <a:r>
              <a:rPr spc="-5" dirty="0"/>
              <a:t>drugs)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dirty="0"/>
              <a:t>26</a:t>
            </a:fld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307340" y="2083551"/>
            <a:ext cx="7600950" cy="1689100"/>
          </a:xfrm>
          <a:prstGeom prst="rect">
            <a:avLst/>
          </a:prstGeom>
        </p:spPr>
        <p:txBody>
          <a:bodyPr vert="horz" wrap="square" lIns="0" tIns="11683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sz="2800" b="1" spc="-5" dirty="0">
                <a:latin typeface="Times New Roman"/>
                <a:cs typeface="Times New Roman"/>
              </a:rPr>
              <a:t>Conditions to </a:t>
            </a:r>
            <a:r>
              <a:rPr sz="2800" b="1" dirty="0">
                <a:latin typeface="Times New Roman"/>
                <a:cs typeface="Times New Roman"/>
              </a:rPr>
              <a:t>be </a:t>
            </a:r>
            <a:r>
              <a:rPr sz="2800" b="1" spc="-5" dirty="0">
                <a:latin typeface="Times New Roman"/>
                <a:cs typeface="Times New Roman"/>
              </a:rPr>
              <a:t>fulfilled:</a:t>
            </a:r>
            <a:endParaRPr sz="28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85420" algn="l"/>
              </a:tabLst>
            </a:pPr>
            <a:r>
              <a:rPr sz="2000" dirty="0">
                <a:latin typeface="Times New Roman"/>
                <a:cs typeface="Times New Roman"/>
              </a:rPr>
              <a:t>Licensee </a:t>
            </a:r>
            <a:r>
              <a:rPr sz="2000" spc="-5" dirty="0">
                <a:latin typeface="Times New Roman"/>
                <a:cs typeface="Times New Roman"/>
              </a:rPr>
              <a:t>must </a:t>
            </a:r>
            <a:r>
              <a:rPr sz="2000" dirty="0">
                <a:latin typeface="Times New Roman"/>
                <a:cs typeface="Times New Roman"/>
              </a:rPr>
              <a:t>have,adequate </a:t>
            </a:r>
            <a:r>
              <a:rPr sz="2000" b="1" dirty="0">
                <a:latin typeface="Times New Roman"/>
                <a:cs typeface="Times New Roman"/>
              </a:rPr>
              <a:t>storage</a:t>
            </a:r>
            <a:r>
              <a:rPr sz="2000" b="1" spc="-90" dirty="0">
                <a:latin typeface="Times New Roman"/>
                <a:cs typeface="Times New Roman"/>
              </a:rPr>
              <a:t> </a:t>
            </a:r>
            <a:r>
              <a:rPr sz="2000" b="1" spc="-15" dirty="0">
                <a:latin typeface="Times New Roman"/>
                <a:cs typeface="Times New Roman"/>
              </a:rPr>
              <a:t>facility.</a:t>
            </a:r>
            <a:endParaRPr sz="20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50"/>
              </a:spcBef>
              <a:buFont typeface="Arial"/>
              <a:buChar char="•"/>
              <a:tabLst>
                <a:tab pos="185420" algn="l"/>
              </a:tabLst>
            </a:pPr>
            <a:r>
              <a:rPr sz="2000" dirty="0">
                <a:latin typeface="Times New Roman"/>
                <a:cs typeface="Times New Roman"/>
              </a:rPr>
              <a:t>Applicant </a:t>
            </a:r>
            <a:r>
              <a:rPr sz="2000" spc="-5" dirty="0">
                <a:latin typeface="Times New Roman"/>
                <a:cs typeface="Times New Roman"/>
              </a:rPr>
              <a:t>must </a:t>
            </a:r>
            <a:r>
              <a:rPr sz="2000" dirty="0">
                <a:latin typeface="Times New Roman"/>
                <a:cs typeface="Times New Roman"/>
              </a:rPr>
              <a:t>be </a:t>
            </a:r>
            <a:r>
              <a:rPr sz="2000" b="1" spc="-5" dirty="0">
                <a:latin typeface="Times New Roman"/>
                <a:cs typeface="Times New Roman"/>
              </a:rPr>
              <a:t>reputable </a:t>
            </a:r>
            <a:r>
              <a:rPr sz="2000" spc="-5" dirty="0">
                <a:latin typeface="Times New Roman"/>
                <a:cs typeface="Times New Roman"/>
              </a:rPr>
              <a:t>in </a:t>
            </a:r>
            <a:r>
              <a:rPr sz="2000" dirty="0">
                <a:latin typeface="Times New Roman"/>
                <a:cs typeface="Times New Roman"/>
              </a:rPr>
              <a:t>the occupation, trade </a:t>
            </a:r>
            <a:r>
              <a:rPr sz="2000" spc="5" dirty="0">
                <a:latin typeface="Times New Roman"/>
                <a:cs typeface="Times New Roman"/>
              </a:rPr>
              <a:t>or</a:t>
            </a:r>
            <a:r>
              <a:rPr sz="2000" spc="-1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business.</a:t>
            </a:r>
            <a:endParaRPr sz="20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65"/>
              </a:spcBef>
              <a:buFont typeface="Arial"/>
              <a:buChar char="•"/>
              <a:tabLst>
                <a:tab pos="185420" algn="l"/>
              </a:tabLst>
            </a:pPr>
            <a:r>
              <a:rPr sz="2000" dirty="0">
                <a:latin typeface="Times New Roman"/>
                <a:cs typeface="Times New Roman"/>
              </a:rPr>
              <a:t>The license </a:t>
            </a:r>
            <a:r>
              <a:rPr sz="2000" b="1" dirty="0">
                <a:latin typeface="Times New Roman"/>
                <a:cs typeface="Times New Roman"/>
              </a:rPr>
              <a:t>granted ever </a:t>
            </a:r>
            <a:r>
              <a:rPr sz="2000" dirty="0">
                <a:latin typeface="Times New Roman"/>
                <a:cs typeface="Times New Roman"/>
              </a:rPr>
              <a:t>before should </a:t>
            </a:r>
            <a:r>
              <a:rPr sz="2000" b="1" dirty="0">
                <a:latin typeface="Times New Roman"/>
                <a:cs typeface="Times New Roman"/>
              </a:rPr>
              <a:t>not be suspended or</a:t>
            </a:r>
            <a:r>
              <a:rPr sz="2000" b="1" spc="-24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cancelled.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dirty="0"/>
              <a:t>27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3229" y="474929"/>
            <a:ext cx="7874634" cy="106870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3154045" marR="5080" indent="-3141980">
              <a:lnSpc>
                <a:spcPts val="3890"/>
              </a:lnSpc>
              <a:spcBef>
                <a:spcPts val="590"/>
              </a:spcBef>
            </a:pPr>
            <a:r>
              <a:rPr dirty="0"/>
              <a:t>Drugs Imported for examination, test</a:t>
            </a:r>
            <a:r>
              <a:rPr spc="-110" dirty="0"/>
              <a:t> </a:t>
            </a:r>
            <a:r>
              <a:rPr dirty="0"/>
              <a:t>or  </a:t>
            </a:r>
            <a:r>
              <a:rPr spc="-5" dirty="0"/>
              <a:t>analysis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776305"/>
            <a:ext cx="8987790" cy="2720340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5"/>
              </a:spcBef>
            </a:pPr>
            <a:r>
              <a:rPr sz="2800" b="1" spc="-5" dirty="0">
                <a:latin typeface="Times New Roman"/>
                <a:cs typeface="Times New Roman"/>
              </a:rPr>
              <a:t>Conditions to </a:t>
            </a:r>
            <a:r>
              <a:rPr sz="2800" b="1" dirty="0">
                <a:latin typeface="Times New Roman"/>
                <a:cs typeface="Times New Roman"/>
              </a:rPr>
              <a:t>be </a:t>
            </a:r>
            <a:r>
              <a:rPr sz="2800" b="1" spc="-5" dirty="0">
                <a:latin typeface="Times New Roman"/>
                <a:cs typeface="Times New Roman"/>
              </a:rPr>
              <a:t>fulfilled:</a:t>
            </a:r>
            <a:endParaRPr sz="28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85"/>
              </a:spcBef>
              <a:buFont typeface="Arial"/>
              <a:buChar char="•"/>
              <a:tabLst>
                <a:tab pos="185420" algn="l"/>
              </a:tabLst>
            </a:pPr>
            <a:r>
              <a:rPr sz="2000" dirty="0">
                <a:latin typeface="Times New Roman"/>
                <a:cs typeface="Times New Roman"/>
              </a:rPr>
              <a:t>License </a:t>
            </a:r>
            <a:r>
              <a:rPr sz="2000" spc="-5" dirty="0">
                <a:latin typeface="Times New Roman"/>
                <a:cs typeface="Times New Roman"/>
              </a:rPr>
              <a:t>is </a:t>
            </a:r>
            <a:r>
              <a:rPr sz="2000" dirty="0">
                <a:latin typeface="Times New Roman"/>
                <a:cs typeface="Times New Roman"/>
              </a:rPr>
              <a:t>necessary under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form-11</a:t>
            </a:r>
            <a:endParaRPr sz="2000">
              <a:latin typeface="Times New Roman"/>
              <a:cs typeface="Times New Roman"/>
            </a:endParaRPr>
          </a:p>
          <a:p>
            <a:pPr marL="184785" marR="5080" indent="-172720">
              <a:lnSpc>
                <a:spcPts val="2160"/>
              </a:lnSpc>
              <a:spcBef>
                <a:spcPts val="835"/>
              </a:spcBef>
              <a:buFont typeface="Arial"/>
              <a:buChar char="•"/>
              <a:tabLst>
                <a:tab pos="185420" algn="l"/>
              </a:tabLst>
            </a:pPr>
            <a:r>
              <a:rPr sz="2000" dirty="0">
                <a:latin typeface="Times New Roman"/>
                <a:cs typeface="Times New Roman"/>
              </a:rPr>
              <a:t>Must use </a:t>
            </a:r>
            <a:r>
              <a:rPr sz="2000" spc="-5" dirty="0">
                <a:latin typeface="Times New Roman"/>
                <a:cs typeface="Times New Roman"/>
              </a:rPr>
              <a:t>imported drugs </a:t>
            </a:r>
            <a:r>
              <a:rPr sz="2000" b="1" spc="-5" dirty="0">
                <a:latin typeface="Times New Roman"/>
                <a:cs typeface="Times New Roman"/>
              </a:rPr>
              <a:t>only </a:t>
            </a:r>
            <a:r>
              <a:rPr sz="2000" b="1" dirty="0">
                <a:latin typeface="Times New Roman"/>
                <a:cs typeface="Times New Roman"/>
              </a:rPr>
              <a:t>for </a:t>
            </a:r>
            <a:r>
              <a:rPr sz="2000" b="1" spc="-5" dirty="0">
                <a:latin typeface="Times New Roman"/>
                <a:cs typeface="Times New Roman"/>
              </a:rPr>
              <a:t>said </a:t>
            </a:r>
            <a:r>
              <a:rPr sz="2000" b="1" dirty="0">
                <a:latin typeface="Times New Roman"/>
                <a:cs typeface="Times New Roman"/>
              </a:rPr>
              <a:t>purpose </a:t>
            </a:r>
            <a:r>
              <a:rPr sz="2000" spc="-5" dirty="0">
                <a:latin typeface="Times New Roman"/>
                <a:cs typeface="Times New Roman"/>
              </a:rPr>
              <a:t>and at the place specified in the  </a:t>
            </a:r>
            <a:r>
              <a:rPr sz="2000" dirty="0">
                <a:latin typeface="Times New Roman"/>
                <a:cs typeface="Times New Roman"/>
              </a:rPr>
              <a:t>license.</a:t>
            </a:r>
            <a:endParaRPr sz="2000">
              <a:latin typeface="Times New Roman"/>
              <a:cs typeface="Times New Roman"/>
            </a:endParaRPr>
          </a:p>
          <a:p>
            <a:pPr marL="184785" marR="5715" indent="-172720">
              <a:lnSpc>
                <a:spcPts val="2160"/>
              </a:lnSpc>
              <a:spcBef>
                <a:spcPts val="795"/>
              </a:spcBef>
              <a:buFont typeface="Arial"/>
              <a:buChar char="•"/>
              <a:tabLst>
                <a:tab pos="185420" algn="l"/>
              </a:tabLst>
            </a:pPr>
            <a:r>
              <a:rPr sz="2000" dirty="0">
                <a:latin typeface="Times New Roman"/>
                <a:cs typeface="Times New Roman"/>
              </a:rPr>
              <a:t>Must </a:t>
            </a:r>
            <a:r>
              <a:rPr sz="2000" spc="-5" dirty="0">
                <a:latin typeface="Times New Roman"/>
                <a:cs typeface="Times New Roman"/>
              </a:rPr>
              <a:t>keep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b="1" spc="-5" dirty="0">
                <a:latin typeface="Times New Roman"/>
                <a:cs typeface="Times New Roman"/>
              </a:rPr>
              <a:t>record </a:t>
            </a:r>
            <a:r>
              <a:rPr sz="2000" spc="-5" dirty="0">
                <a:latin typeface="Times New Roman"/>
                <a:cs typeface="Times New Roman"/>
              </a:rPr>
              <a:t>with </a:t>
            </a:r>
            <a:r>
              <a:rPr sz="2000" dirty="0">
                <a:latin typeface="Times New Roman"/>
                <a:cs typeface="Times New Roman"/>
              </a:rPr>
              <a:t>respect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spc="-5" dirty="0">
                <a:latin typeface="Times New Roman"/>
                <a:cs typeface="Times New Roman"/>
              </a:rPr>
              <a:t>quantities, name of the manufacturer and </a:t>
            </a:r>
            <a:r>
              <a:rPr sz="2000" dirty="0">
                <a:latin typeface="Times New Roman"/>
                <a:cs typeface="Times New Roman"/>
              </a:rPr>
              <a:t>date </a:t>
            </a:r>
            <a:r>
              <a:rPr sz="2000" spc="-10" dirty="0">
                <a:latin typeface="Times New Roman"/>
                <a:cs typeface="Times New Roman"/>
              </a:rPr>
              <a:t>of  </a:t>
            </a:r>
            <a:r>
              <a:rPr sz="2000" spc="-5" dirty="0">
                <a:latin typeface="Times New Roman"/>
                <a:cs typeface="Times New Roman"/>
              </a:rPr>
              <a:t>import.</a:t>
            </a:r>
            <a:endParaRPr sz="20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440"/>
              </a:spcBef>
              <a:buFont typeface="Arial"/>
              <a:buChar char="•"/>
              <a:tabLst>
                <a:tab pos="185420" algn="l"/>
              </a:tabLst>
            </a:pPr>
            <a:r>
              <a:rPr sz="2000" dirty="0">
                <a:latin typeface="Times New Roman"/>
                <a:cs typeface="Times New Roman"/>
              </a:rPr>
              <a:t>Must </a:t>
            </a:r>
            <a:r>
              <a:rPr sz="2000" b="1" dirty="0">
                <a:latin typeface="Times New Roman"/>
                <a:cs typeface="Times New Roman"/>
              </a:rPr>
              <a:t>allow an inspector </a:t>
            </a:r>
            <a:r>
              <a:rPr sz="2000" spc="-5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inspect the </a:t>
            </a:r>
            <a:r>
              <a:rPr sz="2000" spc="-5" dirty="0">
                <a:latin typeface="Times New Roman"/>
                <a:cs typeface="Times New Roman"/>
              </a:rPr>
              <a:t>premises </a:t>
            </a:r>
            <a:r>
              <a:rPr sz="2000" dirty="0">
                <a:latin typeface="Times New Roman"/>
                <a:cs typeface="Times New Roman"/>
              </a:rPr>
              <a:t>and check the</a:t>
            </a:r>
            <a:r>
              <a:rPr sz="2000" spc="-1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records</a:t>
            </a:r>
            <a:r>
              <a:rPr sz="2800" dirty="0">
                <a:latin typeface="Gabriola"/>
                <a:cs typeface="Gabriola"/>
              </a:rPr>
              <a:t>.</a:t>
            </a:r>
            <a:endParaRPr sz="2800">
              <a:latin typeface="Gabriola"/>
              <a:cs typeface="Gabriol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dirty="0"/>
              <a:t>28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13405" y="546861"/>
            <a:ext cx="38855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Import </a:t>
            </a:r>
            <a:r>
              <a:rPr dirty="0"/>
              <a:t>of</a:t>
            </a:r>
            <a:r>
              <a:rPr spc="-65" dirty="0"/>
              <a:t> </a:t>
            </a:r>
            <a:r>
              <a:rPr dirty="0"/>
              <a:t>cosmetics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854951"/>
            <a:ext cx="8399145" cy="2440305"/>
          </a:xfrm>
          <a:prstGeom prst="rect">
            <a:avLst/>
          </a:prstGeom>
        </p:spPr>
        <p:txBody>
          <a:bodyPr vert="horz" wrap="square" lIns="0" tIns="11683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sz="2800" b="1" spc="-5" dirty="0">
                <a:latin typeface="Times New Roman"/>
                <a:cs typeface="Times New Roman"/>
              </a:rPr>
              <a:t>Cosmetics </a:t>
            </a:r>
            <a:r>
              <a:rPr sz="2800" b="1" spc="-10" dirty="0">
                <a:latin typeface="Times New Roman"/>
                <a:cs typeface="Times New Roman"/>
              </a:rPr>
              <a:t>prohibited </a:t>
            </a:r>
            <a:r>
              <a:rPr sz="2800" b="1" spc="-5" dirty="0">
                <a:latin typeface="Times New Roman"/>
                <a:cs typeface="Times New Roman"/>
              </a:rPr>
              <a:t>to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import</a:t>
            </a:r>
            <a:r>
              <a:rPr sz="2000" b="1" dirty="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85420" algn="l"/>
              </a:tabLst>
            </a:pPr>
            <a:r>
              <a:rPr sz="2000" b="1" dirty="0">
                <a:latin typeface="Times New Roman"/>
                <a:cs typeface="Times New Roman"/>
              </a:rPr>
              <a:t>Misbranded</a:t>
            </a:r>
            <a:r>
              <a:rPr sz="2000" b="1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cosmetics</a:t>
            </a:r>
            <a:endParaRPr sz="20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50"/>
              </a:spcBef>
              <a:buFont typeface="Arial"/>
              <a:buChar char="•"/>
              <a:tabLst>
                <a:tab pos="185420" algn="l"/>
              </a:tabLst>
            </a:pPr>
            <a:r>
              <a:rPr sz="2000" b="1" dirty="0">
                <a:latin typeface="Times New Roman"/>
                <a:cs typeface="Times New Roman"/>
              </a:rPr>
              <a:t>Spurious</a:t>
            </a:r>
            <a:r>
              <a:rPr sz="2000" b="1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cosmetics</a:t>
            </a:r>
            <a:endParaRPr sz="20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65"/>
              </a:spcBef>
              <a:buFont typeface="Arial"/>
              <a:buChar char="•"/>
              <a:tabLst>
                <a:tab pos="185420" algn="l"/>
              </a:tabLst>
            </a:pPr>
            <a:r>
              <a:rPr sz="2000" spc="-5" dirty="0">
                <a:latin typeface="Times New Roman"/>
                <a:cs typeface="Times New Roman"/>
              </a:rPr>
              <a:t>Cosmetic </a:t>
            </a:r>
            <a:r>
              <a:rPr sz="2000" dirty="0">
                <a:latin typeface="Times New Roman"/>
                <a:cs typeface="Times New Roman"/>
              </a:rPr>
              <a:t>containing </a:t>
            </a:r>
            <a:r>
              <a:rPr sz="2000" b="1" dirty="0">
                <a:latin typeface="Times New Roman"/>
                <a:cs typeface="Times New Roman"/>
              </a:rPr>
              <a:t>harmful</a:t>
            </a:r>
            <a:r>
              <a:rPr sz="2000" b="1" spc="-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ingredients</a:t>
            </a:r>
            <a:endParaRPr sz="20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65"/>
              </a:spcBef>
              <a:buFont typeface="Arial"/>
              <a:buChar char="•"/>
              <a:tabLst>
                <a:tab pos="185420" algn="l"/>
              </a:tabLst>
            </a:pPr>
            <a:r>
              <a:rPr sz="2000" spc="-5" dirty="0">
                <a:latin typeface="Times New Roman"/>
                <a:cs typeface="Times New Roman"/>
              </a:rPr>
              <a:t>Cosmetics </a:t>
            </a:r>
            <a:r>
              <a:rPr sz="2000" b="1" dirty="0">
                <a:latin typeface="Times New Roman"/>
                <a:cs typeface="Times New Roman"/>
              </a:rPr>
              <a:t>not of standard</a:t>
            </a:r>
            <a:r>
              <a:rPr sz="2000" b="1" spc="-6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quality</a:t>
            </a:r>
            <a:endParaRPr sz="20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50"/>
              </a:spcBef>
              <a:buFont typeface="Arial"/>
              <a:buChar char="•"/>
              <a:tabLst>
                <a:tab pos="185420" algn="l"/>
              </a:tabLst>
            </a:pPr>
            <a:r>
              <a:rPr sz="2000" dirty="0">
                <a:latin typeface="Times New Roman"/>
                <a:cs typeface="Times New Roman"/>
              </a:rPr>
              <a:t>which contains </a:t>
            </a:r>
            <a:r>
              <a:rPr sz="2000" spc="-5" dirty="0">
                <a:latin typeface="Times New Roman"/>
                <a:cs typeface="Times New Roman"/>
              </a:rPr>
              <a:t>more </a:t>
            </a:r>
            <a:r>
              <a:rPr sz="2000" dirty="0">
                <a:latin typeface="Times New Roman"/>
                <a:cs typeface="Times New Roman"/>
              </a:rPr>
              <a:t>than-2 </a:t>
            </a:r>
            <a:r>
              <a:rPr sz="2000" spc="5" dirty="0">
                <a:latin typeface="Times New Roman"/>
                <a:cs typeface="Times New Roman"/>
              </a:rPr>
              <a:t>ppm </a:t>
            </a:r>
            <a:r>
              <a:rPr sz="2000" b="1" dirty="0">
                <a:latin typeface="Times New Roman"/>
                <a:cs typeface="Times New Roman"/>
              </a:rPr>
              <a:t>Arsenic</a:t>
            </a:r>
            <a:r>
              <a:rPr sz="2000" dirty="0">
                <a:latin typeface="Times New Roman"/>
                <a:cs typeface="Times New Roman"/>
              </a:rPr>
              <a:t>, 20 </a:t>
            </a:r>
            <a:r>
              <a:rPr sz="2000" spc="5" dirty="0">
                <a:latin typeface="Times New Roman"/>
                <a:cs typeface="Times New Roman"/>
              </a:rPr>
              <a:t>ppm </a:t>
            </a:r>
            <a:r>
              <a:rPr sz="2000" b="1" dirty="0">
                <a:latin typeface="Times New Roman"/>
                <a:cs typeface="Times New Roman"/>
              </a:rPr>
              <a:t>lead, </a:t>
            </a:r>
            <a:r>
              <a:rPr sz="2000" spc="5" dirty="0">
                <a:latin typeface="Times New Roman"/>
                <a:cs typeface="Times New Roman"/>
              </a:rPr>
              <a:t>100 ppm </a:t>
            </a:r>
            <a:r>
              <a:rPr sz="2000" b="1" dirty="0">
                <a:latin typeface="Times New Roman"/>
                <a:cs typeface="Times New Roman"/>
              </a:rPr>
              <a:t>heavy</a:t>
            </a:r>
            <a:r>
              <a:rPr sz="2000" b="1" spc="-254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metals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6132" y="89103"/>
            <a:ext cx="52628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Penalties </a:t>
            </a:r>
            <a:r>
              <a:rPr spc="-10" dirty="0"/>
              <a:t>related </a:t>
            </a:r>
            <a:r>
              <a:rPr dirty="0"/>
              <a:t>to</a:t>
            </a:r>
            <a:r>
              <a:rPr spc="-30" dirty="0"/>
              <a:t> </a:t>
            </a:r>
            <a:r>
              <a:rPr dirty="0"/>
              <a:t>Import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1295387"/>
            <a:ext cx="4572000" cy="619125"/>
          </a:xfrm>
          <a:custGeom>
            <a:avLst/>
            <a:gdLst/>
            <a:ahLst/>
            <a:cxnLst/>
            <a:rect l="l" t="t" r="r" b="b"/>
            <a:pathLst>
              <a:path w="4572000" h="619125">
                <a:moveTo>
                  <a:pt x="0" y="618629"/>
                </a:moveTo>
                <a:lnTo>
                  <a:pt x="4572000" y="618629"/>
                </a:lnTo>
                <a:lnTo>
                  <a:pt x="4572000" y="0"/>
                </a:lnTo>
                <a:lnTo>
                  <a:pt x="0" y="0"/>
                </a:lnTo>
                <a:lnTo>
                  <a:pt x="0" y="618629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2000" y="1295387"/>
            <a:ext cx="4572000" cy="619125"/>
          </a:xfrm>
          <a:custGeom>
            <a:avLst/>
            <a:gdLst/>
            <a:ahLst/>
            <a:cxnLst/>
            <a:rect l="l" t="t" r="r" b="b"/>
            <a:pathLst>
              <a:path w="4572000" h="619125">
                <a:moveTo>
                  <a:pt x="0" y="618629"/>
                </a:moveTo>
                <a:lnTo>
                  <a:pt x="4572000" y="618629"/>
                </a:lnTo>
                <a:lnTo>
                  <a:pt x="4572000" y="0"/>
                </a:lnTo>
                <a:lnTo>
                  <a:pt x="0" y="0"/>
                </a:lnTo>
                <a:lnTo>
                  <a:pt x="0" y="618629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933194"/>
            <a:ext cx="4572000" cy="2515870"/>
          </a:xfrm>
          <a:custGeom>
            <a:avLst/>
            <a:gdLst/>
            <a:ahLst/>
            <a:cxnLst/>
            <a:rect l="l" t="t" r="r" b="b"/>
            <a:pathLst>
              <a:path w="4572000" h="2515870">
                <a:moveTo>
                  <a:pt x="0" y="2515742"/>
                </a:moveTo>
                <a:lnTo>
                  <a:pt x="4572000" y="2515742"/>
                </a:lnTo>
                <a:lnTo>
                  <a:pt x="4572000" y="0"/>
                </a:lnTo>
                <a:lnTo>
                  <a:pt x="0" y="0"/>
                </a:lnTo>
                <a:lnTo>
                  <a:pt x="0" y="2515742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72000" y="1933194"/>
            <a:ext cx="4572000" cy="2515870"/>
          </a:xfrm>
          <a:custGeom>
            <a:avLst/>
            <a:gdLst/>
            <a:ahLst/>
            <a:cxnLst/>
            <a:rect l="l" t="t" r="r" b="b"/>
            <a:pathLst>
              <a:path w="4572000" h="2515870">
                <a:moveTo>
                  <a:pt x="0" y="2515742"/>
                </a:moveTo>
                <a:lnTo>
                  <a:pt x="4572000" y="2515742"/>
                </a:lnTo>
                <a:lnTo>
                  <a:pt x="4572000" y="0"/>
                </a:lnTo>
                <a:lnTo>
                  <a:pt x="0" y="0"/>
                </a:lnTo>
                <a:lnTo>
                  <a:pt x="0" y="2515742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4448919"/>
            <a:ext cx="4572000" cy="2409190"/>
          </a:xfrm>
          <a:custGeom>
            <a:avLst/>
            <a:gdLst/>
            <a:ahLst/>
            <a:cxnLst/>
            <a:rect l="l" t="t" r="r" b="b"/>
            <a:pathLst>
              <a:path w="4572000" h="2409190">
                <a:moveTo>
                  <a:pt x="4572000" y="2409077"/>
                </a:moveTo>
                <a:lnTo>
                  <a:pt x="4572000" y="0"/>
                </a:lnTo>
                <a:lnTo>
                  <a:pt x="0" y="0"/>
                </a:lnTo>
                <a:lnTo>
                  <a:pt x="0" y="2409077"/>
                </a:lnTo>
                <a:lnTo>
                  <a:pt x="4572000" y="2409077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72000" y="4448919"/>
            <a:ext cx="4572000" cy="2409190"/>
          </a:xfrm>
          <a:custGeom>
            <a:avLst/>
            <a:gdLst/>
            <a:ahLst/>
            <a:cxnLst/>
            <a:rect l="l" t="t" r="r" b="b"/>
            <a:pathLst>
              <a:path w="4572000" h="2409190">
                <a:moveTo>
                  <a:pt x="4572000" y="2409077"/>
                </a:moveTo>
                <a:lnTo>
                  <a:pt x="4572000" y="0"/>
                </a:lnTo>
                <a:lnTo>
                  <a:pt x="0" y="0"/>
                </a:lnTo>
                <a:lnTo>
                  <a:pt x="0" y="2409077"/>
                </a:lnTo>
                <a:lnTo>
                  <a:pt x="4572000" y="2409077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72000" y="1289050"/>
            <a:ext cx="0" cy="625475"/>
          </a:xfrm>
          <a:custGeom>
            <a:avLst/>
            <a:gdLst/>
            <a:ahLst/>
            <a:cxnLst/>
            <a:rect l="l" t="t" r="r" b="b"/>
            <a:pathLst>
              <a:path h="625475">
                <a:moveTo>
                  <a:pt x="0" y="0"/>
                </a:moveTo>
                <a:lnTo>
                  <a:pt x="0" y="624966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72000" y="1952117"/>
            <a:ext cx="0" cy="4906010"/>
          </a:xfrm>
          <a:custGeom>
            <a:avLst/>
            <a:gdLst/>
            <a:ahLst/>
            <a:cxnLst/>
            <a:rect l="l" t="t" r="r" b="b"/>
            <a:pathLst>
              <a:path h="4906009">
                <a:moveTo>
                  <a:pt x="0" y="0"/>
                </a:moveTo>
                <a:lnTo>
                  <a:pt x="0" y="4905879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1933067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4448936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1289050"/>
            <a:ext cx="0" cy="5568950"/>
          </a:xfrm>
          <a:custGeom>
            <a:avLst/>
            <a:gdLst/>
            <a:ahLst/>
            <a:cxnLst/>
            <a:rect l="l" t="t" r="r" b="b"/>
            <a:pathLst>
              <a:path h="5568950">
                <a:moveTo>
                  <a:pt x="0" y="0"/>
                </a:moveTo>
                <a:lnTo>
                  <a:pt x="0" y="5568946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140825" y="1289050"/>
            <a:ext cx="0" cy="5568950"/>
          </a:xfrm>
          <a:custGeom>
            <a:avLst/>
            <a:gdLst/>
            <a:ahLst/>
            <a:cxnLst/>
            <a:rect l="l" t="t" r="r" b="b"/>
            <a:pathLst>
              <a:path h="5568950">
                <a:moveTo>
                  <a:pt x="0" y="0"/>
                </a:moveTo>
                <a:lnTo>
                  <a:pt x="0" y="5568946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12954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78739" y="1319530"/>
            <a:ext cx="4415155" cy="1883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OFFENCES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2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Import of spurious </a:t>
            </a:r>
            <a:r>
              <a:rPr sz="2000" spc="5" dirty="0">
                <a:latin typeface="Times New Roman"/>
                <a:cs typeface="Times New Roman"/>
              </a:rPr>
              <a:t>OR </a:t>
            </a:r>
            <a:r>
              <a:rPr sz="2000" spc="-5" dirty="0">
                <a:latin typeface="Times New Roman"/>
                <a:cs typeface="Times New Roman"/>
              </a:rPr>
              <a:t>adulterated drug  </a:t>
            </a:r>
            <a:r>
              <a:rPr sz="2000" spc="5" dirty="0">
                <a:latin typeface="Times New Roman"/>
                <a:cs typeface="Times New Roman"/>
              </a:rPr>
              <a:t>OR </a:t>
            </a:r>
            <a:r>
              <a:rPr sz="2000" spc="-5" dirty="0">
                <a:latin typeface="Times New Roman"/>
                <a:cs typeface="Times New Roman"/>
              </a:rPr>
              <a:t>drug which involves risk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spc="-5" dirty="0">
                <a:latin typeface="Times New Roman"/>
                <a:cs typeface="Times New Roman"/>
              </a:rPr>
              <a:t>human  beings </a:t>
            </a:r>
            <a:r>
              <a:rPr sz="2000" dirty="0">
                <a:latin typeface="Times New Roman"/>
                <a:cs typeface="Times New Roman"/>
              </a:rPr>
              <a:t>or </a:t>
            </a:r>
            <a:r>
              <a:rPr sz="2000" spc="-10" dirty="0">
                <a:latin typeface="Times New Roman"/>
                <a:cs typeface="Times New Roman"/>
              </a:rPr>
              <a:t>animals </a:t>
            </a:r>
            <a:r>
              <a:rPr sz="2000" spc="5" dirty="0">
                <a:latin typeface="Times New Roman"/>
                <a:cs typeface="Times New Roman"/>
              </a:rPr>
              <a:t>OR </a:t>
            </a:r>
            <a:r>
              <a:rPr sz="2000" spc="-5" dirty="0">
                <a:latin typeface="Times New Roman"/>
                <a:cs typeface="Times New Roman"/>
              </a:rPr>
              <a:t>drug </a:t>
            </a:r>
            <a:r>
              <a:rPr sz="2000" spc="5" dirty="0">
                <a:latin typeface="Times New Roman"/>
                <a:cs typeface="Times New Roman"/>
              </a:rPr>
              <a:t>not </a:t>
            </a:r>
            <a:r>
              <a:rPr sz="2000" spc="-5" dirty="0">
                <a:latin typeface="Times New Roman"/>
                <a:cs typeface="Times New Roman"/>
              </a:rPr>
              <a:t>having  </a:t>
            </a:r>
            <a:r>
              <a:rPr sz="2000" dirty="0">
                <a:latin typeface="Times New Roman"/>
                <a:cs typeface="Times New Roman"/>
              </a:rPr>
              <a:t>therapeutic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values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dirty="0"/>
              <a:t>29</a:t>
            </a:fld>
            <a:endParaRPr dirty="0"/>
          </a:p>
        </p:txBody>
      </p:sp>
      <p:sp>
        <p:nvSpPr>
          <p:cNvPr id="17" name="object 17"/>
          <p:cNvSpPr txBox="1"/>
          <p:nvPr/>
        </p:nvSpPr>
        <p:spPr>
          <a:xfrm>
            <a:off x="4651628" y="1319530"/>
            <a:ext cx="4415790" cy="1883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20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PENALTIES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2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AutoNum type="alphaLcParenR"/>
              <a:tabLst>
                <a:tab pos="354965" algn="l"/>
                <a:tab pos="355600" algn="l"/>
                <a:tab pos="636905" algn="l"/>
                <a:tab pos="1325880" algn="l"/>
                <a:tab pos="2886710" algn="l"/>
                <a:tab pos="3406775" algn="l"/>
                <a:tab pos="4069715" algn="l"/>
              </a:tabLst>
            </a:pPr>
            <a:r>
              <a:rPr sz="2000" dirty="0">
                <a:latin typeface="Times New Roman"/>
                <a:cs typeface="Times New Roman"/>
              </a:rPr>
              <a:t>3	y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s	i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spc="5" dirty="0">
                <a:latin typeface="Times New Roman"/>
                <a:cs typeface="Times New Roman"/>
              </a:rPr>
              <a:t>pr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so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t	a</a:t>
            </a:r>
            <a:r>
              <a:rPr sz="2000" spc="-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d	5000	</a:t>
            </a:r>
            <a:r>
              <a:rPr sz="2000" spc="-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s.  fine on first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conviction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lphaLcParenR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5 </a:t>
            </a:r>
            <a:r>
              <a:rPr sz="2000" spc="-5" dirty="0">
                <a:latin typeface="Times New Roman"/>
                <a:cs typeface="Times New Roman"/>
              </a:rPr>
              <a:t>years imprisonment </a:t>
            </a:r>
            <a:r>
              <a:rPr sz="2000" spc="5" dirty="0">
                <a:latin typeface="Times New Roman"/>
                <a:cs typeface="Times New Roman"/>
              </a:rPr>
              <a:t>OR </a:t>
            </a:r>
            <a:r>
              <a:rPr sz="2000" dirty="0">
                <a:latin typeface="Times New Roman"/>
                <a:cs typeface="Times New Roman"/>
              </a:rPr>
              <a:t>1000 Rs. </a:t>
            </a:r>
            <a:r>
              <a:rPr sz="2000" spc="-5" dirty="0">
                <a:latin typeface="Times New Roman"/>
                <a:cs typeface="Times New Roman"/>
              </a:rPr>
              <a:t>fine</a:t>
            </a:r>
            <a:endParaRPr sz="20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OR both </a:t>
            </a:r>
            <a:r>
              <a:rPr sz="2000" spc="5" dirty="0">
                <a:latin typeface="Times New Roman"/>
                <a:cs typeface="Times New Roman"/>
              </a:rPr>
              <a:t>for </a:t>
            </a:r>
            <a:r>
              <a:rPr sz="2000" dirty="0">
                <a:latin typeface="Times New Roman"/>
                <a:cs typeface="Times New Roman"/>
              </a:rPr>
              <a:t>subsequent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conviction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8739" y="4473397"/>
            <a:ext cx="315087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Contravention of the</a:t>
            </a:r>
            <a:r>
              <a:rPr sz="2000" spc="-1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provision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651628" y="4473397"/>
            <a:ext cx="4415155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AutoNum type="alphaLcParenR"/>
              <a:tabLst>
                <a:tab pos="354965" algn="l"/>
                <a:tab pos="355600" algn="l"/>
                <a:tab pos="623570" algn="l"/>
                <a:tab pos="1509395" algn="l"/>
                <a:tab pos="3056255" algn="l"/>
                <a:tab pos="3550285" algn="l"/>
                <a:tab pos="4071620" algn="l"/>
              </a:tabLst>
            </a:pPr>
            <a:r>
              <a:rPr sz="2000" dirty="0">
                <a:latin typeface="Times New Roman"/>
                <a:cs typeface="Times New Roman"/>
              </a:rPr>
              <a:t>6	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spc="-2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hs	i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20" dirty="0">
                <a:latin typeface="Times New Roman"/>
                <a:cs typeface="Times New Roman"/>
              </a:rPr>
              <a:t>s</a:t>
            </a:r>
            <a:r>
              <a:rPr sz="2000" spc="-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ent	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R	</a:t>
            </a:r>
            <a:r>
              <a:rPr sz="2000" spc="-10" dirty="0">
                <a:latin typeface="Times New Roman"/>
                <a:cs typeface="Times New Roman"/>
              </a:rPr>
              <a:t>5</a:t>
            </a:r>
            <a:r>
              <a:rPr sz="2000" dirty="0">
                <a:latin typeface="Times New Roman"/>
                <a:cs typeface="Times New Roman"/>
              </a:rPr>
              <a:t>00	</a:t>
            </a:r>
            <a:r>
              <a:rPr sz="2000" spc="-10" dirty="0">
                <a:latin typeface="Times New Roman"/>
                <a:cs typeface="Times New Roman"/>
              </a:rPr>
              <a:t>R</a:t>
            </a:r>
            <a:r>
              <a:rPr sz="2000" spc="-15" dirty="0">
                <a:latin typeface="Times New Roman"/>
                <a:cs typeface="Times New Roman"/>
              </a:rPr>
              <a:t>s</a:t>
            </a:r>
            <a:r>
              <a:rPr sz="2000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fine </a:t>
            </a:r>
            <a:r>
              <a:rPr sz="2000" spc="5" dirty="0">
                <a:latin typeface="Times New Roman"/>
                <a:cs typeface="Times New Roman"/>
              </a:rPr>
              <a:t>OR </a:t>
            </a:r>
            <a:r>
              <a:rPr sz="2000" dirty="0">
                <a:latin typeface="Times New Roman"/>
                <a:cs typeface="Times New Roman"/>
              </a:rPr>
              <a:t>both for first</a:t>
            </a:r>
            <a:r>
              <a:rPr sz="2000" spc="-1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conviction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AutoNum type="alphaLcParenR" startAt="2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1 </a:t>
            </a:r>
            <a:r>
              <a:rPr sz="2000" spc="-5" dirty="0">
                <a:latin typeface="Times New Roman"/>
                <a:cs typeface="Times New Roman"/>
              </a:rPr>
              <a:t>year imprisonment </a:t>
            </a:r>
            <a:r>
              <a:rPr sz="2000" spc="5" dirty="0">
                <a:latin typeface="Times New Roman"/>
                <a:cs typeface="Times New Roman"/>
              </a:rPr>
              <a:t>OR </a:t>
            </a:r>
            <a:r>
              <a:rPr sz="2000" spc="-5" dirty="0">
                <a:latin typeface="Times New Roman"/>
                <a:cs typeface="Times New Roman"/>
              </a:rPr>
              <a:t>1000 Rs. fine  </a:t>
            </a:r>
            <a:r>
              <a:rPr sz="2000" dirty="0">
                <a:latin typeface="Times New Roman"/>
                <a:cs typeface="Times New Roman"/>
              </a:rPr>
              <a:t>for subsequent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offence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1594" y="432561"/>
            <a:ext cx="338074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/>
              <a:t>INTRO</a:t>
            </a:r>
            <a:r>
              <a:rPr sz="3300" dirty="0"/>
              <a:t>D</a:t>
            </a:r>
            <a:r>
              <a:rPr sz="3300" spc="-5" dirty="0"/>
              <a:t>U</a:t>
            </a:r>
            <a:r>
              <a:rPr sz="3300" dirty="0"/>
              <a:t>C</a:t>
            </a:r>
            <a:r>
              <a:rPr sz="3300" spc="-5" dirty="0"/>
              <a:t>TION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75996" y="1446250"/>
            <a:ext cx="7931784" cy="3858260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665"/>
              </a:spcBef>
              <a:buFont typeface="Arial"/>
              <a:buChar char="•"/>
              <a:tabLst>
                <a:tab pos="185420" algn="l"/>
              </a:tabLst>
            </a:pPr>
            <a:r>
              <a:rPr sz="2000" b="1" dirty="0">
                <a:latin typeface="Times New Roman"/>
                <a:cs typeface="Times New Roman"/>
              </a:rPr>
              <a:t>CHAPTER</a:t>
            </a:r>
            <a:r>
              <a:rPr sz="2000" b="1" spc="-1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I</a:t>
            </a:r>
            <a:endParaRPr sz="2000">
              <a:latin typeface="Times New Roman"/>
              <a:cs typeface="Times New Roman"/>
            </a:endParaRPr>
          </a:p>
          <a:p>
            <a:pPr marL="393700">
              <a:lnSpc>
                <a:spcPct val="100000"/>
              </a:lnSpc>
              <a:spcBef>
                <a:spcPts val="565"/>
              </a:spcBef>
            </a:pPr>
            <a:r>
              <a:rPr sz="2000" spc="-10" dirty="0">
                <a:latin typeface="Times New Roman"/>
                <a:cs typeface="Times New Roman"/>
              </a:rPr>
              <a:t>INTRODUCTORY</a:t>
            </a:r>
            <a:endParaRPr sz="20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55"/>
              </a:spcBef>
              <a:buFont typeface="Arial"/>
              <a:buChar char="•"/>
              <a:tabLst>
                <a:tab pos="185420" algn="l"/>
              </a:tabLst>
            </a:pPr>
            <a:r>
              <a:rPr sz="2000" b="1" dirty="0">
                <a:latin typeface="Times New Roman"/>
                <a:cs typeface="Times New Roman"/>
              </a:rPr>
              <a:t>CHAPTER</a:t>
            </a:r>
            <a:r>
              <a:rPr sz="2000" b="1" spc="-1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II</a:t>
            </a:r>
            <a:endParaRPr sz="2000">
              <a:latin typeface="Times New Roman"/>
              <a:cs typeface="Times New Roman"/>
            </a:endParaRPr>
          </a:p>
          <a:p>
            <a:pPr marL="12700" marR="5080" indent="318770" algn="just">
              <a:lnSpc>
                <a:spcPts val="2160"/>
              </a:lnSpc>
              <a:spcBef>
                <a:spcPts val="835"/>
              </a:spcBef>
            </a:pPr>
            <a:r>
              <a:rPr sz="2000" dirty="0">
                <a:latin typeface="Times New Roman"/>
                <a:cs typeface="Times New Roman"/>
              </a:rPr>
              <a:t>THE DRUGS TECHNICAL </a:t>
            </a:r>
            <a:r>
              <a:rPr sz="2000" spc="-15" dirty="0">
                <a:latin typeface="Times New Roman"/>
                <a:cs typeface="Times New Roman"/>
              </a:rPr>
              <a:t>ADVISORY </a:t>
            </a:r>
            <a:r>
              <a:rPr sz="2000" dirty="0">
                <a:latin typeface="Times New Roman"/>
                <a:cs typeface="Times New Roman"/>
              </a:rPr>
              <a:t>BOARD, THE CENTRAL  </a:t>
            </a:r>
            <a:r>
              <a:rPr sz="2000" spc="5" dirty="0">
                <a:latin typeface="Times New Roman"/>
                <a:cs typeface="Times New Roman"/>
              </a:rPr>
              <a:t>DRUGS </a:t>
            </a:r>
            <a:r>
              <a:rPr sz="2000" spc="-30" dirty="0">
                <a:latin typeface="Times New Roman"/>
                <a:cs typeface="Times New Roman"/>
              </a:rPr>
              <a:t>LABORTORY </a:t>
            </a:r>
            <a:r>
              <a:rPr sz="2000" spc="5" dirty="0">
                <a:latin typeface="Times New Roman"/>
                <a:cs typeface="Times New Roman"/>
              </a:rPr>
              <a:t>AND </a:t>
            </a:r>
            <a:r>
              <a:rPr sz="2000" dirty="0">
                <a:latin typeface="Times New Roman"/>
                <a:cs typeface="Times New Roman"/>
              </a:rPr>
              <a:t>THE DRUGS </a:t>
            </a:r>
            <a:r>
              <a:rPr sz="2000" spc="-50" dirty="0">
                <a:latin typeface="Times New Roman"/>
                <a:cs typeface="Times New Roman"/>
              </a:rPr>
              <a:t>CONSULTATIVE  </a:t>
            </a:r>
            <a:r>
              <a:rPr sz="2000" dirty="0">
                <a:latin typeface="Times New Roman"/>
                <a:cs typeface="Times New Roman"/>
              </a:rPr>
              <a:t>COMMITTEE</a:t>
            </a:r>
            <a:endParaRPr sz="2000">
              <a:latin typeface="Times New Roman"/>
              <a:cs typeface="Times New Roman"/>
            </a:endParaRPr>
          </a:p>
          <a:p>
            <a:pPr marL="184785" indent="-172720" algn="just">
              <a:lnSpc>
                <a:spcPct val="100000"/>
              </a:lnSpc>
              <a:spcBef>
                <a:spcPts val="535"/>
              </a:spcBef>
              <a:buFont typeface="Arial"/>
              <a:buChar char="•"/>
              <a:tabLst>
                <a:tab pos="185420" algn="l"/>
              </a:tabLst>
            </a:pPr>
            <a:r>
              <a:rPr sz="2000" b="1" dirty="0">
                <a:latin typeface="Times New Roman"/>
                <a:cs typeface="Times New Roman"/>
              </a:rPr>
              <a:t>CHAPTER</a:t>
            </a:r>
            <a:r>
              <a:rPr sz="2000" b="1" spc="-1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III</a:t>
            </a:r>
            <a:endParaRPr sz="2000">
              <a:latin typeface="Times New Roman"/>
              <a:cs typeface="Times New Roman"/>
            </a:endParaRPr>
          </a:p>
          <a:p>
            <a:pPr marL="329565" algn="just">
              <a:lnSpc>
                <a:spcPct val="100000"/>
              </a:lnSpc>
              <a:spcBef>
                <a:spcPts val="550"/>
              </a:spcBef>
            </a:pPr>
            <a:r>
              <a:rPr sz="2000" spc="-20" dirty="0">
                <a:latin typeface="Times New Roman"/>
                <a:cs typeface="Times New Roman"/>
              </a:rPr>
              <a:t>IMPORT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5" dirty="0">
                <a:latin typeface="Times New Roman"/>
                <a:cs typeface="Times New Roman"/>
              </a:rPr>
              <a:t>DRUGS AND</a:t>
            </a:r>
            <a:r>
              <a:rPr sz="2000" spc="-1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COSMETICS</a:t>
            </a:r>
            <a:endParaRPr sz="2000">
              <a:latin typeface="Times New Roman"/>
              <a:cs typeface="Times New Roman"/>
            </a:endParaRPr>
          </a:p>
          <a:p>
            <a:pPr marL="184785" indent="-172720" algn="just">
              <a:lnSpc>
                <a:spcPct val="100000"/>
              </a:lnSpc>
              <a:spcBef>
                <a:spcPts val="565"/>
              </a:spcBef>
              <a:buFont typeface="Arial"/>
              <a:buChar char="•"/>
              <a:tabLst>
                <a:tab pos="185420" algn="l"/>
              </a:tabLst>
            </a:pPr>
            <a:r>
              <a:rPr sz="2000" b="1" dirty="0">
                <a:latin typeface="Times New Roman"/>
                <a:cs typeface="Times New Roman"/>
              </a:rPr>
              <a:t>CHAPTER</a:t>
            </a:r>
            <a:r>
              <a:rPr sz="2000" b="1" spc="-1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IV</a:t>
            </a:r>
            <a:endParaRPr sz="2000">
              <a:latin typeface="Times New Roman"/>
              <a:cs typeface="Times New Roman"/>
            </a:endParaRPr>
          </a:p>
          <a:p>
            <a:pPr marL="394970" algn="just">
              <a:lnSpc>
                <a:spcPts val="2280"/>
              </a:lnSpc>
              <a:spcBef>
                <a:spcPts val="565"/>
              </a:spcBef>
            </a:pPr>
            <a:r>
              <a:rPr sz="2000" spc="-15" dirty="0">
                <a:latin typeface="Times New Roman"/>
                <a:cs typeface="Times New Roman"/>
              </a:rPr>
              <a:t>MANUFACTURE, </a:t>
            </a:r>
            <a:r>
              <a:rPr sz="2000" dirty="0">
                <a:latin typeface="Times New Roman"/>
                <a:cs typeface="Times New Roman"/>
              </a:rPr>
              <a:t>SALE AND DISTRIBUTION </a:t>
            </a:r>
            <a:r>
              <a:rPr sz="2000" spc="-5" dirty="0">
                <a:latin typeface="Times New Roman"/>
                <a:cs typeface="Times New Roman"/>
              </a:rPr>
              <a:t>OF </a:t>
            </a:r>
            <a:r>
              <a:rPr sz="2000" dirty="0">
                <a:latin typeface="Times New Roman"/>
                <a:cs typeface="Times New Roman"/>
              </a:rPr>
              <a:t>DRUGS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ts val="2280"/>
              </a:lnSpc>
            </a:pPr>
            <a:r>
              <a:rPr sz="2000" dirty="0">
                <a:latin typeface="Times New Roman"/>
                <a:cs typeface="Times New Roman"/>
              </a:rPr>
              <a:t>COSMETICS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7336" y="6050991"/>
            <a:ext cx="1530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888888"/>
                </a:solidFill>
                <a:latin typeface="Times New Roman"/>
                <a:cs typeface="Times New Roman"/>
              </a:rPr>
              <a:t>3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dirty="0"/>
              <a:t>30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63292" y="546861"/>
            <a:ext cx="53689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Prohibition </a:t>
            </a:r>
            <a:r>
              <a:rPr dirty="0"/>
              <a:t>of </a:t>
            </a:r>
            <a:r>
              <a:rPr spc="-10" dirty="0"/>
              <a:t>manufacture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1980412"/>
            <a:ext cx="7448550" cy="190627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185420" algn="l"/>
              </a:tabLst>
            </a:pPr>
            <a:r>
              <a:rPr sz="2000" spc="5" dirty="0">
                <a:latin typeface="Times New Roman"/>
                <a:cs typeface="Times New Roman"/>
              </a:rPr>
              <a:t>Drug not </a:t>
            </a:r>
            <a:r>
              <a:rPr sz="2000" dirty="0">
                <a:latin typeface="Times New Roman"/>
                <a:cs typeface="Times New Roman"/>
              </a:rPr>
              <a:t>of standard quality or </a:t>
            </a:r>
            <a:r>
              <a:rPr sz="2000" b="1" dirty="0">
                <a:latin typeface="Times New Roman"/>
                <a:cs typeface="Times New Roman"/>
              </a:rPr>
              <a:t>misbranded, adulterated or</a:t>
            </a:r>
            <a:r>
              <a:rPr sz="2000" b="1" spc="-27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spurious.</a:t>
            </a:r>
            <a:endParaRPr sz="20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65"/>
              </a:spcBef>
              <a:buFont typeface="Arial"/>
              <a:buChar char="•"/>
              <a:tabLst>
                <a:tab pos="185420" algn="l"/>
              </a:tabLst>
            </a:pPr>
            <a:r>
              <a:rPr sz="2000" b="1" dirty="0">
                <a:latin typeface="Times New Roman"/>
                <a:cs typeface="Times New Roman"/>
              </a:rPr>
              <a:t>Patent or </a:t>
            </a:r>
            <a:r>
              <a:rPr sz="2000" b="1" spc="-5" dirty="0">
                <a:latin typeface="Times New Roman"/>
                <a:cs typeface="Times New Roman"/>
              </a:rPr>
              <a:t>Proprietary</a:t>
            </a:r>
            <a:r>
              <a:rPr sz="2000" b="1" spc="-11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medicine.</a:t>
            </a:r>
            <a:endParaRPr sz="20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55"/>
              </a:spcBef>
              <a:buFont typeface="Arial"/>
              <a:buChar char="•"/>
              <a:tabLst>
                <a:tab pos="185420" algn="l"/>
              </a:tabLst>
            </a:pPr>
            <a:r>
              <a:rPr sz="2000" spc="5" dirty="0">
                <a:latin typeface="Times New Roman"/>
                <a:cs typeface="Times New Roman"/>
              </a:rPr>
              <a:t>Drugs </a:t>
            </a:r>
            <a:r>
              <a:rPr sz="2000" dirty="0">
                <a:latin typeface="Times New Roman"/>
                <a:cs typeface="Times New Roman"/>
              </a:rPr>
              <a:t>which </a:t>
            </a:r>
            <a:r>
              <a:rPr sz="2000" spc="-10" dirty="0">
                <a:latin typeface="Times New Roman"/>
                <a:cs typeface="Times New Roman"/>
              </a:rPr>
              <a:t>claims </a:t>
            </a:r>
            <a:r>
              <a:rPr sz="2000" spc="-5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cure diseases specified </a:t>
            </a:r>
            <a:r>
              <a:rPr sz="2000" spc="-5" dirty="0">
                <a:latin typeface="Times New Roman"/>
                <a:cs typeface="Times New Roman"/>
              </a:rPr>
              <a:t>in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Sch-J.</a:t>
            </a:r>
            <a:endParaRPr sz="20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60"/>
              </a:spcBef>
              <a:buFont typeface="Arial"/>
              <a:buChar char="•"/>
              <a:tabLst>
                <a:tab pos="185420" algn="l"/>
              </a:tabLst>
            </a:pPr>
            <a:r>
              <a:rPr sz="2000" spc="5" dirty="0">
                <a:latin typeface="Times New Roman"/>
                <a:cs typeface="Times New Roman"/>
              </a:rPr>
              <a:t>Drugs </a:t>
            </a:r>
            <a:r>
              <a:rPr sz="2000" dirty="0">
                <a:latin typeface="Times New Roman"/>
                <a:cs typeface="Times New Roman"/>
              </a:rPr>
              <a:t>which </a:t>
            </a:r>
            <a:r>
              <a:rPr sz="2000" b="1" dirty="0">
                <a:latin typeface="Times New Roman"/>
                <a:cs typeface="Times New Roman"/>
              </a:rPr>
              <a:t>Risky </a:t>
            </a:r>
            <a:r>
              <a:rPr sz="2000" dirty="0">
                <a:latin typeface="Times New Roman"/>
                <a:cs typeface="Times New Roman"/>
              </a:rPr>
              <a:t>to </a:t>
            </a:r>
            <a:r>
              <a:rPr sz="2000" spc="-5" dirty="0">
                <a:latin typeface="Times New Roman"/>
                <a:cs typeface="Times New Roman"/>
              </a:rPr>
              <a:t>human </a:t>
            </a:r>
            <a:r>
              <a:rPr sz="2000" dirty="0">
                <a:latin typeface="Times New Roman"/>
                <a:cs typeface="Times New Roman"/>
              </a:rPr>
              <a:t>beings </a:t>
            </a:r>
            <a:r>
              <a:rPr sz="2000" spc="5" dirty="0">
                <a:latin typeface="Times New Roman"/>
                <a:cs typeface="Times New Roman"/>
              </a:rPr>
              <a:t>or</a:t>
            </a:r>
            <a:r>
              <a:rPr sz="2000" spc="-1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animals.</a:t>
            </a:r>
            <a:endParaRPr sz="20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70"/>
              </a:spcBef>
              <a:buFont typeface="Arial"/>
              <a:buChar char="•"/>
              <a:tabLst>
                <a:tab pos="185420" algn="l"/>
              </a:tabLst>
            </a:pPr>
            <a:r>
              <a:rPr sz="2000" spc="5" dirty="0">
                <a:latin typeface="Times New Roman"/>
                <a:cs typeface="Times New Roman"/>
              </a:rPr>
              <a:t>Drugs </a:t>
            </a:r>
            <a:r>
              <a:rPr sz="2000" b="1" dirty="0">
                <a:latin typeface="Times New Roman"/>
                <a:cs typeface="Times New Roman"/>
              </a:rPr>
              <a:t>without therapeutic</a:t>
            </a:r>
            <a:r>
              <a:rPr sz="2000" b="1" spc="-10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value.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87004" y="6369202"/>
            <a:ext cx="16764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5" dirty="0">
                <a:solidFill>
                  <a:srgbClr val="888888"/>
                </a:solidFill>
                <a:latin typeface="Gabriola"/>
                <a:cs typeface="Gabriola"/>
              </a:rPr>
              <a:t>31</a:t>
            </a:r>
            <a:endParaRPr sz="2000">
              <a:latin typeface="Gabriola"/>
              <a:cs typeface="Gabriol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4394" y="246634"/>
            <a:ext cx="60985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5" dirty="0">
                <a:solidFill>
                  <a:srgbClr val="333E50"/>
                </a:solidFill>
              </a:rPr>
              <a:t>Types </a:t>
            </a:r>
            <a:r>
              <a:rPr dirty="0">
                <a:solidFill>
                  <a:srgbClr val="333E50"/>
                </a:solidFill>
              </a:rPr>
              <a:t>of manufacturing</a:t>
            </a:r>
            <a:r>
              <a:rPr spc="-20" dirty="0">
                <a:solidFill>
                  <a:srgbClr val="333E50"/>
                </a:solidFill>
              </a:rPr>
              <a:t> </a:t>
            </a:r>
            <a:r>
              <a:rPr spc="-5" dirty="0">
                <a:solidFill>
                  <a:srgbClr val="333E50"/>
                </a:solidFill>
              </a:rPr>
              <a:t>license</a:t>
            </a:r>
          </a:p>
        </p:txBody>
      </p:sp>
      <p:sp>
        <p:nvSpPr>
          <p:cNvPr id="4" name="object 4"/>
          <p:cNvSpPr/>
          <p:nvPr/>
        </p:nvSpPr>
        <p:spPr>
          <a:xfrm>
            <a:off x="2665476" y="1217675"/>
            <a:ext cx="3660648" cy="403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667000" y="1219200"/>
            <a:ext cx="3657600" cy="401320"/>
          </a:xfrm>
          <a:prstGeom prst="rect">
            <a:avLst/>
          </a:prstGeom>
          <a:ln w="6096">
            <a:solidFill>
              <a:srgbClr val="A4A4A4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899794">
              <a:lnSpc>
                <a:spcPct val="100000"/>
              </a:lnSpc>
              <a:spcBef>
                <a:spcPts val="295"/>
              </a:spcBef>
            </a:pPr>
            <a:r>
              <a:rPr sz="2000" b="1" dirty="0">
                <a:latin typeface="Times New Roman"/>
                <a:cs typeface="Times New Roman"/>
              </a:rPr>
              <a:t>Allopathic</a:t>
            </a:r>
            <a:r>
              <a:rPr sz="2000" b="1" spc="-5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Drugs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353178" y="1664970"/>
            <a:ext cx="134620" cy="393065"/>
          </a:xfrm>
          <a:custGeom>
            <a:avLst/>
            <a:gdLst/>
            <a:ahLst/>
            <a:cxnLst/>
            <a:rect l="l" t="t" r="r" b="b"/>
            <a:pathLst>
              <a:path w="134620" h="393064">
                <a:moveTo>
                  <a:pt x="16129" y="260603"/>
                </a:moveTo>
                <a:lnTo>
                  <a:pt x="9271" y="264667"/>
                </a:lnTo>
                <a:lnTo>
                  <a:pt x="2286" y="268604"/>
                </a:lnTo>
                <a:lnTo>
                  <a:pt x="0" y="277494"/>
                </a:lnTo>
                <a:lnTo>
                  <a:pt x="67183" y="392683"/>
                </a:lnTo>
                <a:lnTo>
                  <a:pt x="83925" y="363981"/>
                </a:lnTo>
                <a:lnTo>
                  <a:pt x="52705" y="363981"/>
                </a:lnTo>
                <a:lnTo>
                  <a:pt x="52705" y="310587"/>
                </a:lnTo>
                <a:lnTo>
                  <a:pt x="28956" y="269875"/>
                </a:lnTo>
                <a:lnTo>
                  <a:pt x="25019" y="262889"/>
                </a:lnTo>
                <a:lnTo>
                  <a:pt x="16129" y="260603"/>
                </a:lnTo>
                <a:close/>
              </a:path>
              <a:path w="134620" h="393064">
                <a:moveTo>
                  <a:pt x="52705" y="310587"/>
                </a:moveTo>
                <a:lnTo>
                  <a:pt x="52705" y="363981"/>
                </a:lnTo>
                <a:lnTo>
                  <a:pt x="81661" y="363981"/>
                </a:lnTo>
                <a:lnTo>
                  <a:pt x="81661" y="356742"/>
                </a:lnTo>
                <a:lnTo>
                  <a:pt x="54737" y="356742"/>
                </a:lnTo>
                <a:lnTo>
                  <a:pt x="67183" y="335406"/>
                </a:lnTo>
                <a:lnTo>
                  <a:pt x="52705" y="310587"/>
                </a:lnTo>
                <a:close/>
              </a:path>
              <a:path w="134620" h="393064">
                <a:moveTo>
                  <a:pt x="118237" y="260603"/>
                </a:moveTo>
                <a:lnTo>
                  <a:pt x="109347" y="262889"/>
                </a:lnTo>
                <a:lnTo>
                  <a:pt x="105410" y="269875"/>
                </a:lnTo>
                <a:lnTo>
                  <a:pt x="81661" y="310587"/>
                </a:lnTo>
                <a:lnTo>
                  <a:pt x="81661" y="363981"/>
                </a:lnTo>
                <a:lnTo>
                  <a:pt x="83925" y="363981"/>
                </a:lnTo>
                <a:lnTo>
                  <a:pt x="134366" y="277494"/>
                </a:lnTo>
                <a:lnTo>
                  <a:pt x="132080" y="268604"/>
                </a:lnTo>
                <a:lnTo>
                  <a:pt x="125095" y="264667"/>
                </a:lnTo>
                <a:lnTo>
                  <a:pt x="118237" y="260603"/>
                </a:lnTo>
                <a:close/>
              </a:path>
              <a:path w="134620" h="393064">
                <a:moveTo>
                  <a:pt x="67183" y="335406"/>
                </a:moveTo>
                <a:lnTo>
                  <a:pt x="54737" y="356742"/>
                </a:lnTo>
                <a:lnTo>
                  <a:pt x="79629" y="356742"/>
                </a:lnTo>
                <a:lnTo>
                  <a:pt x="67183" y="335406"/>
                </a:lnTo>
                <a:close/>
              </a:path>
              <a:path w="134620" h="393064">
                <a:moveTo>
                  <a:pt x="81661" y="310587"/>
                </a:moveTo>
                <a:lnTo>
                  <a:pt x="67183" y="335406"/>
                </a:lnTo>
                <a:lnTo>
                  <a:pt x="79629" y="356742"/>
                </a:lnTo>
                <a:lnTo>
                  <a:pt x="81661" y="356742"/>
                </a:lnTo>
                <a:lnTo>
                  <a:pt x="81661" y="310587"/>
                </a:lnTo>
                <a:close/>
              </a:path>
              <a:path w="134620" h="393064">
                <a:moveTo>
                  <a:pt x="81661" y="0"/>
                </a:moveTo>
                <a:lnTo>
                  <a:pt x="52705" y="0"/>
                </a:lnTo>
                <a:lnTo>
                  <a:pt x="52705" y="310587"/>
                </a:lnTo>
                <a:lnTo>
                  <a:pt x="67183" y="335406"/>
                </a:lnTo>
                <a:lnTo>
                  <a:pt x="81661" y="310587"/>
                </a:lnTo>
                <a:lnTo>
                  <a:pt x="81661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19961" y="2058161"/>
            <a:ext cx="6934200" cy="0"/>
          </a:xfrm>
          <a:custGeom>
            <a:avLst/>
            <a:gdLst/>
            <a:ahLst/>
            <a:cxnLst/>
            <a:rect l="l" t="t" r="r" b="b"/>
            <a:pathLst>
              <a:path w="6934200">
                <a:moveTo>
                  <a:pt x="0" y="0"/>
                </a:moveTo>
                <a:lnTo>
                  <a:pt x="6934200" y="0"/>
                </a:lnTo>
              </a:path>
            </a:pathLst>
          </a:custGeom>
          <a:ln w="28956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181978" y="2058161"/>
            <a:ext cx="134620" cy="393065"/>
          </a:xfrm>
          <a:custGeom>
            <a:avLst/>
            <a:gdLst/>
            <a:ahLst/>
            <a:cxnLst/>
            <a:rect l="l" t="t" r="r" b="b"/>
            <a:pathLst>
              <a:path w="134620" h="393064">
                <a:moveTo>
                  <a:pt x="16129" y="260603"/>
                </a:moveTo>
                <a:lnTo>
                  <a:pt x="9271" y="264667"/>
                </a:lnTo>
                <a:lnTo>
                  <a:pt x="2286" y="268604"/>
                </a:lnTo>
                <a:lnTo>
                  <a:pt x="0" y="277495"/>
                </a:lnTo>
                <a:lnTo>
                  <a:pt x="67183" y="392684"/>
                </a:lnTo>
                <a:lnTo>
                  <a:pt x="83925" y="363982"/>
                </a:lnTo>
                <a:lnTo>
                  <a:pt x="52705" y="363982"/>
                </a:lnTo>
                <a:lnTo>
                  <a:pt x="52705" y="310587"/>
                </a:lnTo>
                <a:lnTo>
                  <a:pt x="28956" y="269875"/>
                </a:lnTo>
                <a:lnTo>
                  <a:pt x="25019" y="262889"/>
                </a:lnTo>
                <a:lnTo>
                  <a:pt x="16129" y="260603"/>
                </a:lnTo>
                <a:close/>
              </a:path>
              <a:path w="134620" h="393064">
                <a:moveTo>
                  <a:pt x="52705" y="310587"/>
                </a:moveTo>
                <a:lnTo>
                  <a:pt x="52705" y="363982"/>
                </a:lnTo>
                <a:lnTo>
                  <a:pt x="81661" y="363982"/>
                </a:lnTo>
                <a:lnTo>
                  <a:pt x="81661" y="356742"/>
                </a:lnTo>
                <a:lnTo>
                  <a:pt x="54737" y="356742"/>
                </a:lnTo>
                <a:lnTo>
                  <a:pt x="67183" y="335406"/>
                </a:lnTo>
                <a:lnTo>
                  <a:pt x="52705" y="310587"/>
                </a:lnTo>
                <a:close/>
              </a:path>
              <a:path w="134620" h="393064">
                <a:moveTo>
                  <a:pt x="118237" y="260603"/>
                </a:moveTo>
                <a:lnTo>
                  <a:pt x="109347" y="262889"/>
                </a:lnTo>
                <a:lnTo>
                  <a:pt x="105410" y="269875"/>
                </a:lnTo>
                <a:lnTo>
                  <a:pt x="81661" y="310587"/>
                </a:lnTo>
                <a:lnTo>
                  <a:pt x="81661" y="363982"/>
                </a:lnTo>
                <a:lnTo>
                  <a:pt x="83925" y="363982"/>
                </a:lnTo>
                <a:lnTo>
                  <a:pt x="134366" y="277495"/>
                </a:lnTo>
                <a:lnTo>
                  <a:pt x="132080" y="268604"/>
                </a:lnTo>
                <a:lnTo>
                  <a:pt x="125095" y="264667"/>
                </a:lnTo>
                <a:lnTo>
                  <a:pt x="118237" y="260603"/>
                </a:lnTo>
                <a:close/>
              </a:path>
              <a:path w="134620" h="393064">
                <a:moveTo>
                  <a:pt x="67183" y="335406"/>
                </a:moveTo>
                <a:lnTo>
                  <a:pt x="54737" y="356742"/>
                </a:lnTo>
                <a:lnTo>
                  <a:pt x="79629" y="356742"/>
                </a:lnTo>
                <a:lnTo>
                  <a:pt x="67183" y="335406"/>
                </a:lnTo>
                <a:close/>
              </a:path>
              <a:path w="134620" h="393064">
                <a:moveTo>
                  <a:pt x="81661" y="310587"/>
                </a:moveTo>
                <a:lnTo>
                  <a:pt x="67183" y="335406"/>
                </a:lnTo>
                <a:lnTo>
                  <a:pt x="79629" y="356742"/>
                </a:lnTo>
                <a:lnTo>
                  <a:pt x="81661" y="356742"/>
                </a:lnTo>
                <a:lnTo>
                  <a:pt x="81661" y="310587"/>
                </a:lnTo>
                <a:close/>
              </a:path>
              <a:path w="134620" h="393064">
                <a:moveTo>
                  <a:pt x="81661" y="0"/>
                </a:moveTo>
                <a:lnTo>
                  <a:pt x="52705" y="0"/>
                </a:lnTo>
                <a:lnTo>
                  <a:pt x="52705" y="310587"/>
                </a:lnTo>
                <a:lnTo>
                  <a:pt x="67183" y="335406"/>
                </a:lnTo>
                <a:lnTo>
                  <a:pt x="81661" y="310587"/>
                </a:lnTo>
                <a:lnTo>
                  <a:pt x="81661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086979" y="2058161"/>
            <a:ext cx="134620" cy="393065"/>
          </a:xfrm>
          <a:custGeom>
            <a:avLst/>
            <a:gdLst/>
            <a:ahLst/>
            <a:cxnLst/>
            <a:rect l="l" t="t" r="r" b="b"/>
            <a:pathLst>
              <a:path w="134620" h="393064">
                <a:moveTo>
                  <a:pt x="16128" y="260603"/>
                </a:moveTo>
                <a:lnTo>
                  <a:pt x="9271" y="264667"/>
                </a:lnTo>
                <a:lnTo>
                  <a:pt x="2286" y="268604"/>
                </a:lnTo>
                <a:lnTo>
                  <a:pt x="0" y="277495"/>
                </a:lnTo>
                <a:lnTo>
                  <a:pt x="67182" y="392684"/>
                </a:lnTo>
                <a:lnTo>
                  <a:pt x="83925" y="363982"/>
                </a:lnTo>
                <a:lnTo>
                  <a:pt x="52704" y="363982"/>
                </a:lnTo>
                <a:lnTo>
                  <a:pt x="52704" y="310587"/>
                </a:lnTo>
                <a:lnTo>
                  <a:pt x="28955" y="269875"/>
                </a:lnTo>
                <a:lnTo>
                  <a:pt x="25019" y="262889"/>
                </a:lnTo>
                <a:lnTo>
                  <a:pt x="16128" y="260603"/>
                </a:lnTo>
                <a:close/>
              </a:path>
              <a:path w="134620" h="393064">
                <a:moveTo>
                  <a:pt x="52704" y="310587"/>
                </a:moveTo>
                <a:lnTo>
                  <a:pt x="52704" y="363982"/>
                </a:lnTo>
                <a:lnTo>
                  <a:pt x="81661" y="363982"/>
                </a:lnTo>
                <a:lnTo>
                  <a:pt x="81661" y="356742"/>
                </a:lnTo>
                <a:lnTo>
                  <a:pt x="54737" y="356742"/>
                </a:lnTo>
                <a:lnTo>
                  <a:pt x="67183" y="335407"/>
                </a:lnTo>
                <a:lnTo>
                  <a:pt x="52704" y="310587"/>
                </a:lnTo>
                <a:close/>
              </a:path>
              <a:path w="134620" h="393064">
                <a:moveTo>
                  <a:pt x="118237" y="260603"/>
                </a:moveTo>
                <a:lnTo>
                  <a:pt x="109347" y="262889"/>
                </a:lnTo>
                <a:lnTo>
                  <a:pt x="105410" y="269875"/>
                </a:lnTo>
                <a:lnTo>
                  <a:pt x="81661" y="310587"/>
                </a:lnTo>
                <a:lnTo>
                  <a:pt x="81661" y="363982"/>
                </a:lnTo>
                <a:lnTo>
                  <a:pt x="83925" y="363982"/>
                </a:lnTo>
                <a:lnTo>
                  <a:pt x="134366" y="277495"/>
                </a:lnTo>
                <a:lnTo>
                  <a:pt x="132079" y="268604"/>
                </a:lnTo>
                <a:lnTo>
                  <a:pt x="125095" y="264667"/>
                </a:lnTo>
                <a:lnTo>
                  <a:pt x="118237" y="260603"/>
                </a:lnTo>
                <a:close/>
              </a:path>
              <a:path w="134620" h="393064">
                <a:moveTo>
                  <a:pt x="67182" y="335407"/>
                </a:moveTo>
                <a:lnTo>
                  <a:pt x="54737" y="356742"/>
                </a:lnTo>
                <a:lnTo>
                  <a:pt x="79628" y="356742"/>
                </a:lnTo>
                <a:lnTo>
                  <a:pt x="67182" y="335407"/>
                </a:lnTo>
                <a:close/>
              </a:path>
              <a:path w="134620" h="393064">
                <a:moveTo>
                  <a:pt x="81661" y="310587"/>
                </a:moveTo>
                <a:lnTo>
                  <a:pt x="67182" y="335407"/>
                </a:lnTo>
                <a:lnTo>
                  <a:pt x="79628" y="356742"/>
                </a:lnTo>
                <a:lnTo>
                  <a:pt x="81661" y="356742"/>
                </a:lnTo>
                <a:lnTo>
                  <a:pt x="81661" y="310587"/>
                </a:lnTo>
                <a:close/>
              </a:path>
              <a:path w="134620" h="393064">
                <a:moveTo>
                  <a:pt x="81661" y="0"/>
                </a:moveTo>
                <a:lnTo>
                  <a:pt x="52704" y="0"/>
                </a:lnTo>
                <a:lnTo>
                  <a:pt x="52704" y="310587"/>
                </a:lnTo>
                <a:lnTo>
                  <a:pt x="67182" y="335407"/>
                </a:lnTo>
                <a:lnTo>
                  <a:pt x="81661" y="310587"/>
                </a:lnTo>
                <a:lnTo>
                  <a:pt x="81661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29378" y="2058161"/>
            <a:ext cx="134620" cy="393065"/>
          </a:xfrm>
          <a:custGeom>
            <a:avLst/>
            <a:gdLst/>
            <a:ahLst/>
            <a:cxnLst/>
            <a:rect l="l" t="t" r="r" b="b"/>
            <a:pathLst>
              <a:path w="134620" h="393064">
                <a:moveTo>
                  <a:pt x="16129" y="260603"/>
                </a:moveTo>
                <a:lnTo>
                  <a:pt x="9271" y="264667"/>
                </a:lnTo>
                <a:lnTo>
                  <a:pt x="2286" y="268604"/>
                </a:lnTo>
                <a:lnTo>
                  <a:pt x="0" y="277495"/>
                </a:lnTo>
                <a:lnTo>
                  <a:pt x="67183" y="392684"/>
                </a:lnTo>
                <a:lnTo>
                  <a:pt x="83925" y="363982"/>
                </a:lnTo>
                <a:lnTo>
                  <a:pt x="52705" y="363982"/>
                </a:lnTo>
                <a:lnTo>
                  <a:pt x="52705" y="310587"/>
                </a:lnTo>
                <a:lnTo>
                  <a:pt x="28956" y="269875"/>
                </a:lnTo>
                <a:lnTo>
                  <a:pt x="25019" y="262889"/>
                </a:lnTo>
                <a:lnTo>
                  <a:pt x="16129" y="260603"/>
                </a:lnTo>
                <a:close/>
              </a:path>
              <a:path w="134620" h="393064">
                <a:moveTo>
                  <a:pt x="52705" y="310587"/>
                </a:moveTo>
                <a:lnTo>
                  <a:pt x="52705" y="363982"/>
                </a:lnTo>
                <a:lnTo>
                  <a:pt x="81661" y="363982"/>
                </a:lnTo>
                <a:lnTo>
                  <a:pt x="81661" y="356742"/>
                </a:lnTo>
                <a:lnTo>
                  <a:pt x="54737" y="356742"/>
                </a:lnTo>
                <a:lnTo>
                  <a:pt x="67183" y="335406"/>
                </a:lnTo>
                <a:lnTo>
                  <a:pt x="52705" y="310587"/>
                </a:lnTo>
                <a:close/>
              </a:path>
              <a:path w="134620" h="393064">
                <a:moveTo>
                  <a:pt x="118237" y="260603"/>
                </a:moveTo>
                <a:lnTo>
                  <a:pt x="109347" y="262889"/>
                </a:lnTo>
                <a:lnTo>
                  <a:pt x="105410" y="269875"/>
                </a:lnTo>
                <a:lnTo>
                  <a:pt x="81661" y="310587"/>
                </a:lnTo>
                <a:lnTo>
                  <a:pt x="81661" y="363982"/>
                </a:lnTo>
                <a:lnTo>
                  <a:pt x="83925" y="363982"/>
                </a:lnTo>
                <a:lnTo>
                  <a:pt x="134366" y="277495"/>
                </a:lnTo>
                <a:lnTo>
                  <a:pt x="132080" y="268604"/>
                </a:lnTo>
                <a:lnTo>
                  <a:pt x="125095" y="264667"/>
                </a:lnTo>
                <a:lnTo>
                  <a:pt x="118237" y="260603"/>
                </a:lnTo>
                <a:close/>
              </a:path>
              <a:path w="134620" h="393064">
                <a:moveTo>
                  <a:pt x="67183" y="335406"/>
                </a:moveTo>
                <a:lnTo>
                  <a:pt x="54737" y="356742"/>
                </a:lnTo>
                <a:lnTo>
                  <a:pt x="79629" y="356742"/>
                </a:lnTo>
                <a:lnTo>
                  <a:pt x="67183" y="335406"/>
                </a:lnTo>
                <a:close/>
              </a:path>
              <a:path w="134620" h="393064">
                <a:moveTo>
                  <a:pt x="81661" y="310587"/>
                </a:moveTo>
                <a:lnTo>
                  <a:pt x="67183" y="335406"/>
                </a:lnTo>
                <a:lnTo>
                  <a:pt x="79629" y="356742"/>
                </a:lnTo>
                <a:lnTo>
                  <a:pt x="81661" y="356742"/>
                </a:lnTo>
                <a:lnTo>
                  <a:pt x="81661" y="310587"/>
                </a:lnTo>
                <a:close/>
              </a:path>
              <a:path w="134620" h="393064">
                <a:moveTo>
                  <a:pt x="81661" y="0"/>
                </a:moveTo>
                <a:lnTo>
                  <a:pt x="52705" y="0"/>
                </a:lnTo>
                <a:lnTo>
                  <a:pt x="52705" y="310587"/>
                </a:lnTo>
                <a:lnTo>
                  <a:pt x="67183" y="335406"/>
                </a:lnTo>
                <a:lnTo>
                  <a:pt x="81661" y="310587"/>
                </a:lnTo>
                <a:lnTo>
                  <a:pt x="81661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81579" y="2058161"/>
            <a:ext cx="134620" cy="393065"/>
          </a:xfrm>
          <a:custGeom>
            <a:avLst/>
            <a:gdLst/>
            <a:ahLst/>
            <a:cxnLst/>
            <a:rect l="l" t="t" r="r" b="b"/>
            <a:pathLst>
              <a:path w="134619" h="393064">
                <a:moveTo>
                  <a:pt x="16128" y="260603"/>
                </a:moveTo>
                <a:lnTo>
                  <a:pt x="9270" y="264667"/>
                </a:lnTo>
                <a:lnTo>
                  <a:pt x="2285" y="268604"/>
                </a:lnTo>
                <a:lnTo>
                  <a:pt x="0" y="277495"/>
                </a:lnTo>
                <a:lnTo>
                  <a:pt x="67182" y="392684"/>
                </a:lnTo>
                <a:lnTo>
                  <a:pt x="83925" y="363982"/>
                </a:lnTo>
                <a:lnTo>
                  <a:pt x="52704" y="363982"/>
                </a:lnTo>
                <a:lnTo>
                  <a:pt x="52704" y="310587"/>
                </a:lnTo>
                <a:lnTo>
                  <a:pt x="28956" y="269875"/>
                </a:lnTo>
                <a:lnTo>
                  <a:pt x="25018" y="262889"/>
                </a:lnTo>
                <a:lnTo>
                  <a:pt x="16128" y="260603"/>
                </a:lnTo>
                <a:close/>
              </a:path>
              <a:path w="134619" h="393064">
                <a:moveTo>
                  <a:pt x="52705" y="310587"/>
                </a:moveTo>
                <a:lnTo>
                  <a:pt x="52704" y="363982"/>
                </a:lnTo>
                <a:lnTo>
                  <a:pt x="81660" y="363982"/>
                </a:lnTo>
                <a:lnTo>
                  <a:pt x="81660" y="356742"/>
                </a:lnTo>
                <a:lnTo>
                  <a:pt x="54737" y="356742"/>
                </a:lnTo>
                <a:lnTo>
                  <a:pt x="67182" y="335406"/>
                </a:lnTo>
                <a:lnTo>
                  <a:pt x="52705" y="310587"/>
                </a:lnTo>
                <a:close/>
              </a:path>
              <a:path w="134619" h="393064">
                <a:moveTo>
                  <a:pt x="118237" y="260603"/>
                </a:moveTo>
                <a:lnTo>
                  <a:pt x="109346" y="262889"/>
                </a:lnTo>
                <a:lnTo>
                  <a:pt x="105409" y="269875"/>
                </a:lnTo>
                <a:lnTo>
                  <a:pt x="81660" y="310587"/>
                </a:lnTo>
                <a:lnTo>
                  <a:pt x="81660" y="363982"/>
                </a:lnTo>
                <a:lnTo>
                  <a:pt x="83925" y="363982"/>
                </a:lnTo>
                <a:lnTo>
                  <a:pt x="134365" y="277495"/>
                </a:lnTo>
                <a:lnTo>
                  <a:pt x="132079" y="268604"/>
                </a:lnTo>
                <a:lnTo>
                  <a:pt x="125094" y="264667"/>
                </a:lnTo>
                <a:lnTo>
                  <a:pt x="118237" y="260603"/>
                </a:lnTo>
                <a:close/>
              </a:path>
              <a:path w="134619" h="393064">
                <a:moveTo>
                  <a:pt x="67182" y="335406"/>
                </a:moveTo>
                <a:lnTo>
                  <a:pt x="54737" y="356742"/>
                </a:lnTo>
                <a:lnTo>
                  <a:pt x="79628" y="356742"/>
                </a:lnTo>
                <a:lnTo>
                  <a:pt x="67182" y="335406"/>
                </a:lnTo>
                <a:close/>
              </a:path>
              <a:path w="134619" h="393064">
                <a:moveTo>
                  <a:pt x="81660" y="310587"/>
                </a:moveTo>
                <a:lnTo>
                  <a:pt x="67182" y="335406"/>
                </a:lnTo>
                <a:lnTo>
                  <a:pt x="79628" y="356742"/>
                </a:lnTo>
                <a:lnTo>
                  <a:pt x="81660" y="356742"/>
                </a:lnTo>
                <a:lnTo>
                  <a:pt x="81660" y="310587"/>
                </a:lnTo>
                <a:close/>
              </a:path>
              <a:path w="134619" h="393064">
                <a:moveTo>
                  <a:pt x="81660" y="0"/>
                </a:moveTo>
                <a:lnTo>
                  <a:pt x="52704" y="0"/>
                </a:lnTo>
                <a:lnTo>
                  <a:pt x="52705" y="310587"/>
                </a:lnTo>
                <a:lnTo>
                  <a:pt x="67182" y="335406"/>
                </a:lnTo>
                <a:lnTo>
                  <a:pt x="81660" y="310587"/>
                </a:lnTo>
                <a:lnTo>
                  <a:pt x="8166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52753" y="2058161"/>
            <a:ext cx="134620" cy="393065"/>
          </a:xfrm>
          <a:custGeom>
            <a:avLst/>
            <a:gdLst/>
            <a:ahLst/>
            <a:cxnLst/>
            <a:rect l="l" t="t" r="r" b="b"/>
            <a:pathLst>
              <a:path w="134619" h="393064">
                <a:moveTo>
                  <a:pt x="16141" y="260603"/>
                </a:moveTo>
                <a:lnTo>
                  <a:pt x="9245" y="264667"/>
                </a:lnTo>
                <a:lnTo>
                  <a:pt x="2336" y="268604"/>
                </a:lnTo>
                <a:lnTo>
                  <a:pt x="0" y="277495"/>
                </a:lnTo>
                <a:lnTo>
                  <a:pt x="4025" y="284479"/>
                </a:lnTo>
                <a:lnTo>
                  <a:pt x="67208" y="392684"/>
                </a:lnTo>
                <a:lnTo>
                  <a:pt x="83951" y="363982"/>
                </a:lnTo>
                <a:lnTo>
                  <a:pt x="52730" y="363982"/>
                </a:lnTo>
                <a:lnTo>
                  <a:pt x="52730" y="310478"/>
                </a:lnTo>
                <a:lnTo>
                  <a:pt x="29044" y="269875"/>
                </a:lnTo>
                <a:lnTo>
                  <a:pt x="25018" y="262889"/>
                </a:lnTo>
                <a:lnTo>
                  <a:pt x="16141" y="260603"/>
                </a:lnTo>
                <a:close/>
              </a:path>
              <a:path w="134619" h="393064">
                <a:moveTo>
                  <a:pt x="52730" y="310478"/>
                </a:moveTo>
                <a:lnTo>
                  <a:pt x="52730" y="363982"/>
                </a:lnTo>
                <a:lnTo>
                  <a:pt x="81686" y="363982"/>
                </a:lnTo>
                <a:lnTo>
                  <a:pt x="81686" y="356742"/>
                </a:lnTo>
                <a:lnTo>
                  <a:pt x="54698" y="356742"/>
                </a:lnTo>
                <a:lnTo>
                  <a:pt x="67208" y="335298"/>
                </a:lnTo>
                <a:lnTo>
                  <a:pt x="52730" y="310478"/>
                </a:lnTo>
                <a:close/>
              </a:path>
              <a:path w="134619" h="393064">
                <a:moveTo>
                  <a:pt x="118262" y="260603"/>
                </a:moveTo>
                <a:lnTo>
                  <a:pt x="109410" y="262889"/>
                </a:lnTo>
                <a:lnTo>
                  <a:pt x="105371" y="269875"/>
                </a:lnTo>
                <a:lnTo>
                  <a:pt x="81686" y="310478"/>
                </a:lnTo>
                <a:lnTo>
                  <a:pt x="81686" y="363982"/>
                </a:lnTo>
                <a:lnTo>
                  <a:pt x="83951" y="363982"/>
                </a:lnTo>
                <a:lnTo>
                  <a:pt x="134391" y="277495"/>
                </a:lnTo>
                <a:lnTo>
                  <a:pt x="132105" y="268604"/>
                </a:lnTo>
                <a:lnTo>
                  <a:pt x="125120" y="264667"/>
                </a:lnTo>
                <a:lnTo>
                  <a:pt x="118262" y="260603"/>
                </a:lnTo>
                <a:close/>
              </a:path>
              <a:path w="134619" h="393064">
                <a:moveTo>
                  <a:pt x="67208" y="335298"/>
                </a:moveTo>
                <a:lnTo>
                  <a:pt x="54698" y="356742"/>
                </a:lnTo>
                <a:lnTo>
                  <a:pt x="79717" y="356742"/>
                </a:lnTo>
                <a:lnTo>
                  <a:pt x="67208" y="335298"/>
                </a:lnTo>
                <a:close/>
              </a:path>
              <a:path w="134619" h="393064">
                <a:moveTo>
                  <a:pt x="81686" y="310478"/>
                </a:moveTo>
                <a:lnTo>
                  <a:pt x="67208" y="335298"/>
                </a:lnTo>
                <a:lnTo>
                  <a:pt x="79717" y="356742"/>
                </a:lnTo>
                <a:lnTo>
                  <a:pt x="81686" y="356742"/>
                </a:lnTo>
                <a:lnTo>
                  <a:pt x="81686" y="310478"/>
                </a:lnTo>
                <a:close/>
              </a:path>
              <a:path w="134619" h="393064">
                <a:moveTo>
                  <a:pt x="81686" y="0"/>
                </a:moveTo>
                <a:lnTo>
                  <a:pt x="52730" y="0"/>
                </a:lnTo>
                <a:lnTo>
                  <a:pt x="52730" y="310478"/>
                </a:lnTo>
                <a:lnTo>
                  <a:pt x="67208" y="335298"/>
                </a:lnTo>
                <a:lnTo>
                  <a:pt x="81686" y="310478"/>
                </a:lnTo>
                <a:lnTo>
                  <a:pt x="81686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79475" y="2436876"/>
            <a:ext cx="1679448" cy="10180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81000" y="2438400"/>
            <a:ext cx="1676400" cy="1015365"/>
          </a:xfrm>
          <a:custGeom>
            <a:avLst/>
            <a:gdLst/>
            <a:ahLst/>
            <a:cxnLst/>
            <a:rect l="l" t="t" r="r" b="b"/>
            <a:pathLst>
              <a:path w="1676400" h="1015364">
                <a:moveTo>
                  <a:pt x="0" y="1014984"/>
                </a:moveTo>
                <a:lnTo>
                  <a:pt x="1676400" y="1014984"/>
                </a:lnTo>
                <a:lnTo>
                  <a:pt x="1676400" y="0"/>
                </a:lnTo>
                <a:lnTo>
                  <a:pt x="0" y="0"/>
                </a:lnTo>
                <a:lnTo>
                  <a:pt x="0" y="1014984"/>
                </a:lnTo>
                <a:close/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10946" y="2462911"/>
            <a:ext cx="1415415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Other than  Sch.- </a:t>
            </a:r>
            <a:r>
              <a:rPr sz="2000" spc="-5" dirty="0">
                <a:latin typeface="Times New Roman"/>
                <a:cs typeface="Times New Roman"/>
              </a:rPr>
              <a:t>C/C1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&amp;  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360676" y="2436876"/>
            <a:ext cx="1298448" cy="10180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362200" y="2438400"/>
            <a:ext cx="1295400" cy="1015365"/>
          </a:xfrm>
          <a:prstGeom prst="rect">
            <a:avLst/>
          </a:prstGeom>
          <a:ln w="6096">
            <a:solidFill>
              <a:srgbClr val="4471C4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163830" marR="155575" indent="-635" algn="ctr">
              <a:lnSpc>
                <a:spcPct val="100000"/>
              </a:lnSpc>
              <a:spcBef>
                <a:spcPts val="295"/>
              </a:spcBef>
            </a:pPr>
            <a:r>
              <a:rPr sz="2000" dirty="0">
                <a:latin typeface="Times New Roman"/>
                <a:cs typeface="Times New Roman"/>
              </a:rPr>
              <a:t>Sch.-  </a:t>
            </a:r>
            <a:r>
              <a:rPr sz="2000" spc="-5" dirty="0">
                <a:latin typeface="Times New Roman"/>
                <a:cs typeface="Times New Roman"/>
              </a:rPr>
              <a:t>C/C1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But  not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-X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884676" y="2436876"/>
            <a:ext cx="1222248" cy="4038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886200" y="2438400"/>
            <a:ext cx="1219200" cy="401320"/>
          </a:xfrm>
          <a:prstGeom prst="rect">
            <a:avLst/>
          </a:prstGeom>
          <a:ln w="6096">
            <a:solidFill>
              <a:srgbClr val="4471C4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251460">
              <a:lnSpc>
                <a:spcPct val="100000"/>
              </a:lnSpc>
              <a:spcBef>
                <a:spcPts val="295"/>
              </a:spcBef>
            </a:pPr>
            <a:r>
              <a:rPr sz="2000" dirty="0">
                <a:latin typeface="Times New Roman"/>
                <a:cs typeface="Times New Roman"/>
              </a:rPr>
              <a:t>Sch.-X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484876" y="2436876"/>
            <a:ext cx="1603248" cy="7101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486400" y="2438400"/>
            <a:ext cx="1600200" cy="707390"/>
          </a:xfrm>
          <a:custGeom>
            <a:avLst/>
            <a:gdLst/>
            <a:ahLst/>
            <a:cxnLst/>
            <a:rect l="l" t="t" r="r" b="b"/>
            <a:pathLst>
              <a:path w="1600200" h="707389">
                <a:moveTo>
                  <a:pt x="0" y="707136"/>
                </a:moveTo>
                <a:lnTo>
                  <a:pt x="1600200" y="707136"/>
                </a:lnTo>
                <a:lnTo>
                  <a:pt x="1600200" y="0"/>
                </a:lnTo>
                <a:lnTo>
                  <a:pt x="0" y="0"/>
                </a:lnTo>
                <a:lnTo>
                  <a:pt x="0" y="707136"/>
                </a:lnTo>
                <a:close/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566028" y="2462911"/>
            <a:ext cx="135318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Sch.-C/C1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&amp;  X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237476" y="2436876"/>
            <a:ext cx="1679448" cy="13258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7239000" y="2438400"/>
            <a:ext cx="1676400" cy="1323340"/>
          </a:xfrm>
          <a:prstGeom prst="rect">
            <a:avLst/>
          </a:prstGeom>
          <a:ln w="6096">
            <a:solidFill>
              <a:srgbClr val="4471C4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2075" marR="272415">
              <a:lnSpc>
                <a:spcPct val="100000"/>
              </a:lnSpc>
              <a:spcBef>
                <a:spcPts val="320"/>
              </a:spcBef>
            </a:pPr>
            <a:r>
              <a:rPr sz="2000" spc="-5" dirty="0">
                <a:latin typeface="Gabriola"/>
                <a:cs typeface="Gabriola"/>
              </a:rPr>
              <a:t>Drugs for the  purpose of  examination</a:t>
            </a:r>
            <a:r>
              <a:rPr sz="2000" spc="-45" dirty="0">
                <a:latin typeface="Gabriola"/>
                <a:cs typeface="Gabriola"/>
              </a:rPr>
              <a:t> </a:t>
            </a:r>
            <a:r>
              <a:rPr sz="2000" spc="-5" dirty="0">
                <a:latin typeface="Gabriola"/>
                <a:cs typeface="Gabriola"/>
              </a:rPr>
              <a:t>test  or</a:t>
            </a:r>
            <a:r>
              <a:rPr sz="2000" spc="-15" dirty="0">
                <a:latin typeface="Gabriola"/>
                <a:cs typeface="Gabriola"/>
              </a:rPr>
              <a:t> </a:t>
            </a:r>
            <a:r>
              <a:rPr sz="2000" dirty="0">
                <a:latin typeface="Gabriola"/>
                <a:cs typeface="Gabriola"/>
              </a:rPr>
              <a:t>analysis</a:t>
            </a:r>
            <a:endParaRPr sz="2000">
              <a:latin typeface="Gabriola"/>
              <a:cs typeface="Gabriol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429378" y="2820161"/>
            <a:ext cx="134620" cy="850265"/>
          </a:xfrm>
          <a:custGeom>
            <a:avLst/>
            <a:gdLst/>
            <a:ahLst/>
            <a:cxnLst/>
            <a:rect l="l" t="t" r="r" b="b"/>
            <a:pathLst>
              <a:path w="134620" h="850264">
                <a:moveTo>
                  <a:pt x="16129" y="717803"/>
                </a:moveTo>
                <a:lnTo>
                  <a:pt x="9271" y="721867"/>
                </a:lnTo>
                <a:lnTo>
                  <a:pt x="2286" y="725804"/>
                </a:lnTo>
                <a:lnTo>
                  <a:pt x="0" y="734695"/>
                </a:lnTo>
                <a:lnTo>
                  <a:pt x="67183" y="849883"/>
                </a:lnTo>
                <a:lnTo>
                  <a:pt x="83925" y="821182"/>
                </a:lnTo>
                <a:lnTo>
                  <a:pt x="52705" y="821182"/>
                </a:lnTo>
                <a:lnTo>
                  <a:pt x="52705" y="767787"/>
                </a:lnTo>
                <a:lnTo>
                  <a:pt x="28956" y="727075"/>
                </a:lnTo>
                <a:lnTo>
                  <a:pt x="25019" y="720089"/>
                </a:lnTo>
                <a:lnTo>
                  <a:pt x="16129" y="717803"/>
                </a:lnTo>
                <a:close/>
              </a:path>
              <a:path w="134620" h="850264">
                <a:moveTo>
                  <a:pt x="52705" y="767787"/>
                </a:moveTo>
                <a:lnTo>
                  <a:pt x="52705" y="821182"/>
                </a:lnTo>
                <a:lnTo>
                  <a:pt x="81661" y="821182"/>
                </a:lnTo>
                <a:lnTo>
                  <a:pt x="81661" y="813943"/>
                </a:lnTo>
                <a:lnTo>
                  <a:pt x="54737" y="813943"/>
                </a:lnTo>
                <a:lnTo>
                  <a:pt x="67183" y="792606"/>
                </a:lnTo>
                <a:lnTo>
                  <a:pt x="52705" y="767787"/>
                </a:lnTo>
                <a:close/>
              </a:path>
              <a:path w="134620" h="850264">
                <a:moveTo>
                  <a:pt x="118237" y="717803"/>
                </a:moveTo>
                <a:lnTo>
                  <a:pt x="109347" y="720089"/>
                </a:lnTo>
                <a:lnTo>
                  <a:pt x="105410" y="727075"/>
                </a:lnTo>
                <a:lnTo>
                  <a:pt x="81661" y="767787"/>
                </a:lnTo>
                <a:lnTo>
                  <a:pt x="81661" y="821182"/>
                </a:lnTo>
                <a:lnTo>
                  <a:pt x="83925" y="821182"/>
                </a:lnTo>
                <a:lnTo>
                  <a:pt x="134366" y="734695"/>
                </a:lnTo>
                <a:lnTo>
                  <a:pt x="132080" y="725804"/>
                </a:lnTo>
                <a:lnTo>
                  <a:pt x="125095" y="721867"/>
                </a:lnTo>
                <a:lnTo>
                  <a:pt x="118237" y="717803"/>
                </a:lnTo>
                <a:close/>
              </a:path>
              <a:path w="134620" h="850264">
                <a:moveTo>
                  <a:pt x="67183" y="792606"/>
                </a:moveTo>
                <a:lnTo>
                  <a:pt x="54737" y="813943"/>
                </a:lnTo>
                <a:lnTo>
                  <a:pt x="79629" y="813943"/>
                </a:lnTo>
                <a:lnTo>
                  <a:pt x="67183" y="792606"/>
                </a:lnTo>
                <a:close/>
              </a:path>
              <a:path w="134620" h="850264">
                <a:moveTo>
                  <a:pt x="81661" y="767787"/>
                </a:moveTo>
                <a:lnTo>
                  <a:pt x="67183" y="792606"/>
                </a:lnTo>
                <a:lnTo>
                  <a:pt x="79629" y="813943"/>
                </a:lnTo>
                <a:lnTo>
                  <a:pt x="81661" y="813943"/>
                </a:lnTo>
                <a:lnTo>
                  <a:pt x="81661" y="767787"/>
                </a:lnTo>
                <a:close/>
              </a:path>
              <a:path w="134620" h="850264">
                <a:moveTo>
                  <a:pt x="81661" y="0"/>
                </a:moveTo>
                <a:lnTo>
                  <a:pt x="52705" y="0"/>
                </a:lnTo>
                <a:lnTo>
                  <a:pt x="52705" y="767787"/>
                </a:lnTo>
                <a:lnTo>
                  <a:pt x="67183" y="792606"/>
                </a:lnTo>
                <a:lnTo>
                  <a:pt x="81661" y="767787"/>
                </a:lnTo>
                <a:lnTo>
                  <a:pt x="81661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258178" y="2820161"/>
            <a:ext cx="134620" cy="838835"/>
          </a:xfrm>
          <a:custGeom>
            <a:avLst/>
            <a:gdLst/>
            <a:ahLst/>
            <a:cxnLst/>
            <a:rect l="l" t="t" r="r" b="b"/>
            <a:pathLst>
              <a:path w="134620" h="838835">
                <a:moveTo>
                  <a:pt x="16129" y="706120"/>
                </a:moveTo>
                <a:lnTo>
                  <a:pt x="9271" y="710184"/>
                </a:lnTo>
                <a:lnTo>
                  <a:pt x="2286" y="714248"/>
                </a:lnTo>
                <a:lnTo>
                  <a:pt x="0" y="723011"/>
                </a:lnTo>
                <a:lnTo>
                  <a:pt x="67183" y="838326"/>
                </a:lnTo>
                <a:lnTo>
                  <a:pt x="83980" y="809498"/>
                </a:lnTo>
                <a:lnTo>
                  <a:pt x="52705" y="809498"/>
                </a:lnTo>
                <a:lnTo>
                  <a:pt x="52705" y="756103"/>
                </a:lnTo>
                <a:lnTo>
                  <a:pt x="28956" y="715390"/>
                </a:lnTo>
                <a:lnTo>
                  <a:pt x="25019" y="708405"/>
                </a:lnTo>
                <a:lnTo>
                  <a:pt x="16129" y="706120"/>
                </a:lnTo>
                <a:close/>
              </a:path>
              <a:path w="134620" h="838835">
                <a:moveTo>
                  <a:pt x="52705" y="756103"/>
                </a:moveTo>
                <a:lnTo>
                  <a:pt x="52705" y="809498"/>
                </a:lnTo>
                <a:lnTo>
                  <a:pt x="81661" y="809498"/>
                </a:lnTo>
                <a:lnTo>
                  <a:pt x="81661" y="802258"/>
                </a:lnTo>
                <a:lnTo>
                  <a:pt x="54737" y="802258"/>
                </a:lnTo>
                <a:lnTo>
                  <a:pt x="67183" y="780922"/>
                </a:lnTo>
                <a:lnTo>
                  <a:pt x="52705" y="756103"/>
                </a:lnTo>
                <a:close/>
              </a:path>
              <a:path w="134620" h="838835">
                <a:moveTo>
                  <a:pt x="118237" y="706120"/>
                </a:moveTo>
                <a:lnTo>
                  <a:pt x="109347" y="708405"/>
                </a:lnTo>
                <a:lnTo>
                  <a:pt x="105410" y="715390"/>
                </a:lnTo>
                <a:lnTo>
                  <a:pt x="81661" y="756103"/>
                </a:lnTo>
                <a:lnTo>
                  <a:pt x="81661" y="809498"/>
                </a:lnTo>
                <a:lnTo>
                  <a:pt x="83980" y="809498"/>
                </a:lnTo>
                <a:lnTo>
                  <a:pt x="134366" y="723011"/>
                </a:lnTo>
                <a:lnTo>
                  <a:pt x="132080" y="714248"/>
                </a:lnTo>
                <a:lnTo>
                  <a:pt x="125095" y="710184"/>
                </a:lnTo>
                <a:lnTo>
                  <a:pt x="118237" y="706120"/>
                </a:lnTo>
                <a:close/>
              </a:path>
              <a:path w="134620" h="838835">
                <a:moveTo>
                  <a:pt x="67183" y="780922"/>
                </a:moveTo>
                <a:lnTo>
                  <a:pt x="54737" y="802258"/>
                </a:lnTo>
                <a:lnTo>
                  <a:pt x="79629" y="802258"/>
                </a:lnTo>
                <a:lnTo>
                  <a:pt x="67183" y="780922"/>
                </a:lnTo>
                <a:close/>
              </a:path>
              <a:path w="134620" h="838835">
                <a:moveTo>
                  <a:pt x="81661" y="756103"/>
                </a:moveTo>
                <a:lnTo>
                  <a:pt x="67183" y="780922"/>
                </a:lnTo>
                <a:lnTo>
                  <a:pt x="79629" y="802258"/>
                </a:lnTo>
                <a:lnTo>
                  <a:pt x="81661" y="802258"/>
                </a:lnTo>
                <a:lnTo>
                  <a:pt x="81661" y="756103"/>
                </a:lnTo>
                <a:close/>
              </a:path>
              <a:path w="134620" h="838835">
                <a:moveTo>
                  <a:pt x="81661" y="0"/>
                </a:moveTo>
                <a:lnTo>
                  <a:pt x="52705" y="0"/>
                </a:lnTo>
                <a:lnTo>
                  <a:pt x="52705" y="756103"/>
                </a:lnTo>
                <a:lnTo>
                  <a:pt x="67183" y="780922"/>
                </a:lnTo>
                <a:lnTo>
                  <a:pt x="81661" y="756103"/>
                </a:lnTo>
                <a:lnTo>
                  <a:pt x="81661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909570" y="3453638"/>
            <a:ext cx="134620" cy="1042669"/>
          </a:xfrm>
          <a:custGeom>
            <a:avLst/>
            <a:gdLst/>
            <a:ahLst/>
            <a:cxnLst/>
            <a:rect l="l" t="t" r="r" b="b"/>
            <a:pathLst>
              <a:path w="134619" h="1042670">
                <a:moveTo>
                  <a:pt x="16763" y="908431"/>
                </a:moveTo>
                <a:lnTo>
                  <a:pt x="2667" y="915924"/>
                </a:lnTo>
                <a:lnTo>
                  <a:pt x="0" y="924687"/>
                </a:lnTo>
                <a:lnTo>
                  <a:pt x="62992" y="1042288"/>
                </a:lnTo>
                <a:lnTo>
                  <a:pt x="80841" y="1014094"/>
                </a:lnTo>
                <a:lnTo>
                  <a:pt x="78486" y="1014094"/>
                </a:lnTo>
                <a:lnTo>
                  <a:pt x="49530" y="1013079"/>
                </a:lnTo>
                <a:lnTo>
                  <a:pt x="51493" y="959434"/>
                </a:lnTo>
                <a:lnTo>
                  <a:pt x="29337" y="918082"/>
                </a:lnTo>
                <a:lnTo>
                  <a:pt x="25527" y="911098"/>
                </a:lnTo>
                <a:lnTo>
                  <a:pt x="16763" y="908431"/>
                </a:lnTo>
                <a:close/>
              </a:path>
              <a:path w="134619" h="1042670">
                <a:moveTo>
                  <a:pt x="51493" y="959434"/>
                </a:moveTo>
                <a:lnTo>
                  <a:pt x="49530" y="1013079"/>
                </a:lnTo>
                <a:lnTo>
                  <a:pt x="78486" y="1014094"/>
                </a:lnTo>
                <a:lnTo>
                  <a:pt x="78755" y="1006729"/>
                </a:lnTo>
                <a:lnTo>
                  <a:pt x="76835" y="1006729"/>
                </a:lnTo>
                <a:lnTo>
                  <a:pt x="51816" y="1005839"/>
                </a:lnTo>
                <a:lnTo>
                  <a:pt x="65115" y="984856"/>
                </a:lnTo>
                <a:lnTo>
                  <a:pt x="51493" y="959434"/>
                </a:lnTo>
                <a:close/>
              </a:path>
              <a:path w="134619" h="1042670">
                <a:moveTo>
                  <a:pt x="118872" y="912113"/>
                </a:moveTo>
                <a:lnTo>
                  <a:pt x="109855" y="914145"/>
                </a:lnTo>
                <a:lnTo>
                  <a:pt x="105663" y="920876"/>
                </a:lnTo>
                <a:lnTo>
                  <a:pt x="80441" y="960673"/>
                </a:lnTo>
                <a:lnTo>
                  <a:pt x="78486" y="1014094"/>
                </a:lnTo>
                <a:lnTo>
                  <a:pt x="80841" y="1014094"/>
                </a:lnTo>
                <a:lnTo>
                  <a:pt x="130048" y="936370"/>
                </a:lnTo>
                <a:lnTo>
                  <a:pt x="134366" y="929639"/>
                </a:lnTo>
                <a:lnTo>
                  <a:pt x="132334" y="920623"/>
                </a:lnTo>
                <a:lnTo>
                  <a:pt x="125603" y="916432"/>
                </a:lnTo>
                <a:lnTo>
                  <a:pt x="118872" y="912113"/>
                </a:lnTo>
                <a:close/>
              </a:path>
              <a:path w="134619" h="1042670">
                <a:moveTo>
                  <a:pt x="65115" y="984856"/>
                </a:moveTo>
                <a:lnTo>
                  <a:pt x="51816" y="1005839"/>
                </a:lnTo>
                <a:lnTo>
                  <a:pt x="76835" y="1006729"/>
                </a:lnTo>
                <a:lnTo>
                  <a:pt x="65115" y="984856"/>
                </a:lnTo>
                <a:close/>
              </a:path>
              <a:path w="134619" h="1042670">
                <a:moveTo>
                  <a:pt x="80441" y="960673"/>
                </a:moveTo>
                <a:lnTo>
                  <a:pt x="65115" y="984856"/>
                </a:lnTo>
                <a:lnTo>
                  <a:pt x="76835" y="1006729"/>
                </a:lnTo>
                <a:lnTo>
                  <a:pt x="78755" y="1006729"/>
                </a:lnTo>
                <a:lnTo>
                  <a:pt x="80441" y="960673"/>
                </a:lnTo>
                <a:close/>
              </a:path>
              <a:path w="134619" h="1042670">
                <a:moveTo>
                  <a:pt x="86613" y="0"/>
                </a:moveTo>
                <a:lnTo>
                  <a:pt x="51493" y="959434"/>
                </a:lnTo>
                <a:lnTo>
                  <a:pt x="65115" y="984856"/>
                </a:lnTo>
                <a:lnTo>
                  <a:pt x="80441" y="960673"/>
                </a:lnTo>
                <a:lnTo>
                  <a:pt x="115569" y="1015"/>
                </a:lnTo>
                <a:lnTo>
                  <a:pt x="86613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884676" y="3732276"/>
            <a:ext cx="1298448" cy="71018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3886200" y="3733800"/>
            <a:ext cx="1295400" cy="707390"/>
          </a:xfrm>
          <a:prstGeom prst="rect">
            <a:avLst/>
          </a:prstGeom>
          <a:ln w="6096">
            <a:solidFill>
              <a:srgbClr val="5B9BD4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189865" marR="179705" indent="208915">
              <a:lnSpc>
                <a:spcPct val="100000"/>
              </a:lnSpc>
              <a:spcBef>
                <a:spcPts val="300"/>
              </a:spcBef>
            </a:pPr>
            <a:r>
              <a:rPr sz="2000" spc="5" dirty="0">
                <a:latin typeface="Times New Roman"/>
                <a:cs typeface="Times New Roman"/>
              </a:rPr>
              <a:t>Own  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10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ises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713476" y="3732276"/>
            <a:ext cx="1298448" cy="71018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5715000" y="3733800"/>
            <a:ext cx="1295400" cy="707390"/>
          </a:xfrm>
          <a:prstGeom prst="rect">
            <a:avLst/>
          </a:prstGeom>
          <a:ln w="6096">
            <a:solidFill>
              <a:srgbClr val="5B9BD4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190500" marR="180975" indent="208279">
              <a:lnSpc>
                <a:spcPct val="100000"/>
              </a:lnSpc>
              <a:spcBef>
                <a:spcPts val="300"/>
              </a:spcBef>
            </a:pPr>
            <a:r>
              <a:rPr sz="2000" spc="5" dirty="0">
                <a:latin typeface="Times New Roman"/>
                <a:cs typeface="Times New Roman"/>
              </a:rPr>
              <a:t>Own  </a:t>
            </a:r>
            <a:r>
              <a:rPr sz="2000" dirty="0">
                <a:latin typeface="Times New Roman"/>
                <a:cs typeface="Times New Roman"/>
              </a:rPr>
              <a:t>Pre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905761" y="4496561"/>
            <a:ext cx="1905000" cy="0"/>
          </a:xfrm>
          <a:custGeom>
            <a:avLst/>
            <a:gdLst/>
            <a:ahLst/>
            <a:cxnLst/>
            <a:rect l="l" t="t" r="r" b="b"/>
            <a:pathLst>
              <a:path w="1905000">
                <a:moveTo>
                  <a:pt x="0" y="0"/>
                </a:moveTo>
                <a:lnTo>
                  <a:pt x="1905000" y="0"/>
                </a:lnTo>
              </a:path>
            </a:pathLst>
          </a:custGeom>
          <a:ln w="28956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19353" y="3124961"/>
            <a:ext cx="134620" cy="2286635"/>
          </a:xfrm>
          <a:custGeom>
            <a:avLst/>
            <a:gdLst/>
            <a:ahLst/>
            <a:cxnLst/>
            <a:rect l="l" t="t" r="r" b="b"/>
            <a:pathLst>
              <a:path w="134620" h="2286635">
                <a:moveTo>
                  <a:pt x="16141" y="2153920"/>
                </a:moveTo>
                <a:lnTo>
                  <a:pt x="2336" y="2162048"/>
                </a:lnTo>
                <a:lnTo>
                  <a:pt x="0" y="2170811"/>
                </a:lnTo>
                <a:lnTo>
                  <a:pt x="4025" y="2177796"/>
                </a:lnTo>
                <a:lnTo>
                  <a:pt x="67208" y="2286127"/>
                </a:lnTo>
                <a:lnTo>
                  <a:pt x="84022" y="2257298"/>
                </a:lnTo>
                <a:lnTo>
                  <a:pt x="52730" y="2257298"/>
                </a:lnTo>
                <a:lnTo>
                  <a:pt x="52730" y="2203794"/>
                </a:lnTo>
                <a:lnTo>
                  <a:pt x="29044" y="2163191"/>
                </a:lnTo>
                <a:lnTo>
                  <a:pt x="25018" y="2156206"/>
                </a:lnTo>
                <a:lnTo>
                  <a:pt x="16141" y="2153920"/>
                </a:lnTo>
                <a:close/>
              </a:path>
              <a:path w="134620" h="2286635">
                <a:moveTo>
                  <a:pt x="52730" y="2203794"/>
                </a:moveTo>
                <a:lnTo>
                  <a:pt x="52730" y="2257298"/>
                </a:lnTo>
                <a:lnTo>
                  <a:pt x="81686" y="2257298"/>
                </a:lnTo>
                <a:lnTo>
                  <a:pt x="81686" y="2250059"/>
                </a:lnTo>
                <a:lnTo>
                  <a:pt x="54698" y="2250059"/>
                </a:lnTo>
                <a:lnTo>
                  <a:pt x="67208" y="2228614"/>
                </a:lnTo>
                <a:lnTo>
                  <a:pt x="52730" y="2203794"/>
                </a:lnTo>
                <a:close/>
              </a:path>
              <a:path w="134620" h="2286635">
                <a:moveTo>
                  <a:pt x="118275" y="2153920"/>
                </a:moveTo>
                <a:lnTo>
                  <a:pt x="109410" y="2156206"/>
                </a:lnTo>
                <a:lnTo>
                  <a:pt x="105371" y="2163191"/>
                </a:lnTo>
                <a:lnTo>
                  <a:pt x="81686" y="2203794"/>
                </a:lnTo>
                <a:lnTo>
                  <a:pt x="81686" y="2257298"/>
                </a:lnTo>
                <a:lnTo>
                  <a:pt x="84022" y="2257298"/>
                </a:lnTo>
                <a:lnTo>
                  <a:pt x="130390" y="2177796"/>
                </a:lnTo>
                <a:lnTo>
                  <a:pt x="134416" y="2170811"/>
                </a:lnTo>
                <a:lnTo>
                  <a:pt x="132079" y="2162048"/>
                </a:lnTo>
                <a:lnTo>
                  <a:pt x="118275" y="2153920"/>
                </a:lnTo>
                <a:close/>
              </a:path>
              <a:path w="134620" h="2286635">
                <a:moveTo>
                  <a:pt x="67208" y="2228614"/>
                </a:moveTo>
                <a:lnTo>
                  <a:pt x="54698" y="2250059"/>
                </a:lnTo>
                <a:lnTo>
                  <a:pt x="79717" y="2250059"/>
                </a:lnTo>
                <a:lnTo>
                  <a:pt x="67208" y="2228614"/>
                </a:lnTo>
                <a:close/>
              </a:path>
              <a:path w="134620" h="2286635">
                <a:moveTo>
                  <a:pt x="81686" y="2203794"/>
                </a:moveTo>
                <a:lnTo>
                  <a:pt x="67208" y="2228614"/>
                </a:lnTo>
                <a:lnTo>
                  <a:pt x="79717" y="2250059"/>
                </a:lnTo>
                <a:lnTo>
                  <a:pt x="81686" y="2250059"/>
                </a:lnTo>
                <a:lnTo>
                  <a:pt x="81686" y="2203794"/>
                </a:lnTo>
                <a:close/>
              </a:path>
              <a:path w="134620" h="2286635">
                <a:moveTo>
                  <a:pt x="81686" y="0"/>
                </a:moveTo>
                <a:lnTo>
                  <a:pt x="52730" y="0"/>
                </a:lnTo>
                <a:lnTo>
                  <a:pt x="52730" y="2203794"/>
                </a:lnTo>
                <a:lnTo>
                  <a:pt x="67208" y="2228614"/>
                </a:lnTo>
                <a:lnTo>
                  <a:pt x="81686" y="2203794"/>
                </a:lnTo>
                <a:lnTo>
                  <a:pt x="81686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914779" y="3124961"/>
            <a:ext cx="134620" cy="1372235"/>
          </a:xfrm>
          <a:custGeom>
            <a:avLst/>
            <a:gdLst/>
            <a:ahLst/>
            <a:cxnLst/>
            <a:rect l="l" t="t" r="r" b="b"/>
            <a:pathLst>
              <a:path w="134619" h="1372235">
                <a:moveTo>
                  <a:pt x="16128" y="1239520"/>
                </a:moveTo>
                <a:lnTo>
                  <a:pt x="9270" y="1243583"/>
                </a:lnTo>
                <a:lnTo>
                  <a:pt x="2285" y="1247648"/>
                </a:lnTo>
                <a:lnTo>
                  <a:pt x="0" y="1256411"/>
                </a:lnTo>
                <a:lnTo>
                  <a:pt x="67182" y="1371727"/>
                </a:lnTo>
                <a:lnTo>
                  <a:pt x="83980" y="1342898"/>
                </a:lnTo>
                <a:lnTo>
                  <a:pt x="52704" y="1342898"/>
                </a:lnTo>
                <a:lnTo>
                  <a:pt x="52704" y="1289503"/>
                </a:lnTo>
                <a:lnTo>
                  <a:pt x="28956" y="1248790"/>
                </a:lnTo>
                <a:lnTo>
                  <a:pt x="25018" y="1241806"/>
                </a:lnTo>
                <a:lnTo>
                  <a:pt x="16128" y="1239520"/>
                </a:lnTo>
                <a:close/>
              </a:path>
              <a:path w="134619" h="1372235">
                <a:moveTo>
                  <a:pt x="52705" y="1289503"/>
                </a:moveTo>
                <a:lnTo>
                  <a:pt x="52704" y="1342898"/>
                </a:lnTo>
                <a:lnTo>
                  <a:pt x="81660" y="1342898"/>
                </a:lnTo>
                <a:lnTo>
                  <a:pt x="81660" y="1335658"/>
                </a:lnTo>
                <a:lnTo>
                  <a:pt x="54737" y="1335658"/>
                </a:lnTo>
                <a:lnTo>
                  <a:pt x="67182" y="1314323"/>
                </a:lnTo>
                <a:lnTo>
                  <a:pt x="52705" y="1289503"/>
                </a:lnTo>
                <a:close/>
              </a:path>
              <a:path w="134619" h="1372235">
                <a:moveTo>
                  <a:pt x="118237" y="1239520"/>
                </a:moveTo>
                <a:lnTo>
                  <a:pt x="109346" y="1241806"/>
                </a:lnTo>
                <a:lnTo>
                  <a:pt x="105409" y="1248790"/>
                </a:lnTo>
                <a:lnTo>
                  <a:pt x="81660" y="1289503"/>
                </a:lnTo>
                <a:lnTo>
                  <a:pt x="81660" y="1342898"/>
                </a:lnTo>
                <a:lnTo>
                  <a:pt x="83980" y="1342898"/>
                </a:lnTo>
                <a:lnTo>
                  <a:pt x="134365" y="1256411"/>
                </a:lnTo>
                <a:lnTo>
                  <a:pt x="132079" y="1247648"/>
                </a:lnTo>
                <a:lnTo>
                  <a:pt x="125094" y="1243583"/>
                </a:lnTo>
                <a:lnTo>
                  <a:pt x="118237" y="1239520"/>
                </a:lnTo>
                <a:close/>
              </a:path>
              <a:path w="134619" h="1372235">
                <a:moveTo>
                  <a:pt x="67182" y="1314323"/>
                </a:moveTo>
                <a:lnTo>
                  <a:pt x="54737" y="1335658"/>
                </a:lnTo>
                <a:lnTo>
                  <a:pt x="79628" y="1335658"/>
                </a:lnTo>
                <a:lnTo>
                  <a:pt x="67182" y="1314323"/>
                </a:lnTo>
                <a:close/>
              </a:path>
              <a:path w="134619" h="1372235">
                <a:moveTo>
                  <a:pt x="81660" y="1289503"/>
                </a:moveTo>
                <a:lnTo>
                  <a:pt x="67182" y="1314323"/>
                </a:lnTo>
                <a:lnTo>
                  <a:pt x="79628" y="1335658"/>
                </a:lnTo>
                <a:lnTo>
                  <a:pt x="81660" y="1335658"/>
                </a:lnTo>
                <a:lnTo>
                  <a:pt x="81660" y="1289503"/>
                </a:lnTo>
                <a:close/>
              </a:path>
              <a:path w="134619" h="1372235">
                <a:moveTo>
                  <a:pt x="81660" y="0"/>
                </a:moveTo>
                <a:lnTo>
                  <a:pt x="52704" y="0"/>
                </a:lnTo>
                <a:lnTo>
                  <a:pt x="52705" y="1289503"/>
                </a:lnTo>
                <a:lnTo>
                  <a:pt x="67182" y="1314323"/>
                </a:lnTo>
                <a:lnTo>
                  <a:pt x="81660" y="1289503"/>
                </a:lnTo>
                <a:lnTo>
                  <a:pt x="8166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838579" y="4496561"/>
            <a:ext cx="134620" cy="393065"/>
          </a:xfrm>
          <a:custGeom>
            <a:avLst/>
            <a:gdLst/>
            <a:ahLst/>
            <a:cxnLst/>
            <a:rect l="l" t="t" r="r" b="b"/>
            <a:pathLst>
              <a:path w="134619" h="393064">
                <a:moveTo>
                  <a:pt x="16128" y="260604"/>
                </a:moveTo>
                <a:lnTo>
                  <a:pt x="9270" y="264668"/>
                </a:lnTo>
                <a:lnTo>
                  <a:pt x="2285" y="268605"/>
                </a:lnTo>
                <a:lnTo>
                  <a:pt x="0" y="277494"/>
                </a:lnTo>
                <a:lnTo>
                  <a:pt x="67182" y="392683"/>
                </a:lnTo>
                <a:lnTo>
                  <a:pt x="83925" y="363981"/>
                </a:lnTo>
                <a:lnTo>
                  <a:pt x="52704" y="363981"/>
                </a:lnTo>
                <a:lnTo>
                  <a:pt x="52704" y="310587"/>
                </a:lnTo>
                <a:lnTo>
                  <a:pt x="28956" y="269875"/>
                </a:lnTo>
                <a:lnTo>
                  <a:pt x="25018" y="262889"/>
                </a:lnTo>
                <a:lnTo>
                  <a:pt x="16128" y="260604"/>
                </a:lnTo>
                <a:close/>
              </a:path>
              <a:path w="134619" h="393064">
                <a:moveTo>
                  <a:pt x="52705" y="310587"/>
                </a:moveTo>
                <a:lnTo>
                  <a:pt x="52704" y="363981"/>
                </a:lnTo>
                <a:lnTo>
                  <a:pt x="81660" y="363981"/>
                </a:lnTo>
                <a:lnTo>
                  <a:pt x="81660" y="356743"/>
                </a:lnTo>
                <a:lnTo>
                  <a:pt x="54737" y="356743"/>
                </a:lnTo>
                <a:lnTo>
                  <a:pt x="67182" y="335407"/>
                </a:lnTo>
                <a:lnTo>
                  <a:pt x="52705" y="310587"/>
                </a:lnTo>
                <a:close/>
              </a:path>
              <a:path w="134619" h="393064">
                <a:moveTo>
                  <a:pt x="118237" y="260604"/>
                </a:moveTo>
                <a:lnTo>
                  <a:pt x="109346" y="262889"/>
                </a:lnTo>
                <a:lnTo>
                  <a:pt x="105409" y="269875"/>
                </a:lnTo>
                <a:lnTo>
                  <a:pt x="81660" y="310587"/>
                </a:lnTo>
                <a:lnTo>
                  <a:pt x="81660" y="363981"/>
                </a:lnTo>
                <a:lnTo>
                  <a:pt x="83925" y="363981"/>
                </a:lnTo>
                <a:lnTo>
                  <a:pt x="134365" y="277494"/>
                </a:lnTo>
                <a:lnTo>
                  <a:pt x="132079" y="268605"/>
                </a:lnTo>
                <a:lnTo>
                  <a:pt x="125094" y="264668"/>
                </a:lnTo>
                <a:lnTo>
                  <a:pt x="118237" y="260604"/>
                </a:lnTo>
                <a:close/>
              </a:path>
              <a:path w="134619" h="393064">
                <a:moveTo>
                  <a:pt x="67182" y="335407"/>
                </a:moveTo>
                <a:lnTo>
                  <a:pt x="54737" y="356743"/>
                </a:lnTo>
                <a:lnTo>
                  <a:pt x="79628" y="356743"/>
                </a:lnTo>
                <a:lnTo>
                  <a:pt x="67182" y="335407"/>
                </a:lnTo>
                <a:close/>
              </a:path>
              <a:path w="134619" h="393064">
                <a:moveTo>
                  <a:pt x="81660" y="310587"/>
                </a:moveTo>
                <a:lnTo>
                  <a:pt x="67182" y="335407"/>
                </a:lnTo>
                <a:lnTo>
                  <a:pt x="79628" y="356743"/>
                </a:lnTo>
                <a:lnTo>
                  <a:pt x="81660" y="356743"/>
                </a:lnTo>
                <a:lnTo>
                  <a:pt x="81660" y="310587"/>
                </a:lnTo>
                <a:close/>
              </a:path>
              <a:path w="134619" h="393064">
                <a:moveTo>
                  <a:pt x="81660" y="0"/>
                </a:moveTo>
                <a:lnTo>
                  <a:pt x="52704" y="0"/>
                </a:lnTo>
                <a:lnTo>
                  <a:pt x="52705" y="310587"/>
                </a:lnTo>
                <a:lnTo>
                  <a:pt x="67182" y="335407"/>
                </a:lnTo>
                <a:lnTo>
                  <a:pt x="81660" y="310587"/>
                </a:lnTo>
                <a:lnTo>
                  <a:pt x="8166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743578" y="4496561"/>
            <a:ext cx="134620" cy="393065"/>
          </a:xfrm>
          <a:custGeom>
            <a:avLst/>
            <a:gdLst/>
            <a:ahLst/>
            <a:cxnLst/>
            <a:rect l="l" t="t" r="r" b="b"/>
            <a:pathLst>
              <a:path w="134620" h="393064">
                <a:moveTo>
                  <a:pt x="16129" y="260604"/>
                </a:moveTo>
                <a:lnTo>
                  <a:pt x="9271" y="264668"/>
                </a:lnTo>
                <a:lnTo>
                  <a:pt x="2286" y="268605"/>
                </a:lnTo>
                <a:lnTo>
                  <a:pt x="0" y="277494"/>
                </a:lnTo>
                <a:lnTo>
                  <a:pt x="67183" y="392683"/>
                </a:lnTo>
                <a:lnTo>
                  <a:pt x="83925" y="363981"/>
                </a:lnTo>
                <a:lnTo>
                  <a:pt x="52705" y="363981"/>
                </a:lnTo>
                <a:lnTo>
                  <a:pt x="52705" y="310587"/>
                </a:lnTo>
                <a:lnTo>
                  <a:pt x="28956" y="269875"/>
                </a:lnTo>
                <a:lnTo>
                  <a:pt x="25019" y="262889"/>
                </a:lnTo>
                <a:lnTo>
                  <a:pt x="16129" y="260604"/>
                </a:lnTo>
                <a:close/>
              </a:path>
              <a:path w="134620" h="393064">
                <a:moveTo>
                  <a:pt x="52705" y="310587"/>
                </a:moveTo>
                <a:lnTo>
                  <a:pt x="52705" y="363981"/>
                </a:lnTo>
                <a:lnTo>
                  <a:pt x="81661" y="363981"/>
                </a:lnTo>
                <a:lnTo>
                  <a:pt x="81661" y="356743"/>
                </a:lnTo>
                <a:lnTo>
                  <a:pt x="54737" y="356743"/>
                </a:lnTo>
                <a:lnTo>
                  <a:pt x="67183" y="335406"/>
                </a:lnTo>
                <a:lnTo>
                  <a:pt x="52705" y="310587"/>
                </a:lnTo>
                <a:close/>
              </a:path>
              <a:path w="134620" h="393064">
                <a:moveTo>
                  <a:pt x="118237" y="260604"/>
                </a:moveTo>
                <a:lnTo>
                  <a:pt x="109347" y="262889"/>
                </a:lnTo>
                <a:lnTo>
                  <a:pt x="105410" y="269875"/>
                </a:lnTo>
                <a:lnTo>
                  <a:pt x="81661" y="310587"/>
                </a:lnTo>
                <a:lnTo>
                  <a:pt x="81661" y="363981"/>
                </a:lnTo>
                <a:lnTo>
                  <a:pt x="83925" y="363981"/>
                </a:lnTo>
                <a:lnTo>
                  <a:pt x="134366" y="277494"/>
                </a:lnTo>
                <a:lnTo>
                  <a:pt x="132080" y="268605"/>
                </a:lnTo>
                <a:lnTo>
                  <a:pt x="125095" y="264668"/>
                </a:lnTo>
                <a:lnTo>
                  <a:pt x="118237" y="260604"/>
                </a:lnTo>
                <a:close/>
              </a:path>
              <a:path w="134620" h="393064">
                <a:moveTo>
                  <a:pt x="67183" y="335406"/>
                </a:moveTo>
                <a:lnTo>
                  <a:pt x="54737" y="356743"/>
                </a:lnTo>
                <a:lnTo>
                  <a:pt x="79629" y="356743"/>
                </a:lnTo>
                <a:lnTo>
                  <a:pt x="67183" y="335406"/>
                </a:lnTo>
                <a:close/>
              </a:path>
              <a:path w="134620" h="393064">
                <a:moveTo>
                  <a:pt x="81661" y="310587"/>
                </a:moveTo>
                <a:lnTo>
                  <a:pt x="67183" y="335406"/>
                </a:lnTo>
                <a:lnTo>
                  <a:pt x="79629" y="356743"/>
                </a:lnTo>
                <a:lnTo>
                  <a:pt x="81661" y="356743"/>
                </a:lnTo>
                <a:lnTo>
                  <a:pt x="81661" y="310587"/>
                </a:lnTo>
                <a:close/>
              </a:path>
              <a:path w="134620" h="393064">
                <a:moveTo>
                  <a:pt x="81661" y="0"/>
                </a:moveTo>
                <a:lnTo>
                  <a:pt x="52705" y="0"/>
                </a:lnTo>
                <a:lnTo>
                  <a:pt x="52705" y="310587"/>
                </a:lnTo>
                <a:lnTo>
                  <a:pt x="67183" y="335406"/>
                </a:lnTo>
                <a:lnTo>
                  <a:pt x="81661" y="310587"/>
                </a:lnTo>
                <a:lnTo>
                  <a:pt x="81661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39367" y="4887467"/>
            <a:ext cx="1674876" cy="40233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1040891" y="4888991"/>
            <a:ext cx="1671955" cy="399415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7790">
              <a:lnSpc>
                <a:spcPct val="100000"/>
              </a:lnSpc>
              <a:spcBef>
                <a:spcPts val="295"/>
              </a:spcBef>
            </a:pPr>
            <a:r>
              <a:rPr sz="2000" spc="5" dirty="0">
                <a:latin typeface="Times New Roman"/>
                <a:cs typeface="Times New Roman"/>
              </a:rPr>
              <a:t>Own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Premises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046476" y="4875276"/>
            <a:ext cx="1603248" cy="40386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3048000" y="4876800"/>
            <a:ext cx="1600200" cy="40132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112395">
              <a:lnSpc>
                <a:spcPct val="100000"/>
              </a:lnSpc>
              <a:spcBef>
                <a:spcPts val="300"/>
              </a:spcBef>
            </a:pPr>
            <a:r>
              <a:rPr sz="2000" dirty="0">
                <a:latin typeface="Times New Roman"/>
                <a:cs typeface="Times New Roman"/>
              </a:rPr>
              <a:t>Loan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License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50876" y="5332476"/>
            <a:ext cx="1298448" cy="71018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152400" y="5334000"/>
            <a:ext cx="1295400" cy="707390"/>
          </a:xfrm>
          <a:prstGeom prst="rect">
            <a:avLst/>
          </a:prstGeom>
          <a:ln w="6095">
            <a:solidFill>
              <a:srgbClr val="00000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90805" marR="107314">
              <a:lnSpc>
                <a:spcPct val="100000"/>
              </a:lnSpc>
              <a:spcBef>
                <a:spcPts val="300"/>
              </a:spcBef>
            </a:pP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pac</a:t>
            </a:r>
            <a:r>
              <a:rPr sz="2000" spc="5" dirty="0">
                <a:latin typeface="Times New Roman"/>
                <a:cs typeface="Times New Roman"/>
              </a:rPr>
              <a:t>k</a:t>
            </a:r>
            <a:r>
              <a:rPr sz="2000" dirty="0">
                <a:latin typeface="Times New Roman"/>
                <a:cs typeface="Times New Roman"/>
              </a:rPr>
              <a:t>ing  license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dirty="0"/>
              <a:t>32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9950" y="470661"/>
            <a:ext cx="78041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Manuf. </a:t>
            </a:r>
            <a:r>
              <a:rPr dirty="0"/>
              <a:t>of </a:t>
            </a:r>
            <a:r>
              <a:rPr spc="-5" dirty="0"/>
              <a:t>drugs </a:t>
            </a:r>
            <a:r>
              <a:rPr dirty="0"/>
              <a:t>other </a:t>
            </a:r>
            <a:r>
              <a:rPr spc="-5" dirty="0"/>
              <a:t>than </a:t>
            </a:r>
            <a:r>
              <a:rPr spc="-10" dirty="0"/>
              <a:t>in</a:t>
            </a:r>
            <a:r>
              <a:rPr spc="-70" dirty="0"/>
              <a:t> </a:t>
            </a:r>
            <a:r>
              <a:rPr dirty="0"/>
              <a:t>Sch-C/C</a:t>
            </a:r>
            <a:r>
              <a:rPr sz="3600" baseline="-20833" dirty="0"/>
              <a:t>1</a:t>
            </a:r>
            <a:endParaRPr sz="3600" baseline="-20833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18110" rIns="0" bIns="0" rtlCol="0">
            <a:spAutoFit/>
          </a:bodyPr>
          <a:lstStyle/>
          <a:p>
            <a:pPr marL="109855">
              <a:lnSpc>
                <a:spcPct val="100000"/>
              </a:lnSpc>
              <a:spcBef>
                <a:spcPts val="930"/>
              </a:spcBef>
            </a:pPr>
            <a:r>
              <a:rPr dirty="0"/>
              <a:t>Conditions:</a:t>
            </a:r>
          </a:p>
          <a:p>
            <a:pPr marL="281940" indent="-172720">
              <a:lnSpc>
                <a:spcPct val="100000"/>
              </a:lnSpc>
              <a:spcBef>
                <a:spcPts val="595"/>
              </a:spcBef>
              <a:buFont typeface="Arial"/>
              <a:buChar char="•"/>
              <a:tabLst>
                <a:tab pos="282575" algn="l"/>
              </a:tabLst>
            </a:pPr>
            <a:r>
              <a:rPr sz="2000" b="0" spc="-5" dirty="0">
                <a:latin typeface="Times New Roman"/>
                <a:cs typeface="Times New Roman"/>
              </a:rPr>
              <a:t>Premises </a:t>
            </a:r>
            <a:r>
              <a:rPr sz="2000" b="0" dirty="0">
                <a:latin typeface="Times New Roman"/>
                <a:cs typeface="Times New Roman"/>
              </a:rPr>
              <a:t>should </a:t>
            </a:r>
            <a:r>
              <a:rPr sz="2000" b="0" spc="-5" dirty="0">
                <a:latin typeface="Times New Roman"/>
                <a:cs typeface="Times New Roman"/>
              </a:rPr>
              <a:t>comply </a:t>
            </a:r>
            <a:r>
              <a:rPr sz="2000" b="0" dirty="0">
                <a:latin typeface="Times New Roman"/>
                <a:cs typeface="Times New Roman"/>
              </a:rPr>
              <a:t>with </a:t>
            </a:r>
            <a:r>
              <a:rPr sz="2000" dirty="0"/>
              <a:t>schedule</a:t>
            </a:r>
            <a:r>
              <a:rPr sz="2000" spc="-85" dirty="0"/>
              <a:t> </a:t>
            </a:r>
            <a:r>
              <a:rPr sz="2000" dirty="0"/>
              <a:t>‘M’.</a:t>
            </a:r>
            <a:endParaRPr sz="2000">
              <a:latin typeface="Times New Roman"/>
              <a:cs typeface="Times New Roman"/>
            </a:endParaRPr>
          </a:p>
          <a:p>
            <a:pPr marL="281940" indent="-172720">
              <a:lnSpc>
                <a:spcPct val="100000"/>
              </a:lnSpc>
              <a:spcBef>
                <a:spcPts val="555"/>
              </a:spcBef>
              <a:buFont typeface="Arial"/>
              <a:buChar char="•"/>
              <a:tabLst>
                <a:tab pos="282575" algn="l"/>
              </a:tabLst>
            </a:pPr>
            <a:r>
              <a:rPr sz="2000" b="0" dirty="0">
                <a:latin typeface="Times New Roman"/>
                <a:cs typeface="Times New Roman"/>
              </a:rPr>
              <a:t>Adequate </a:t>
            </a:r>
            <a:r>
              <a:rPr sz="2000" spc="-5" dirty="0"/>
              <a:t>facility </a:t>
            </a:r>
            <a:r>
              <a:rPr sz="2000" spc="5" dirty="0"/>
              <a:t>for </a:t>
            </a:r>
            <a:r>
              <a:rPr sz="2000" dirty="0"/>
              <a:t>testing</a:t>
            </a:r>
            <a:r>
              <a:rPr sz="2000" b="0" dirty="0">
                <a:latin typeface="Times New Roman"/>
                <a:cs typeface="Times New Roman"/>
              </a:rPr>
              <a:t>, separate from</a:t>
            </a:r>
            <a:r>
              <a:rPr sz="2000" b="0" spc="-220" dirty="0">
                <a:latin typeface="Times New Roman"/>
                <a:cs typeface="Times New Roman"/>
              </a:rPr>
              <a:t> </a:t>
            </a:r>
            <a:r>
              <a:rPr sz="2000" b="0" dirty="0">
                <a:latin typeface="Times New Roman"/>
                <a:cs typeface="Times New Roman"/>
              </a:rPr>
              <a:t>manufacturing.</a:t>
            </a:r>
            <a:endParaRPr sz="2000">
              <a:latin typeface="Times New Roman"/>
              <a:cs typeface="Times New Roman"/>
            </a:endParaRPr>
          </a:p>
          <a:p>
            <a:pPr marL="281940" indent="-172720">
              <a:lnSpc>
                <a:spcPct val="100000"/>
              </a:lnSpc>
              <a:spcBef>
                <a:spcPts val="565"/>
              </a:spcBef>
              <a:buFont typeface="Arial"/>
              <a:buChar char="•"/>
              <a:tabLst>
                <a:tab pos="282575" algn="l"/>
              </a:tabLst>
            </a:pPr>
            <a:r>
              <a:rPr sz="2000" b="0" dirty="0">
                <a:latin typeface="Times New Roman"/>
                <a:cs typeface="Times New Roman"/>
              </a:rPr>
              <a:t>Adequate </a:t>
            </a:r>
            <a:r>
              <a:rPr sz="2000" dirty="0"/>
              <a:t>storage</a:t>
            </a:r>
            <a:r>
              <a:rPr sz="2000" spc="-70" dirty="0"/>
              <a:t> </a:t>
            </a:r>
            <a:r>
              <a:rPr sz="2000" spc="-15" dirty="0"/>
              <a:t>facility.</a:t>
            </a:r>
            <a:endParaRPr sz="2000">
              <a:latin typeface="Times New Roman"/>
              <a:cs typeface="Times New Roman"/>
            </a:endParaRPr>
          </a:p>
          <a:p>
            <a:pPr marL="281940" indent="-172720">
              <a:lnSpc>
                <a:spcPct val="100000"/>
              </a:lnSpc>
              <a:spcBef>
                <a:spcPts val="565"/>
              </a:spcBef>
              <a:buFont typeface="Arial"/>
              <a:buChar char="•"/>
              <a:tabLst>
                <a:tab pos="282575" algn="l"/>
              </a:tabLst>
            </a:pPr>
            <a:r>
              <a:rPr sz="2000" dirty="0"/>
              <a:t>Records </a:t>
            </a:r>
            <a:r>
              <a:rPr sz="2000" b="0" dirty="0">
                <a:latin typeface="Times New Roman"/>
                <a:cs typeface="Times New Roman"/>
              </a:rPr>
              <a:t>of </a:t>
            </a:r>
            <a:r>
              <a:rPr sz="2000" b="0" spc="-5" dirty="0">
                <a:latin typeface="Times New Roman"/>
                <a:cs typeface="Times New Roman"/>
              </a:rPr>
              <a:t>mfg. </a:t>
            </a:r>
            <a:r>
              <a:rPr sz="2000" b="0" dirty="0">
                <a:latin typeface="Times New Roman"/>
                <a:cs typeface="Times New Roman"/>
              </a:rPr>
              <a:t>&amp; </a:t>
            </a:r>
            <a:r>
              <a:rPr sz="2000" b="0" spc="-5" dirty="0">
                <a:latin typeface="Times New Roman"/>
                <a:cs typeface="Times New Roman"/>
              </a:rPr>
              <a:t>testing-maintained </a:t>
            </a:r>
            <a:r>
              <a:rPr sz="2000" b="0" dirty="0">
                <a:latin typeface="Times New Roman"/>
                <a:cs typeface="Times New Roman"/>
              </a:rPr>
              <a:t>for </a:t>
            </a:r>
            <a:r>
              <a:rPr sz="2000" b="0" spc="-5" dirty="0">
                <a:latin typeface="Times New Roman"/>
                <a:cs typeface="Times New Roman"/>
              </a:rPr>
              <a:t>at least </a:t>
            </a:r>
            <a:r>
              <a:rPr sz="2000" b="0" dirty="0">
                <a:latin typeface="Times New Roman"/>
                <a:cs typeface="Times New Roman"/>
              </a:rPr>
              <a:t>2 years from date of</a:t>
            </a:r>
            <a:r>
              <a:rPr sz="2000" b="0" spc="-135" dirty="0">
                <a:latin typeface="Times New Roman"/>
                <a:cs typeface="Times New Roman"/>
              </a:rPr>
              <a:t> </a:t>
            </a:r>
            <a:r>
              <a:rPr sz="2000" b="0" dirty="0">
                <a:latin typeface="Times New Roman"/>
                <a:cs typeface="Times New Roman"/>
              </a:rPr>
              <a:t>Exp.</a:t>
            </a:r>
            <a:endParaRPr sz="2000">
              <a:latin typeface="Times New Roman"/>
              <a:cs typeface="Times New Roman"/>
            </a:endParaRPr>
          </a:p>
          <a:p>
            <a:pPr marL="281940" indent="-172720">
              <a:lnSpc>
                <a:spcPct val="100000"/>
              </a:lnSpc>
              <a:spcBef>
                <a:spcPts val="550"/>
              </a:spcBef>
              <a:buFont typeface="Arial"/>
              <a:buChar char="•"/>
              <a:tabLst>
                <a:tab pos="282575" algn="l"/>
              </a:tabLst>
            </a:pPr>
            <a:r>
              <a:rPr sz="2000" b="0" dirty="0">
                <a:latin typeface="Times New Roman"/>
                <a:cs typeface="Times New Roman"/>
              </a:rPr>
              <a:t>License should provide </a:t>
            </a:r>
            <a:r>
              <a:rPr sz="2000" dirty="0"/>
              <a:t>sample to</a:t>
            </a:r>
            <a:r>
              <a:rPr sz="2000" spc="-120" dirty="0"/>
              <a:t> </a:t>
            </a:r>
            <a:r>
              <a:rPr sz="2000" spc="-10" dirty="0"/>
              <a:t>authority.</a:t>
            </a:r>
            <a:endParaRPr sz="2000">
              <a:latin typeface="Times New Roman"/>
              <a:cs typeface="Times New Roman"/>
            </a:endParaRPr>
          </a:p>
          <a:p>
            <a:pPr marL="281940" indent="-172720">
              <a:lnSpc>
                <a:spcPct val="100000"/>
              </a:lnSpc>
              <a:spcBef>
                <a:spcPts val="565"/>
              </a:spcBef>
              <a:buFont typeface="Arial"/>
              <a:buChar char="•"/>
              <a:tabLst>
                <a:tab pos="282575" algn="l"/>
              </a:tabLst>
            </a:pPr>
            <a:r>
              <a:rPr sz="2000" b="0" dirty="0">
                <a:latin typeface="Times New Roman"/>
                <a:cs typeface="Times New Roman"/>
              </a:rPr>
              <a:t>Furnish </a:t>
            </a:r>
            <a:r>
              <a:rPr sz="2000" dirty="0"/>
              <a:t>data of</a:t>
            </a:r>
            <a:r>
              <a:rPr sz="2000" spc="-85" dirty="0"/>
              <a:t> </a:t>
            </a:r>
            <a:r>
              <a:rPr sz="2000" spc="-15" dirty="0"/>
              <a:t>stability.</a:t>
            </a:r>
            <a:endParaRPr sz="2000">
              <a:latin typeface="Times New Roman"/>
              <a:cs typeface="Times New Roman"/>
            </a:endParaRPr>
          </a:p>
          <a:p>
            <a:pPr marL="281940" indent="-172720">
              <a:lnSpc>
                <a:spcPct val="100000"/>
              </a:lnSpc>
              <a:spcBef>
                <a:spcPts val="565"/>
              </a:spcBef>
              <a:buFont typeface="Arial"/>
              <a:buChar char="•"/>
              <a:tabLst>
                <a:tab pos="282575" algn="l"/>
              </a:tabLst>
            </a:pPr>
            <a:r>
              <a:rPr sz="2000" b="0" spc="-5" dirty="0">
                <a:latin typeface="Times New Roman"/>
                <a:cs typeface="Times New Roman"/>
              </a:rPr>
              <a:t>Maintain </a:t>
            </a:r>
            <a:r>
              <a:rPr sz="2000" b="0" dirty="0">
                <a:latin typeface="Times New Roman"/>
                <a:cs typeface="Times New Roman"/>
              </a:rPr>
              <a:t>the </a:t>
            </a:r>
            <a:r>
              <a:rPr sz="2000" dirty="0"/>
              <a:t>inspection</a:t>
            </a:r>
            <a:r>
              <a:rPr sz="2000" spc="-65" dirty="0"/>
              <a:t> </a:t>
            </a:r>
            <a:r>
              <a:rPr sz="2000" dirty="0"/>
              <a:t>book.</a:t>
            </a:r>
            <a:endParaRPr sz="2000">
              <a:latin typeface="Times New Roman"/>
              <a:cs typeface="Times New Roman"/>
            </a:endParaRPr>
          </a:p>
          <a:p>
            <a:pPr marL="281940" indent="-172720">
              <a:lnSpc>
                <a:spcPct val="100000"/>
              </a:lnSpc>
              <a:spcBef>
                <a:spcPts val="555"/>
              </a:spcBef>
              <a:buFont typeface="Arial"/>
              <a:buChar char="•"/>
              <a:tabLst>
                <a:tab pos="282575" algn="l"/>
              </a:tabLst>
            </a:pPr>
            <a:r>
              <a:rPr sz="2000" b="0" spc="-5" dirty="0">
                <a:latin typeface="Times New Roman"/>
                <a:cs typeface="Times New Roman"/>
              </a:rPr>
              <a:t>Maintain </a:t>
            </a:r>
            <a:r>
              <a:rPr sz="2000" spc="-10" dirty="0"/>
              <a:t>reference </a:t>
            </a:r>
            <a:r>
              <a:rPr sz="2000" dirty="0"/>
              <a:t>samples </a:t>
            </a:r>
            <a:r>
              <a:rPr sz="2000" b="0" dirty="0">
                <a:latin typeface="Times New Roman"/>
                <a:cs typeface="Times New Roman"/>
              </a:rPr>
              <a:t>from </a:t>
            </a:r>
            <a:r>
              <a:rPr sz="2000" b="0" spc="-5" dirty="0">
                <a:latin typeface="Times New Roman"/>
                <a:cs typeface="Times New Roman"/>
              </a:rPr>
              <a:t>each</a:t>
            </a:r>
            <a:r>
              <a:rPr sz="2000" b="0" spc="-75" dirty="0">
                <a:latin typeface="Times New Roman"/>
                <a:cs typeface="Times New Roman"/>
              </a:rPr>
              <a:t> </a:t>
            </a:r>
            <a:r>
              <a:rPr sz="2000" b="0" dirty="0">
                <a:latin typeface="Times New Roman"/>
                <a:cs typeface="Times New Roman"/>
              </a:rPr>
              <a:t>batch.</a:t>
            </a:r>
            <a:endParaRPr sz="2000">
              <a:latin typeface="Times New Roman"/>
              <a:cs typeface="Times New Roman"/>
            </a:endParaRPr>
          </a:p>
          <a:p>
            <a:pPr marL="281940" marR="5080" indent="-172720">
              <a:lnSpc>
                <a:spcPts val="2160"/>
              </a:lnSpc>
              <a:spcBef>
                <a:spcPts val="835"/>
              </a:spcBef>
              <a:buFont typeface="Arial"/>
              <a:buChar char="•"/>
              <a:tabLst>
                <a:tab pos="282575" algn="l"/>
              </a:tabLst>
            </a:pPr>
            <a:r>
              <a:rPr sz="2000" dirty="0"/>
              <a:t>Accounts </a:t>
            </a:r>
            <a:r>
              <a:rPr sz="2000" spc="-5" dirty="0"/>
              <a:t>of </a:t>
            </a:r>
            <a:r>
              <a:rPr sz="2000" spc="-10" dirty="0"/>
              <a:t>production </a:t>
            </a:r>
            <a:r>
              <a:rPr sz="2000" b="0" spc="-5" dirty="0">
                <a:latin typeface="Times New Roman"/>
                <a:cs typeface="Times New Roman"/>
              </a:rPr>
              <a:t>recorded </a:t>
            </a:r>
            <a:r>
              <a:rPr sz="2000" b="0" dirty="0">
                <a:latin typeface="Times New Roman"/>
                <a:cs typeface="Times New Roman"/>
              </a:rPr>
              <a:t>&amp; </a:t>
            </a:r>
            <a:r>
              <a:rPr sz="2000" b="0" spc="-5" dirty="0">
                <a:latin typeface="Times New Roman"/>
                <a:cs typeface="Times New Roman"/>
              </a:rPr>
              <a:t>maintained for </a:t>
            </a:r>
            <a:r>
              <a:rPr sz="2000" b="0" dirty="0">
                <a:latin typeface="Times New Roman"/>
                <a:cs typeface="Times New Roman"/>
              </a:rPr>
              <a:t>5 </a:t>
            </a:r>
            <a:r>
              <a:rPr sz="2000" b="0" spc="-5" dirty="0">
                <a:latin typeface="Times New Roman"/>
                <a:cs typeface="Times New Roman"/>
              </a:rPr>
              <a:t>years </a:t>
            </a:r>
            <a:r>
              <a:rPr sz="2000" b="0" dirty="0">
                <a:latin typeface="Times New Roman"/>
                <a:cs typeface="Times New Roman"/>
              </a:rPr>
              <a:t>or 1 </a:t>
            </a:r>
            <a:r>
              <a:rPr sz="2000" b="0" spc="-5" dirty="0">
                <a:latin typeface="Times New Roman"/>
                <a:cs typeface="Times New Roman"/>
              </a:rPr>
              <a:t>year after  </a:t>
            </a:r>
            <a:r>
              <a:rPr sz="2000" b="0" spc="-20" dirty="0">
                <a:latin typeface="Times New Roman"/>
                <a:cs typeface="Times New Roman"/>
              </a:rPr>
              <a:t>Expiry.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dirty="0"/>
              <a:t>33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98117" y="356361"/>
            <a:ext cx="57461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Manufacture </a:t>
            </a:r>
            <a:r>
              <a:rPr spc="-5" dirty="0"/>
              <a:t>Of Sch-X</a:t>
            </a:r>
            <a:r>
              <a:rPr spc="15" dirty="0"/>
              <a:t> </a:t>
            </a:r>
            <a:r>
              <a:rPr spc="-5" dirty="0"/>
              <a:t>drugs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141606"/>
            <a:ext cx="7238365" cy="3194685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2100" b="1" spc="-5" dirty="0">
                <a:latin typeface="Times New Roman"/>
                <a:cs typeface="Times New Roman"/>
              </a:rPr>
              <a:t>Conditions:</a:t>
            </a:r>
            <a:endParaRPr sz="21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55"/>
              </a:spcBef>
              <a:buFont typeface="Arial"/>
              <a:buChar char="•"/>
              <a:tabLst>
                <a:tab pos="185420" algn="l"/>
              </a:tabLst>
            </a:pPr>
            <a:r>
              <a:rPr sz="2100" dirty="0">
                <a:latin typeface="Times New Roman"/>
                <a:cs typeface="Times New Roman"/>
              </a:rPr>
              <a:t>Have to sent </a:t>
            </a:r>
            <a:r>
              <a:rPr sz="2100" b="1" dirty="0">
                <a:latin typeface="Times New Roman"/>
                <a:cs typeface="Times New Roman"/>
              </a:rPr>
              <a:t>invoice of sale </a:t>
            </a:r>
            <a:r>
              <a:rPr sz="2100" dirty="0">
                <a:latin typeface="Times New Roman"/>
                <a:cs typeface="Times New Roman"/>
              </a:rPr>
              <a:t>to licensing authority every 3</a:t>
            </a:r>
            <a:r>
              <a:rPr sz="2100" spc="-5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months</a:t>
            </a:r>
            <a:endParaRPr sz="21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40"/>
              </a:spcBef>
              <a:buFont typeface="Arial"/>
              <a:buChar char="•"/>
              <a:tabLst>
                <a:tab pos="185420" algn="l"/>
              </a:tabLst>
            </a:pPr>
            <a:r>
              <a:rPr sz="2100" spc="-5" dirty="0">
                <a:latin typeface="Times New Roman"/>
                <a:cs typeface="Times New Roman"/>
              </a:rPr>
              <a:t>Store </a:t>
            </a:r>
            <a:r>
              <a:rPr sz="2100" dirty="0">
                <a:latin typeface="Times New Roman"/>
                <a:cs typeface="Times New Roman"/>
              </a:rPr>
              <a:t>drugs in </a:t>
            </a:r>
            <a:r>
              <a:rPr sz="2100" b="1" spc="-10" dirty="0">
                <a:latin typeface="Times New Roman"/>
                <a:cs typeface="Times New Roman"/>
              </a:rPr>
              <a:t>direct </a:t>
            </a:r>
            <a:r>
              <a:rPr sz="2100" b="1" spc="-5" dirty="0">
                <a:latin typeface="Times New Roman"/>
                <a:cs typeface="Times New Roman"/>
              </a:rPr>
              <a:t>custody </a:t>
            </a:r>
            <a:r>
              <a:rPr sz="2100" b="1" dirty="0">
                <a:latin typeface="Times New Roman"/>
                <a:cs typeface="Times New Roman"/>
              </a:rPr>
              <a:t>of </a:t>
            </a:r>
            <a:r>
              <a:rPr sz="2100" b="1" spc="-5" dirty="0">
                <a:latin typeface="Times New Roman"/>
                <a:cs typeface="Times New Roman"/>
              </a:rPr>
              <a:t>responsible</a:t>
            </a:r>
            <a:r>
              <a:rPr sz="2100" b="1" spc="-15" dirty="0">
                <a:latin typeface="Times New Roman"/>
                <a:cs typeface="Times New Roman"/>
              </a:rPr>
              <a:t> </a:t>
            </a:r>
            <a:r>
              <a:rPr sz="2100" b="1" dirty="0">
                <a:latin typeface="Times New Roman"/>
                <a:cs typeface="Times New Roman"/>
              </a:rPr>
              <a:t>person.</a:t>
            </a:r>
            <a:endParaRPr sz="21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55"/>
              </a:spcBef>
              <a:buFont typeface="Arial"/>
              <a:buChar char="•"/>
              <a:tabLst>
                <a:tab pos="185420" algn="l"/>
              </a:tabLst>
            </a:pPr>
            <a:r>
              <a:rPr sz="2100" dirty="0">
                <a:latin typeface="Times New Roman"/>
                <a:cs typeface="Times New Roman"/>
              </a:rPr>
              <a:t>Preparation </a:t>
            </a:r>
            <a:r>
              <a:rPr sz="2100" spc="-10" dirty="0">
                <a:latin typeface="Times New Roman"/>
                <a:cs typeface="Times New Roman"/>
              </a:rPr>
              <a:t>must </a:t>
            </a:r>
            <a:r>
              <a:rPr sz="2100" dirty="0">
                <a:latin typeface="Times New Roman"/>
                <a:cs typeface="Times New Roman"/>
              </a:rPr>
              <a:t>be labeled with</a:t>
            </a:r>
            <a:r>
              <a:rPr sz="2100" spc="2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XRx</a:t>
            </a:r>
            <a:endParaRPr sz="21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50"/>
              </a:spcBef>
              <a:buFont typeface="Arial"/>
              <a:buChar char="•"/>
              <a:tabLst>
                <a:tab pos="185420" algn="l"/>
              </a:tabLst>
            </a:pPr>
            <a:r>
              <a:rPr sz="2100" dirty="0">
                <a:latin typeface="Times New Roman"/>
                <a:cs typeface="Times New Roman"/>
              </a:rPr>
              <a:t>Marketed in packing </a:t>
            </a:r>
            <a:r>
              <a:rPr sz="2100" b="1" spc="-5" dirty="0">
                <a:latin typeface="Times New Roman"/>
                <a:cs typeface="Times New Roman"/>
              </a:rPr>
              <a:t>not</a:t>
            </a:r>
            <a:r>
              <a:rPr sz="2100" b="1" spc="-25" dirty="0">
                <a:latin typeface="Times New Roman"/>
                <a:cs typeface="Times New Roman"/>
              </a:rPr>
              <a:t> </a:t>
            </a:r>
            <a:r>
              <a:rPr sz="2100" b="1" dirty="0">
                <a:latin typeface="Times New Roman"/>
                <a:cs typeface="Times New Roman"/>
              </a:rPr>
              <a:t>exceeding</a:t>
            </a:r>
            <a:endParaRPr sz="2100">
              <a:latin typeface="Times New Roman"/>
              <a:cs typeface="Times New Roman"/>
            </a:endParaRPr>
          </a:p>
          <a:p>
            <a:pPr marL="527685" lvl="1" indent="-172720">
              <a:lnSpc>
                <a:spcPct val="100000"/>
              </a:lnSpc>
              <a:spcBef>
                <a:spcPts val="65"/>
              </a:spcBef>
              <a:buFont typeface="Arial"/>
              <a:buChar char="•"/>
              <a:tabLst>
                <a:tab pos="528320" algn="l"/>
              </a:tabLst>
            </a:pPr>
            <a:r>
              <a:rPr sz="2600" dirty="0">
                <a:latin typeface="Times New Roman"/>
                <a:cs typeface="Times New Roman"/>
              </a:rPr>
              <a:t>100 unit dose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–Tablets/Capsules</a:t>
            </a:r>
            <a:endParaRPr sz="2600">
              <a:latin typeface="Times New Roman"/>
              <a:cs typeface="Times New Roman"/>
            </a:endParaRPr>
          </a:p>
          <a:p>
            <a:pPr marL="527685" lvl="1" indent="-1727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528320" algn="l"/>
              </a:tabLst>
            </a:pPr>
            <a:r>
              <a:rPr sz="2600" spc="5" dirty="0">
                <a:latin typeface="Times New Roman"/>
                <a:cs typeface="Times New Roman"/>
              </a:rPr>
              <a:t>300 </a:t>
            </a:r>
            <a:r>
              <a:rPr sz="2600" spc="-5" dirty="0">
                <a:latin typeface="Times New Roman"/>
                <a:cs typeface="Times New Roman"/>
              </a:rPr>
              <a:t>ml- </a:t>
            </a:r>
            <a:r>
              <a:rPr sz="2600" dirty="0">
                <a:latin typeface="Times New Roman"/>
                <a:cs typeface="Times New Roman"/>
              </a:rPr>
              <a:t>Oral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liquid</a:t>
            </a:r>
            <a:endParaRPr sz="2600">
              <a:latin typeface="Times New Roman"/>
              <a:cs typeface="Times New Roman"/>
            </a:endParaRPr>
          </a:p>
          <a:p>
            <a:pPr marL="527685" lvl="1" indent="-172720">
              <a:lnSpc>
                <a:spcPct val="100000"/>
              </a:lnSpc>
              <a:spcBef>
                <a:spcPts val="80"/>
              </a:spcBef>
              <a:buFont typeface="Arial"/>
              <a:buChar char="•"/>
              <a:tabLst>
                <a:tab pos="528320" algn="l"/>
              </a:tabLst>
            </a:pPr>
            <a:r>
              <a:rPr sz="2600" dirty="0">
                <a:latin typeface="Times New Roman"/>
                <a:cs typeface="Times New Roman"/>
              </a:rPr>
              <a:t>5 </a:t>
            </a:r>
            <a:r>
              <a:rPr sz="2600" spc="-5" dirty="0">
                <a:latin typeface="Times New Roman"/>
                <a:cs typeface="Times New Roman"/>
              </a:rPr>
              <a:t>ml </a:t>
            </a:r>
            <a:r>
              <a:rPr sz="2600" dirty="0">
                <a:latin typeface="Times New Roman"/>
                <a:cs typeface="Times New Roman"/>
              </a:rPr>
              <a:t>-</a:t>
            </a:r>
            <a:r>
              <a:rPr sz="2600" spc="-5" dirty="0">
                <a:latin typeface="Times New Roman"/>
                <a:cs typeface="Times New Roman"/>
              </a:rPr>
              <a:t> Injection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dirty="0"/>
              <a:t>34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2898" y="321309"/>
            <a:ext cx="6859905" cy="115697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835785" marR="17780" indent="-1811020">
              <a:lnSpc>
                <a:spcPts val="4430"/>
              </a:lnSpc>
              <a:spcBef>
                <a:spcPts val="155"/>
              </a:spcBef>
            </a:pPr>
            <a:r>
              <a:rPr spc="-5" dirty="0"/>
              <a:t>Manuf. </a:t>
            </a:r>
            <a:r>
              <a:rPr dirty="0"/>
              <a:t>of </a:t>
            </a:r>
            <a:r>
              <a:rPr spc="-5" dirty="0"/>
              <a:t>drugs those in </a:t>
            </a:r>
            <a:r>
              <a:rPr dirty="0"/>
              <a:t>Schedule-  </a:t>
            </a:r>
            <a:r>
              <a:rPr spc="-5" dirty="0"/>
              <a:t>C/C</a:t>
            </a:r>
            <a:r>
              <a:rPr sz="3600" spc="-7" baseline="-20833" dirty="0"/>
              <a:t>1</a:t>
            </a:r>
            <a:r>
              <a:rPr sz="3600" spc="-5" dirty="0"/>
              <a:t>(Biological</a:t>
            </a:r>
            <a:r>
              <a:rPr sz="4400" b="0" spc="-5" dirty="0">
                <a:latin typeface="Calibri Light"/>
                <a:cs typeface="Calibri Light"/>
              </a:rPr>
              <a:t>)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1828012"/>
            <a:ext cx="8473440" cy="293243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2000" b="1" dirty="0">
                <a:latin typeface="Times New Roman"/>
                <a:cs typeface="Times New Roman"/>
              </a:rPr>
              <a:t>Conditions:</a:t>
            </a:r>
            <a:endParaRPr sz="20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65"/>
              </a:spcBef>
              <a:buFont typeface="Arial"/>
              <a:buChar char="•"/>
              <a:tabLst>
                <a:tab pos="185420" algn="l"/>
              </a:tabLst>
            </a:pPr>
            <a:r>
              <a:rPr sz="2000" spc="5" dirty="0">
                <a:latin typeface="Times New Roman"/>
                <a:cs typeface="Times New Roman"/>
              </a:rPr>
              <a:t>Drugs </a:t>
            </a:r>
            <a:r>
              <a:rPr sz="2000" spc="-5" dirty="0">
                <a:latin typeface="Times New Roman"/>
                <a:cs typeface="Times New Roman"/>
              </a:rPr>
              <a:t>must </a:t>
            </a:r>
            <a:r>
              <a:rPr sz="2000" dirty="0">
                <a:latin typeface="Times New Roman"/>
                <a:cs typeface="Times New Roman"/>
              </a:rPr>
              <a:t>be issued </a:t>
            </a:r>
            <a:r>
              <a:rPr sz="2000" spc="-5" dirty="0">
                <a:latin typeface="Times New Roman"/>
                <a:cs typeface="Times New Roman"/>
              </a:rPr>
              <a:t>in </a:t>
            </a:r>
            <a:r>
              <a:rPr sz="2000" dirty="0">
                <a:latin typeface="Times New Roman"/>
                <a:cs typeface="Times New Roman"/>
              </a:rPr>
              <a:t>previously </a:t>
            </a:r>
            <a:r>
              <a:rPr sz="2000" b="1" spc="-5" dirty="0">
                <a:latin typeface="Times New Roman"/>
                <a:cs typeface="Times New Roman"/>
              </a:rPr>
              <a:t>sterilized </a:t>
            </a:r>
            <a:r>
              <a:rPr sz="2000" b="1" dirty="0">
                <a:latin typeface="Times New Roman"/>
                <a:cs typeface="Times New Roman"/>
              </a:rPr>
              <a:t>sealed glass </a:t>
            </a:r>
            <a:r>
              <a:rPr sz="2000" dirty="0">
                <a:latin typeface="Times New Roman"/>
                <a:cs typeface="Times New Roman"/>
              </a:rPr>
              <a:t>or suitable</a:t>
            </a:r>
            <a:r>
              <a:rPr sz="2000" spc="-18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container</a:t>
            </a:r>
            <a:endParaRPr sz="20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55"/>
              </a:spcBef>
              <a:buFont typeface="Arial"/>
              <a:buChar char="•"/>
              <a:tabLst>
                <a:tab pos="185420" algn="l"/>
              </a:tabLst>
            </a:pPr>
            <a:r>
              <a:rPr sz="2000" dirty="0">
                <a:latin typeface="Times New Roman"/>
                <a:cs typeface="Times New Roman"/>
              </a:rPr>
              <a:t>Containers should </a:t>
            </a:r>
            <a:r>
              <a:rPr sz="2000" spc="-5" dirty="0">
                <a:latin typeface="Times New Roman"/>
                <a:cs typeface="Times New Roman"/>
              </a:rPr>
              <a:t>comply </a:t>
            </a:r>
            <a:r>
              <a:rPr sz="2000" dirty="0">
                <a:latin typeface="Times New Roman"/>
                <a:cs typeface="Times New Roman"/>
              </a:rPr>
              <a:t>with req. of</a:t>
            </a:r>
            <a:r>
              <a:rPr sz="2000" spc="-13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Sch-F/F1</a:t>
            </a:r>
            <a:endParaRPr sz="20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60"/>
              </a:spcBef>
              <a:buFont typeface="Arial"/>
              <a:buChar char="•"/>
              <a:tabLst>
                <a:tab pos="185420" algn="l"/>
              </a:tabLst>
            </a:pPr>
            <a:r>
              <a:rPr sz="2000" spc="5" dirty="0">
                <a:latin typeface="Times New Roman"/>
                <a:cs typeface="Times New Roman"/>
              </a:rPr>
              <a:t>Drug </a:t>
            </a:r>
            <a:r>
              <a:rPr sz="2000" spc="-5" dirty="0">
                <a:latin typeface="Times New Roman"/>
                <a:cs typeface="Times New Roman"/>
              </a:rPr>
              <a:t>must comply </a:t>
            </a:r>
            <a:r>
              <a:rPr sz="2000" dirty="0">
                <a:latin typeface="Times New Roman"/>
                <a:cs typeface="Times New Roman"/>
              </a:rPr>
              <a:t>with std. </a:t>
            </a:r>
            <a:r>
              <a:rPr sz="2000" spc="-20" dirty="0">
                <a:latin typeface="Times New Roman"/>
                <a:cs typeface="Times New Roman"/>
              </a:rPr>
              <a:t>(quality, purity, </a:t>
            </a:r>
            <a:r>
              <a:rPr sz="2000" dirty="0">
                <a:latin typeface="Times New Roman"/>
                <a:cs typeface="Times New Roman"/>
              </a:rPr>
              <a:t>strength) specified </a:t>
            </a:r>
            <a:r>
              <a:rPr sz="2000" b="1" spc="-5" dirty="0">
                <a:latin typeface="Times New Roman"/>
                <a:cs typeface="Times New Roman"/>
              </a:rPr>
              <a:t>in</a:t>
            </a:r>
            <a:r>
              <a:rPr sz="2000" b="1" spc="-14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sch.-F</a:t>
            </a:r>
            <a:endParaRPr sz="2000">
              <a:latin typeface="Times New Roman"/>
              <a:cs typeface="Times New Roman"/>
            </a:endParaRPr>
          </a:p>
          <a:p>
            <a:pPr marL="184785" indent="-172720">
              <a:lnSpc>
                <a:spcPts val="2280"/>
              </a:lnSpc>
              <a:spcBef>
                <a:spcPts val="570"/>
              </a:spcBef>
              <a:buFont typeface="Arial"/>
              <a:buChar char="•"/>
              <a:tabLst>
                <a:tab pos="185420" algn="l"/>
                <a:tab pos="1358265" algn="l"/>
                <a:tab pos="1697989" algn="l"/>
                <a:tab pos="2407285" algn="l"/>
                <a:tab pos="2763520" algn="l"/>
                <a:tab pos="3161665" algn="l"/>
                <a:tab pos="3571240" algn="l"/>
                <a:tab pos="3929379" algn="l"/>
                <a:tab pos="4596130" algn="l"/>
                <a:tab pos="5417185" algn="l"/>
                <a:tab pos="5801995" algn="l"/>
                <a:tab pos="6537959" algn="l"/>
                <a:tab pos="6976745" algn="l"/>
                <a:tab pos="7964805" algn="l"/>
              </a:tabLst>
            </a:pPr>
            <a:r>
              <a:rPr sz="2000" dirty="0">
                <a:latin typeface="Times New Roman"/>
                <a:cs typeface="Times New Roman"/>
              </a:rPr>
              <a:t>Par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nt</a:t>
            </a:r>
            <a:r>
              <a:rPr sz="2000" spc="-1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ral	</a:t>
            </a:r>
            <a:r>
              <a:rPr sz="2000" spc="-2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	doses	</a:t>
            </a:r>
            <a:r>
              <a:rPr sz="2000" spc="-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f	</a:t>
            </a:r>
            <a:r>
              <a:rPr sz="2000" spc="-10" dirty="0">
                <a:latin typeface="Times New Roman"/>
                <a:cs typeface="Times New Roman"/>
              </a:rPr>
              <a:t>1</a:t>
            </a:r>
            <a:r>
              <a:rPr sz="2000" dirty="0">
                <a:latin typeface="Times New Roman"/>
                <a:cs typeface="Times New Roman"/>
              </a:rPr>
              <a:t>0	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l	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r	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spc="5" dirty="0">
                <a:latin typeface="Times New Roman"/>
                <a:cs typeface="Times New Roman"/>
              </a:rPr>
              <a:t>or</a:t>
            </a:r>
            <a:r>
              <a:rPr sz="2000" dirty="0">
                <a:latin typeface="Times New Roman"/>
                <a:cs typeface="Times New Roman"/>
              </a:rPr>
              <a:t>e	</a:t>
            </a:r>
            <a:r>
              <a:rPr sz="2000" spc="-15" dirty="0">
                <a:latin typeface="Times New Roman"/>
                <a:cs typeface="Times New Roman"/>
              </a:rPr>
              <a:t>s</a:t>
            </a:r>
            <a:r>
              <a:rPr sz="2000" dirty="0">
                <a:latin typeface="Times New Roman"/>
                <a:cs typeface="Times New Roman"/>
              </a:rPr>
              <a:t>hou</a:t>
            </a:r>
            <a:r>
              <a:rPr sz="2000" spc="-15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d	</a:t>
            </a:r>
            <a:r>
              <a:rPr sz="2000" spc="5" dirty="0">
                <a:latin typeface="Times New Roman"/>
                <a:cs typeface="Times New Roman"/>
              </a:rPr>
              <a:t>b</a:t>
            </a:r>
            <a:r>
              <a:rPr sz="2000" dirty="0">
                <a:latin typeface="Times New Roman"/>
                <a:cs typeface="Times New Roman"/>
              </a:rPr>
              <a:t>e	t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2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ed	</a:t>
            </a:r>
            <a:r>
              <a:rPr sz="2000" spc="-10" dirty="0">
                <a:latin typeface="Times New Roman"/>
                <a:cs typeface="Times New Roman"/>
              </a:rPr>
              <a:t>f</a:t>
            </a:r>
            <a:r>
              <a:rPr sz="2000" dirty="0">
                <a:latin typeface="Times New Roman"/>
                <a:cs typeface="Times New Roman"/>
              </a:rPr>
              <a:t>or	f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2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1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m	f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om</a:t>
            </a:r>
            <a:endParaRPr sz="2000">
              <a:latin typeface="Times New Roman"/>
              <a:cs typeface="Times New Roman"/>
            </a:endParaRPr>
          </a:p>
          <a:p>
            <a:pPr marL="184785">
              <a:lnSpc>
                <a:spcPts val="2280"/>
              </a:lnSpc>
            </a:pPr>
            <a:r>
              <a:rPr sz="2000" b="1" spc="-5" dirty="0">
                <a:latin typeface="Times New Roman"/>
                <a:cs typeface="Times New Roman"/>
              </a:rPr>
              <a:t>Pyrogens</a:t>
            </a:r>
            <a:endParaRPr sz="20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50"/>
              </a:spcBef>
              <a:buFont typeface="Arial"/>
              <a:buChar char="•"/>
              <a:tabLst>
                <a:tab pos="185420" algn="l"/>
              </a:tabLst>
            </a:pPr>
            <a:r>
              <a:rPr sz="2000" dirty="0">
                <a:latin typeface="Times New Roman"/>
                <a:cs typeface="Times New Roman"/>
              </a:rPr>
              <a:t>Separate lab. for </a:t>
            </a:r>
            <a:r>
              <a:rPr sz="2000" b="1" spc="-5" dirty="0">
                <a:latin typeface="Times New Roman"/>
                <a:cs typeface="Times New Roman"/>
              </a:rPr>
              <a:t>culture </a:t>
            </a:r>
            <a:r>
              <a:rPr sz="2000" dirty="0">
                <a:latin typeface="Times New Roman"/>
                <a:cs typeface="Times New Roman"/>
              </a:rPr>
              <a:t>&amp; </a:t>
            </a:r>
            <a:r>
              <a:rPr sz="2000" spc="-5" dirty="0">
                <a:latin typeface="Times New Roman"/>
                <a:cs typeface="Times New Roman"/>
              </a:rPr>
              <a:t>manipulation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b="1" spc="-10" dirty="0">
                <a:latin typeface="Times New Roman"/>
                <a:cs typeface="Times New Roman"/>
              </a:rPr>
              <a:t>spore </a:t>
            </a:r>
            <a:r>
              <a:rPr sz="2000" b="1" dirty="0">
                <a:latin typeface="Times New Roman"/>
                <a:cs typeface="Times New Roman"/>
              </a:rPr>
              <a:t>bearing</a:t>
            </a:r>
            <a:r>
              <a:rPr sz="2000" b="1" spc="-13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Pathogens</a:t>
            </a:r>
            <a:endParaRPr sz="20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65"/>
              </a:spcBef>
              <a:buFont typeface="Arial"/>
              <a:buChar char="•"/>
              <a:tabLst>
                <a:tab pos="185420" algn="l"/>
              </a:tabLst>
            </a:pPr>
            <a:r>
              <a:rPr sz="2000" b="1" spc="-45" dirty="0">
                <a:latin typeface="Times New Roman"/>
                <a:cs typeface="Times New Roman"/>
              </a:rPr>
              <a:t>Test </a:t>
            </a:r>
            <a:r>
              <a:rPr sz="2000" b="1" dirty="0">
                <a:latin typeface="Times New Roman"/>
                <a:cs typeface="Times New Roman"/>
              </a:rPr>
              <a:t>for sterility </a:t>
            </a:r>
            <a:r>
              <a:rPr sz="2000" dirty="0">
                <a:latin typeface="Times New Roman"/>
                <a:cs typeface="Times New Roman"/>
              </a:rPr>
              <a:t>should be carried</a:t>
            </a:r>
            <a:r>
              <a:rPr sz="2000" spc="-1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out.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4092" y="153670"/>
            <a:ext cx="726440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0" spc="-40" dirty="0">
                <a:latin typeface="Calibri Light"/>
                <a:cs typeface="Calibri Light"/>
              </a:rPr>
              <a:t>Penalties </a:t>
            </a:r>
            <a:r>
              <a:rPr sz="4400" b="0" spc="-45" dirty="0">
                <a:latin typeface="Calibri Light"/>
                <a:cs typeface="Calibri Light"/>
              </a:rPr>
              <a:t>related </a:t>
            </a:r>
            <a:r>
              <a:rPr sz="4400" b="0" spc="-35" dirty="0">
                <a:latin typeface="Calibri Light"/>
                <a:cs typeface="Calibri Light"/>
              </a:rPr>
              <a:t>to</a:t>
            </a:r>
            <a:r>
              <a:rPr sz="4400" b="0" spc="-235" dirty="0">
                <a:latin typeface="Calibri Light"/>
                <a:cs typeface="Calibri Light"/>
              </a:rPr>
              <a:t> </a:t>
            </a:r>
            <a:r>
              <a:rPr sz="4400" b="0" spc="-50" dirty="0">
                <a:latin typeface="Calibri Light"/>
                <a:cs typeface="Calibri Light"/>
              </a:rPr>
              <a:t>Manufacture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92134" y="6445148"/>
            <a:ext cx="23177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10"/>
              </a:lnSpc>
            </a:pPr>
            <a:r>
              <a:rPr sz="1800" b="1" spc="-5" dirty="0">
                <a:solidFill>
                  <a:srgbClr val="888888"/>
                </a:solidFill>
                <a:latin typeface="Calibri"/>
                <a:cs typeface="Calibri"/>
              </a:rPr>
              <a:t>35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0" y="1371600"/>
          <a:ext cx="9144000" cy="5489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92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74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52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OFFENCES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24460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PENALTIES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5B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039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Manufacture of any spurious</a:t>
                      </a:r>
                      <a:r>
                        <a:rPr sz="2000" spc="-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drugs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a)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145"/>
                        </a:spcBef>
                        <a:tabLst>
                          <a:tab pos="562610" algn="l"/>
                          <a:tab pos="1256665" algn="l"/>
                          <a:tab pos="2821305" algn="l"/>
                          <a:tab pos="3345815" algn="l"/>
                        </a:tabLst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1-3	years	imprisonment	and	Rs.5000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9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275"/>
                        </a:lnSpc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fine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2275"/>
                        </a:lnSpc>
                      </a:pPr>
                      <a:r>
                        <a:rPr sz="2000" spc="5" dirty="0">
                          <a:latin typeface="Times New Roman"/>
                          <a:cs typeface="Times New Roman"/>
                        </a:rPr>
                        <a:t>b)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275"/>
                        </a:lnSpc>
                        <a:tabLst>
                          <a:tab pos="573405" algn="l"/>
                          <a:tab pos="1277620" algn="l"/>
                          <a:tab pos="2851785" algn="l"/>
                          <a:tab pos="3218180" algn="l"/>
                        </a:tabLst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2-6	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years	imprisonment	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&amp;	Rs.10000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66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275"/>
                        </a:lnSpc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fine on subsequent</a:t>
                      </a:r>
                      <a:r>
                        <a:rPr sz="20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conviction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501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Manufacture of adulterated</a:t>
                      </a:r>
                      <a:r>
                        <a:rPr sz="20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drugs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a)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year imprisonment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&amp; Rs.2000</a:t>
                      </a:r>
                      <a:r>
                        <a:rPr sz="20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fine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6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2275"/>
                        </a:lnSpc>
                      </a:pPr>
                      <a:r>
                        <a:rPr sz="2000" spc="5" dirty="0">
                          <a:latin typeface="Times New Roman"/>
                          <a:cs typeface="Times New Roman"/>
                        </a:rPr>
                        <a:t>b)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275"/>
                        </a:lnSpc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years imprisonment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Rs.2000</a:t>
                      </a:r>
                      <a:r>
                        <a:rPr sz="2000" spc="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fine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706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275"/>
                        </a:lnSpc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for subsequent</a:t>
                      </a:r>
                      <a:r>
                        <a:rPr sz="20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conviction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755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Manuf. of drugs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contravention of</a:t>
                      </a:r>
                      <a:r>
                        <a:rPr sz="20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the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a)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Imprisonment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up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3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months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20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Rs.500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787">
                <a:tc>
                  <a:txBody>
                    <a:bodyPr/>
                    <a:lstStyle/>
                    <a:p>
                      <a:pPr marL="88265">
                        <a:lnSpc>
                          <a:spcPts val="2275"/>
                        </a:lnSpc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provisions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2275"/>
                        </a:lnSpc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fine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250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2075">
                        <a:lnSpc>
                          <a:spcPts val="2275"/>
                        </a:lnSpc>
                        <a:tabLst>
                          <a:tab pos="434975" algn="l"/>
                          <a:tab pos="2091689" algn="l"/>
                          <a:tab pos="2582545" algn="l"/>
                          <a:tab pos="3015615" algn="l"/>
                          <a:tab pos="3376929" algn="l"/>
                          <a:tab pos="4359910" algn="l"/>
                        </a:tabLst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b)	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Imprisonment	up	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to	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6	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months	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&amp;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43497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Rs.1000 fine on subsequent</a:t>
                      </a:r>
                      <a:r>
                        <a:rPr sz="2000" spc="-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conviction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dirty="0"/>
              <a:t>36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57550" y="927861"/>
            <a:ext cx="26289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Loan</a:t>
            </a:r>
            <a:r>
              <a:rPr spc="-45" dirty="0"/>
              <a:t> </a:t>
            </a:r>
            <a:r>
              <a:rPr spc="-5" dirty="0"/>
              <a:t>License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975231"/>
            <a:ext cx="8556625" cy="2135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280"/>
              </a:lnSpc>
              <a:spcBef>
                <a:spcPts val="105"/>
              </a:spcBef>
            </a:pPr>
            <a:r>
              <a:rPr sz="2000" b="1" dirty="0">
                <a:latin typeface="Times New Roman"/>
                <a:cs typeface="Times New Roman"/>
              </a:rPr>
              <a:t>Definition</a:t>
            </a:r>
            <a:r>
              <a:rPr sz="2000" dirty="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marL="12700" marR="5080" algn="just">
              <a:lnSpc>
                <a:spcPts val="2160"/>
              </a:lnSpc>
              <a:spcBef>
                <a:spcPts val="150"/>
              </a:spcBef>
            </a:pP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person(applicant) who </a:t>
            </a:r>
            <a:r>
              <a:rPr sz="2000" dirty="0">
                <a:latin typeface="Times New Roman"/>
                <a:cs typeface="Times New Roman"/>
              </a:rPr>
              <a:t>does not </a:t>
            </a:r>
            <a:r>
              <a:rPr sz="2000" spc="-5" dirty="0">
                <a:latin typeface="Times New Roman"/>
                <a:cs typeface="Times New Roman"/>
              </a:rPr>
              <a:t>have </a:t>
            </a:r>
            <a:r>
              <a:rPr sz="2000" dirty="0">
                <a:latin typeface="Times New Roman"/>
                <a:cs typeface="Times New Roman"/>
              </a:rPr>
              <a:t>his own </a:t>
            </a:r>
            <a:r>
              <a:rPr sz="2000" spc="-5" dirty="0">
                <a:latin typeface="Times New Roman"/>
                <a:cs typeface="Times New Roman"/>
              </a:rPr>
              <a:t>arrangements(factory) </a:t>
            </a:r>
            <a:r>
              <a:rPr sz="2000" dirty="0">
                <a:latin typeface="Times New Roman"/>
                <a:cs typeface="Times New Roman"/>
              </a:rPr>
              <a:t>for  </a:t>
            </a:r>
            <a:r>
              <a:rPr sz="2000" spc="-5" dirty="0">
                <a:latin typeface="Times New Roman"/>
                <a:cs typeface="Times New Roman"/>
              </a:rPr>
              <a:t>manufacture </a:t>
            </a:r>
            <a:r>
              <a:rPr sz="2000" dirty="0">
                <a:latin typeface="Times New Roman"/>
                <a:cs typeface="Times New Roman"/>
              </a:rPr>
              <a:t>but </a:t>
            </a:r>
            <a:r>
              <a:rPr sz="2000" spc="-5" dirty="0">
                <a:latin typeface="Times New Roman"/>
                <a:cs typeface="Times New Roman"/>
              </a:rPr>
              <a:t>who wish to </a:t>
            </a:r>
            <a:r>
              <a:rPr sz="2000" dirty="0">
                <a:latin typeface="Times New Roman"/>
                <a:cs typeface="Times New Roman"/>
              </a:rPr>
              <a:t>avail the </a:t>
            </a:r>
            <a:r>
              <a:rPr sz="2000" spc="-5" dirty="0">
                <a:latin typeface="Times New Roman"/>
                <a:cs typeface="Times New Roman"/>
              </a:rPr>
              <a:t>manufacturing facilities </a:t>
            </a:r>
            <a:r>
              <a:rPr sz="2000" b="1" dirty="0">
                <a:latin typeface="Times New Roman"/>
                <a:cs typeface="Times New Roman"/>
              </a:rPr>
              <a:t>owned </a:t>
            </a:r>
            <a:r>
              <a:rPr sz="2000" b="1" spc="-5" dirty="0">
                <a:latin typeface="Times New Roman"/>
                <a:cs typeface="Times New Roman"/>
              </a:rPr>
              <a:t>by </a:t>
            </a:r>
            <a:r>
              <a:rPr sz="2000" b="1" dirty="0">
                <a:latin typeface="Times New Roman"/>
                <a:cs typeface="Times New Roman"/>
              </a:rPr>
              <a:t>another  </a:t>
            </a:r>
            <a:r>
              <a:rPr sz="2000" b="1" spc="-5" dirty="0">
                <a:latin typeface="Times New Roman"/>
                <a:cs typeface="Times New Roman"/>
              </a:rPr>
              <a:t>licensee</a:t>
            </a:r>
            <a:r>
              <a:rPr sz="2000" spc="-5" dirty="0">
                <a:latin typeface="Times New Roman"/>
                <a:cs typeface="Times New Roman"/>
              </a:rPr>
              <a:t>. </a:t>
            </a:r>
            <a:r>
              <a:rPr sz="2000" dirty="0">
                <a:latin typeface="Times New Roman"/>
                <a:cs typeface="Times New Roman"/>
              </a:rPr>
              <a:t>Such licenses are </a:t>
            </a:r>
            <a:r>
              <a:rPr sz="2000" spc="-5" dirty="0">
                <a:latin typeface="Times New Roman"/>
                <a:cs typeface="Times New Roman"/>
              </a:rPr>
              <a:t>called </a:t>
            </a:r>
            <a:r>
              <a:rPr sz="2000" dirty="0">
                <a:latin typeface="Times New Roman"/>
                <a:cs typeface="Times New Roman"/>
              </a:rPr>
              <a:t>Loan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licenses.</a:t>
            </a:r>
            <a:endParaRPr sz="2000">
              <a:latin typeface="Times New Roman"/>
              <a:cs typeface="Times New Roman"/>
            </a:endParaRPr>
          </a:p>
          <a:p>
            <a:pPr marL="184785">
              <a:lnSpc>
                <a:spcPct val="100000"/>
              </a:lnSpc>
              <a:spcBef>
                <a:spcPts val="15"/>
              </a:spcBef>
            </a:pPr>
            <a:r>
              <a:rPr sz="20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Procedure:</a:t>
            </a:r>
            <a:endParaRPr sz="2000">
              <a:latin typeface="Times New Roman"/>
              <a:cs typeface="Times New Roman"/>
            </a:endParaRPr>
          </a:p>
          <a:p>
            <a:pPr marL="184785">
              <a:lnSpc>
                <a:spcPct val="100000"/>
              </a:lnSpc>
              <a:spcBef>
                <a:spcPts val="240"/>
              </a:spcBef>
              <a:tabLst>
                <a:tab pos="1148080" algn="l"/>
              </a:tabLst>
            </a:pPr>
            <a:r>
              <a:rPr sz="2000" dirty="0">
                <a:latin typeface="Times New Roman"/>
                <a:cs typeface="Times New Roman"/>
              </a:rPr>
              <a:t>Licence	</a:t>
            </a:r>
            <a:r>
              <a:rPr sz="2000" spc="-5" dirty="0">
                <a:latin typeface="Times New Roman"/>
                <a:cs typeface="Times New Roman"/>
              </a:rPr>
              <a:t>is</a:t>
            </a:r>
            <a:r>
              <a:rPr sz="2000" spc="11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obtained</a:t>
            </a:r>
            <a:r>
              <a:rPr sz="2000" spc="1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from</a:t>
            </a:r>
            <a:r>
              <a:rPr sz="2000" spc="11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licensing</a:t>
            </a:r>
            <a:r>
              <a:rPr sz="2000" spc="1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authority</a:t>
            </a:r>
            <a:r>
              <a:rPr sz="2000" spc="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(FDA)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on</a:t>
            </a:r>
            <a:r>
              <a:rPr sz="2000" spc="1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application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in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prescribed</a:t>
            </a:r>
            <a:endParaRPr sz="2000">
              <a:latin typeface="Times New Roman"/>
              <a:cs typeface="Times New Roman"/>
            </a:endParaRPr>
          </a:p>
          <a:p>
            <a:pPr marL="184785">
              <a:lnSpc>
                <a:spcPct val="100000"/>
              </a:lnSpc>
              <a:spcBef>
                <a:spcPts val="240"/>
              </a:spcBef>
            </a:pPr>
            <a:r>
              <a:rPr sz="2000" b="1" dirty="0">
                <a:latin typeface="Times New Roman"/>
                <a:cs typeface="Times New Roman"/>
              </a:rPr>
              <a:t>forms (24-A , 27-A) </a:t>
            </a:r>
            <a:r>
              <a:rPr sz="2000" dirty="0">
                <a:latin typeface="Times New Roman"/>
                <a:cs typeface="Times New Roman"/>
              </a:rPr>
              <a:t>with prescribed fees (Rs. </a:t>
            </a:r>
            <a:r>
              <a:rPr sz="2000" spc="5" dirty="0">
                <a:latin typeface="Times New Roman"/>
                <a:cs typeface="Times New Roman"/>
              </a:rPr>
              <a:t>6000,</a:t>
            </a:r>
            <a:r>
              <a:rPr sz="2000" spc="-31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1500).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dirty="0"/>
              <a:t>37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0057" y="268604"/>
            <a:ext cx="364490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dirty="0"/>
              <a:t>Repackaging</a:t>
            </a:r>
            <a:r>
              <a:rPr sz="3300" spc="-80" dirty="0"/>
              <a:t> </a:t>
            </a:r>
            <a:r>
              <a:rPr sz="3300" spc="-5" dirty="0"/>
              <a:t>license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332740" y="1212850"/>
            <a:ext cx="8454390" cy="34270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Times New Roman"/>
                <a:cs typeface="Times New Roman"/>
              </a:rPr>
              <a:t>Definition:</a:t>
            </a:r>
            <a:endParaRPr sz="2000">
              <a:latin typeface="Times New Roman"/>
              <a:cs typeface="Times New Roman"/>
            </a:endParaRPr>
          </a:p>
          <a:p>
            <a:pPr marL="255270">
              <a:lnSpc>
                <a:spcPct val="100000"/>
              </a:lnSpc>
              <a:spcBef>
                <a:spcPts val="1570"/>
              </a:spcBef>
            </a:pPr>
            <a:r>
              <a:rPr sz="2000" spc="-5" dirty="0">
                <a:latin typeface="Times New Roman"/>
                <a:cs typeface="Times New Roman"/>
              </a:rPr>
              <a:t>Process of </a:t>
            </a:r>
            <a:r>
              <a:rPr sz="2000" b="1" spc="-10" dirty="0">
                <a:latin typeface="Times New Roman"/>
                <a:cs typeface="Times New Roman"/>
              </a:rPr>
              <a:t>breaking </a:t>
            </a:r>
            <a:r>
              <a:rPr sz="2000" b="1" spc="-5" dirty="0">
                <a:latin typeface="Times New Roman"/>
                <a:cs typeface="Times New Roman"/>
              </a:rPr>
              <a:t>up </a:t>
            </a:r>
            <a:r>
              <a:rPr sz="2000" dirty="0">
                <a:latin typeface="Times New Roman"/>
                <a:cs typeface="Times New Roman"/>
              </a:rPr>
              <a:t>any drug </a:t>
            </a:r>
            <a:r>
              <a:rPr sz="2000" spc="-5" dirty="0">
                <a:latin typeface="Times New Roman"/>
                <a:cs typeface="Times New Roman"/>
              </a:rPr>
              <a:t>from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bulk container </a:t>
            </a:r>
            <a:r>
              <a:rPr sz="2000" spc="-10" dirty="0">
                <a:latin typeface="Times New Roman"/>
                <a:cs typeface="Times New Roman"/>
              </a:rPr>
              <a:t>into small </a:t>
            </a:r>
            <a:r>
              <a:rPr sz="2000" dirty="0">
                <a:latin typeface="Times New Roman"/>
                <a:cs typeface="Times New Roman"/>
              </a:rPr>
              <a:t>packages</a:t>
            </a:r>
            <a:r>
              <a:rPr sz="2000" spc="3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and</a:t>
            </a:r>
            <a:endParaRPr sz="2000">
              <a:latin typeface="Times New Roman"/>
              <a:cs typeface="Times New Roman"/>
            </a:endParaRPr>
          </a:p>
          <a:p>
            <a:pPr marL="235585">
              <a:lnSpc>
                <a:spcPct val="100000"/>
              </a:lnSpc>
              <a:spcBef>
                <a:spcPts val="1205"/>
              </a:spcBef>
            </a:pPr>
            <a:r>
              <a:rPr sz="2000" dirty="0">
                <a:latin typeface="Times New Roman"/>
                <a:cs typeface="Times New Roman"/>
              </a:rPr>
              <a:t>labeling with a view </a:t>
            </a:r>
            <a:r>
              <a:rPr sz="2000" spc="-5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their </a:t>
            </a:r>
            <a:r>
              <a:rPr sz="2000" spc="-5" dirty="0">
                <a:latin typeface="Times New Roman"/>
                <a:cs typeface="Times New Roman"/>
              </a:rPr>
              <a:t>sale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distribution.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00">
              <a:latin typeface="Times New Roman"/>
              <a:cs typeface="Times New Roman"/>
            </a:endParaRPr>
          </a:p>
          <a:p>
            <a:pPr marL="2540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Repackaging of drugs </a:t>
            </a:r>
            <a:r>
              <a:rPr sz="2000" spc="-5" dirty="0">
                <a:latin typeface="Times New Roman"/>
                <a:cs typeface="Times New Roman"/>
              </a:rPr>
              <a:t>is </a:t>
            </a:r>
            <a:r>
              <a:rPr sz="2000" dirty="0">
                <a:latin typeface="Times New Roman"/>
                <a:cs typeface="Times New Roman"/>
              </a:rPr>
              <a:t>granted of </a:t>
            </a:r>
            <a:r>
              <a:rPr sz="2000" spc="5" dirty="0">
                <a:latin typeface="Times New Roman"/>
                <a:cs typeface="Times New Roman"/>
              </a:rPr>
              <a:t>drugs </a:t>
            </a:r>
            <a:r>
              <a:rPr sz="2000" dirty="0">
                <a:latin typeface="Times New Roman"/>
                <a:cs typeface="Times New Roman"/>
              </a:rPr>
              <a:t>other than Schedule-C/C</a:t>
            </a:r>
            <a:r>
              <a:rPr sz="1950" baseline="-21367" dirty="0">
                <a:latin typeface="Times New Roman"/>
                <a:cs typeface="Times New Roman"/>
              </a:rPr>
              <a:t>1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X.</a:t>
            </a:r>
            <a:endParaRPr sz="20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2005"/>
              </a:spcBef>
            </a:pPr>
            <a:r>
              <a:rPr sz="2000" b="1" spc="-10" dirty="0">
                <a:latin typeface="Times New Roman"/>
                <a:cs typeface="Times New Roman"/>
              </a:rPr>
              <a:t>Procedure: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00">
              <a:latin typeface="Times New Roman"/>
              <a:cs typeface="Times New Roman"/>
            </a:endParaRPr>
          </a:p>
          <a:p>
            <a:pPr marL="235585">
              <a:lnSpc>
                <a:spcPct val="100000"/>
              </a:lnSpc>
              <a:tabLst>
                <a:tab pos="1168400" algn="l"/>
              </a:tabLst>
            </a:pPr>
            <a:r>
              <a:rPr sz="2000" dirty="0">
                <a:latin typeface="Times New Roman"/>
                <a:cs typeface="Times New Roman"/>
              </a:rPr>
              <a:t>Licence	</a:t>
            </a:r>
            <a:r>
              <a:rPr sz="2000" spc="-10" dirty="0">
                <a:latin typeface="Times New Roman"/>
                <a:cs typeface="Times New Roman"/>
              </a:rPr>
              <a:t>is </a:t>
            </a:r>
            <a:r>
              <a:rPr sz="2000" spc="-5" dirty="0">
                <a:latin typeface="Times New Roman"/>
                <a:cs typeface="Times New Roman"/>
              </a:rPr>
              <a:t>obtained from licensing </a:t>
            </a:r>
            <a:r>
              <a:rPr sz="2000" dirty="0">
                <a:latin typeface="Times New Roman"/>
                <a:cs typeface="Times New Roman"/>
              </a:rPr>
              <a:t>authority (FDA) </a:t>
            </a:r>
            <a:r>
              <a:rPr sz="2000" spc="-5" dirty="0">
                <a:latin typeface="Times New Roman"/>
                <a:cs typeface="Times New Roman"/>
              </a:rPr>
              <a:t>on application </a:t>
            </a:r>
            <a:r>
              <a:rPr sz="2000" spc="-10" dirty="0">
                <a:latin typeface="Times New Roman"/>
                <a:cs typeface="Times New Roman"/>
              </a:rPr>
              <a:t>in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prescribed</a:t>
            </a:r>
            <a:endParaRPr sz="2000">
              <a:latin typeface="Times New Roman"/>
              <a:cs typeface="Times New Roman"/>
            </a:endParaRPr>
          </a:p>
          <a:p>
            <a:pPr marL="235585">
              <a:lnSpc>
                <a:spcPct val="100000"/>
              </a:lnSpc>
              <a:spcBef>
                <a:spcPts val="1200"/>
              </a:spcBef>
            </a:pPr>
            <a:r>
              <a:rPr sz="2000" b="1" dirty="0">
                <a:latin typeface="Times New Roman"/>
                <a:cs typeface="Times New Roman"/>
              </a:rPr>
              <a:t>forms (24-B) </a:t>
            </a:r>
            <a:r>
              <a:rPr sz="2000" dirty="0">
                <a:latin typeface="Times New Roman"/>
                <a:cs typeface="Times New Roman"/>
              </a:rPr>
              <a:t>with prescribed fees (Rs. </a:t>
            </a:r>
            <a:r>
              <a:rPr sz="2000" spc="5" dirty="0">
                <a:latin typeface="Times New Roman"/>
                <a:cs typeface="Times New Roman"/>
              </a:rPr>
              <a:t>500,</a:t>
            </a:r>
            <a:r>
              <a:rPr sz="2000" spc="-1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200).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47677" y="557266"/>
            <a:ext cx="1484264" cy="3532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40735" y="280415"/>
            <a:ext cx="1217676" cy="1011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72255" y="280415"/>
            <a:ext cx="2049779" cy="10119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134355" y="280415"/>
            <a:ext cx="2939796" cy="101193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24380" y="399034"/>
            <a:ext cx="62477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333E50"/>
                </a:solidFill>
              </a:rPr>
              <a:t>TYPES OF </a:t>
            </a:r>
            <a:r>
              <a:rPr dirty="0">
                <a:solidFill>
                  <a:srgbClr val="333E50"/>
                </a:solidFill>
              </a:rPr>
              <a:t>SALES</a:t>
            </a:r>
            <a:r>
              <a:rPr spc="-190" dirty="0">
                <a:solidFill>
                  <a:srgbClr val="333E50"/>
                </a:solidFill>
              </a:rPr>
              <a:t> </a:t>
            </a:r>
            <a:r>
              <a:rPr dirty="0">
                <a:solidFill>
                  <a:srgbClr val="333E50"/>
                </a:solidFill>
              </a:rPr>
              <a:t>LICENCES</a:t>
            </a:r>
          </a:p>
        </p:txBody>
      </p:sp>
      <p:sp>
        <p:nvSpPr>
          <p:cNvPr id="7" name="object 7"/>
          <p:cNvSpPr/>
          <p:nvPr/>
        </p:nvSpPr>
        <p:spPr>
          <a:xfrm>
            <a:off x="2436876" y="1217675"/>
            <a:ext cx="3813048" cy="37185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438400" y="1219200"/>
            <a:ext cx="3810000" cy="368935"/>
          </a:xfrm>
          <a:prstGeom prst="rect">
            <a:avLst/>
          </a:prstGeom>
          <a:ln w="6096">
            <a:solidFill>
              <a:srgbClr val="6FAC46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1144270">
              <a:lnSpc>
                <a:spcPct val="100000"/>
              </a:lnSpc>
              <a:spcBef>
                <a:spcPts val="240"/>
              </a:spcBef>
            </a:pPr>
            <a:r>
              <a:rPr sz="1800" spc="-5" dirty="0">
                <a:latin typeface="Calibri"/>
                <a:cs typeface="Calibri"/>
              </a:rPr>
              <a:t>Allopathic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Drugs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258583" y="1588769"/>
            <a:ext cx="171450" cy="469265"/>
          </a:xfrm>
          <a:custGeom>
            <a:avLst/>
            <a:gdLst/>
            <a:ahLst/>
            <a:cxnLst/>
            <a:rect l="l" t="t" r="r" b="b"/>
            <a:pathLst>
              <a:path w="171450" h="469264">
                <a:moveTo>
                  <a:pt x="16446" y="297961"/>
                </a:moveTo>
                <a:lnTo>
                  <a:pt x="9251" y="300354"/>
                </a:lnTo>
                <a:lnTo>
                  <a:pt x="3643" y="305405"/>
                </a:lnTo>
                <a:lnTo>
                  <a:pt x="488" y="311991"/>
                </a:lnTo>
                <a:lnTo>
                  <a:pt x="0" y="319268"/>
                </a:lnTo>
                <a:lnTo>
                  <a:pt x="2393" y="326389"/>
                </a:lnTo>
                <a:lnTo>
                  <a:pt x="85578" y="469010"/>
                </a:lnTo>
                <a:lnTo>
                  <a:pt x="107652" y="431164"/>
                </a:lnTo>
                <a:lnTo>
                  <a:pt x="66528" y="431164"/>
                </a:lnTo>
                <a:lnTo>
                  <a:pt x="66528" y="360552"/>
                </a:lnTo>
                <a:lnTo>
                  <a:pt x="35413" y="307213"/>
                </a:lnTo>
                <a:lnTo>
                  <a:pt x="30360" y="301605"/>
                </a:lnTo>
                <a:lnTo>
                  <a:pt x="23760" y="298449"/>
                </a:lnTo>
                <a:lnTo>
                  <a:pt x="16446" y="297961"/>
                </a:lnTo>
                <a:close/>
              </a:path>
              <a:path w="171450" h="469264">
                <a:moveTo>
                  <a:pt x="66528" y="360552"/>
                </a:moveTo>
                <a:lnTo>
                  <a:pt x="66528" y="431164"/>
                </a:lnTo>
                <a:lnTo>
                  <a:pt x="104628" y="431164"/>
                </a:lnTo>
                <a:lnTo>
                  <a:pt x="104628" y="421513"/>
                </a:lnTo>
                <a:lnTo>
                  <a:pt x="69068" y="421513"/>
                </a:lnTo>
                <a:lnTo>
                  <a:pt x="85578" y="393210"/>
                </a:lnTo>
                <a:lnTo>
                  <a:pt x="66528" y="360552"/>
                </a:lnTo>
                <a:close/>
              </a:path>
              <a:path w="171450" h="469264">
                <a:moveTo>
                  <a:pt x="154709" y="297961"/>
                </a:moveTo>
                <a:lnTo>
                  <a:pt x="147395" y="298449"/>
                </a:lnTo>
                <a:lnTo>
                  <a:pt x="140795" y="301605"/>
                </a:lnTo>
                <a:lnTo>
                  <a:pt x="135743" y="307213"/>
                </a:lnTo>
                <a:lnTo>
                  <a:pt x="104628" y="360552"/>
                </a:lnTo>
                <a:lnTo>
                  <a:pt x="104628" y="431164"/>
                </a:lnTo>
                <a:lnTo>
                  <a:pt x="107652" y="431164"/>
                </a:lnTo>
                <a:lnTo>
                  <a:pt x="168763" y="326389"/>
                </a:lnTo>
                <a:lnTo>
                  <a:pt x="171156" y="319268"/>
                </a:lnTo>
                <a:lnTo>
                  <a:pt x="170668" y="311991"/>
                </a:lnTo>
                <a:lnTo>
                  <a:pt x="167512" y="305405"/>
                </a:lnTo>
                <a:lnTo>
                  <a:pt x="161905" y="300354"/>
                </a:lnTo>
                <a:lnTo>
                  <a:pt x="154709" y="297961"/>
                </a:lnTo>
                <a:close/>
              </a:path>
              <a:path w="171450" h="469264">
                <a:moveTo>
                  <a:pt x="85578" y="393210"/>
                </a:moveTo>
                <a:lnTo>
                  <a:pt x="69068" y="421513"/>
                </a:lnTo>
                <a:lnTo>
                  <a:pt x="102088" y="421513"/>
                </a:lnTo>
                <a:lnTo>
                  <a:pt x="85578" y="393210"/>
                </a:lnTo>
                <a:close/>
              </a:path>
              <a:path w="171450" h="469264">
                <a:moveTo>
                  <a:pt x="104628" y="360552"/>
                </a:moveTo>
                <a:lnTo>
                  <a:pt x="85578" y="393210"/>
                </a:lnTo>
                <a:lnTo>
                  <a:pt x="102088" y="421513"/>
                </a:lnTo>
                <a:lnTo>
                  <a:pt x="104628" y="421513"/>
                </a:lnTo>
                <a:lnTo>
                  <a:pt x="104628" y="360552"/>
                </a:lnTo>
                <a:close/>
              </a:path>
              <a:path w="171450" h="469264">
                <a:moveTo>
                  <a:pt x="104628" y="0"/>
                </a:moveTo>
                <a:lnTo>
                  <a:pt x="66528" y="0"/>
                </a:lnTo>
                <a:lnTo>
                  <a:pt x="66528" y="360552"/>
                </a:lnTo>
                <a:lnTo>
                  <a:pt x="85578" y="393210"/>
                </a:lnTo>
                <a:lnTo>
                  <a:pt x="104628" y="360552"/>
                </a:lnTo>
                <a:lnTo>
                  <a:pt x="104628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91361" y="2058161"/>
            <a:ext cx="6781800" cy="0"/>
          </a:xfrm>
          <a:custGeom>
            <a:avLst/>
            <a:gdLst/>
            <a:ahLst/>
            <a:cxnLst/>
            <a:rect l="l" t="t" r="r" b="b"/>
            <a:pathLst>
              <a:path w="6781800">
                <a:moveTo>
                  <a:pt x="0" y="0"/>
                </a:moveTo>
                <a:lnTo>
                  <a:pt x="6781800" y="0"/>
                </a:lnTo>
              </a:path>
            </a:pathLst>
          </a:custGeom>
          <a:ln w="38100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05788" y="2058161"/>
            <a:ext cx="171450" cy="469265"/>
          </a:xfrm>
          <a:custGeom>
            <a:avLst/>
            <a:gdLst/>
            <a:ahLst/>
            <a:cxnLst/>
            <a:rect l="l" t="t" r="r" b="b"/>
            <a:pathLst>
              <a:path w="171450" h="469264">
                <a:moveTo>
                  <a:pt x="16459" y="297961"/>
                </a:moveTo>
                <a:lnTo>
                  <a:pt x="9297" y="300354"/>
                </a:lnTo>
                <a:lnTo>
                  <a:pt x="3650" y="305405"/>
                </a:lnTo>
                <a:lnTo>
                  <a:pt x="477" y="311991"/>
                </a:lnTo>
                <a:lnTo>
                  <a:pt x="0" y="319268"/>
                </a:lnTo>
                <a:lnTo>
                  <a:pt x="2439" y="326389"/>
                </a:lnTo>
                <a:lnTo>
                  <a:pt x="85573" y="469011"/>
                </a:lnTo>
                <a:lnTo>
                  <a:pt x="107634" y="431164"/>
                </a:lnTo>
                <a:lnTo>
                  <a:pt x="66523" y="431164"/>
                </a:lnTo>
                <a:lnTo>
                  <a:pt x="66523" y="360640"/>
                </a:lnTo>
                <a:lnTo>
                  <a:pt x="35357" y="307213"/>
                </a:lnTo>
                <a:lnTo>
                  <a:pt x="30325" y="301605"/>
                </a:lnTo>
                <a:lnTo>
                  <a:pt x="23747" y="298450"/>
                </a:lnTo>
                <a:lnTo>
                  <a:pt x="16459" y="297961"/>
                </a:lnTo>
                <a:close/>
              </a:path>
              <a:path w="171450" h="469264">
                <a:moveTo>
                  <a:pt x="66523" y="360640"/>
                </a:moveTo>
                <a:lnTo>
                  <a:pt x="66523" y="431164"/>
                </a:lnTo>
                <a:lnTo>
                  <a:pt x="104623" y="431164"/>
                </a:lnTo>
                <a:lnTo>
                  <a:pt x="104623" y="421513"/>
                </a:lnTo>
                <a:lnTo>
                  <a:pt x="69114" y="421513"/>
                </a:lnTo>
                <a:lnTo>
                  <a:pt x="85573" y="393297"/>
                </a:lnTo>
                <a:lnTo>
                  <a:pt x="66523" y="360640"/>
                </a:lnTo>
                <a:close/>
              </a:path>
              <a:path w="171450" h="469264">
                <a:moveTo>
                  <a:pt x="154688" y="297961"/>
                </a:moveTo>
                <a:lnTo>
                  <a:pt x="147400" y="298450"/>
                </a:lnTo>
                <a:lnTo>
                  <a:pt x="140822" y="301605"/>
                </a:lnTo>
                <a:lnTo>
                  <a:pt x="135789" y="307213"/>
                </a:lnTo>
                <a:lnTo>
                  <a:pt x="104623" y="360640"/>
                </a:lnTo>
                <a:lnTo>
                  <a:pt x="104623" y="431164"/>
                </a:lnTo>
                <a:lnTo>
                  <a:pt x="107634" y="431164"/>
                </a:lnTo>
                <a:lnTo>
                  <a:pt x="168707" y="326389"/>
                </a:lnTo>
                <a:lnTo>
                  <a:pt x="171147" y="319268"/>
                </a:lnTo>
                <a:lnTo>
                  <a:pt x="170670" y="311991"/>
                </a:lnTo>
                <a:lnTo>
                  <a:pt x="167497" y="305405"/>
                </a:lnTo>
                <a:lnTo>
                  <a:pt x="161849" y="300354"/>
                </a:lnTo>
                <a:lnTo>
                  <a:pt x="154688" y="297961"/>
                </a:lnTo>
                <a:close/>
              </a:path>
              <a:path w="171450" h="469264">
                <a:moveTo>
                  <a:pt x="85573" y="393297"/>
                </a:moveTo>
                <a:lnTo>
                  <a:pt x="69114" y="421513"/>
                </a:lnTo>
                <a:lnTo>
                  <a:pt x="102032" y="421513"/>
                </a:lnTo>
                <a:lnTo>
                  <a:pt x="85573" y="393297"/>
                </a:lnTo>
                <a:close/>
              </a:path>
              <a:path w="171450" h="469264">
                <a:moveTo>
                  <a:pt x="104623" y="360640"/>
                </a:moveTo>
                <a:lnTo>
                  <a:pt x="85573" y="393297"/>
                </a:lnTo>
                <a:lnTo>
                  <a:pt x="102032" y="421513"/>
                </a:lnTo>
                <a:lnTo>
                  <a:pt x="104623" y="421513"/>
                </a:lnTo>
                <a:lnTo>
                  <a:pt x="104623" y="360640"/>
                </a:lnTo>
                <a:close/>
              </a:path>
              <a:path w="171450" h="469264">
                <a:moveTo>
                  <a:pt x="104623" y="0"/>
                </a:moveTo>
                <a:lnTo>
                  <a:pt x="66523" y="0"/>
                </a:lnTo>
                <a:lnTo>
                  <a:pt x="66523" y="360640"/>
                </a:lnTo>
                <a:lnTo>
                  <a:pt x="85573" y="393297"/>
                </a:lnTo>
                <a:lnTo>
                  <a:pt x="104623" y="360640"/>
                </a:lnTo>
                <a:lnTo>
                  <a:pt x="104623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639583" y="2058161"/>
            <a:ext cx="171450" cy="469265"/>
          </a:xfrm>
          <a:custGeom>
            <a:avLst/>
            <a:gdLst/>
            <a:ahLst/>
            <a:cxnLst/>
            <a:rect l="l" t="t" r="r" b="b"/>
            <a:pathLst>
              <a:path w="171450" h="469264">
                <a:moveTo>
                  <a:pt x="16446" y="297961"/>
                </a:moveTo>
                <a:lnTo>
                  <a:pt x="9251" y="300354"/>
                </a:lnTo>
                <a:lnTo>
                  <a:pt x="3643" y="305405"/>
                </a:lnTo>
                <a:lnTo>
                  <a:pt x="488" y="311991"/>
                </a:lnTo>
                <a:lnTo>
                  <a:pt x="0" y="319268"/>
                </a:lnTo>
                <a:lnTo>
                  <a:pt x="2393" y="326389"/>
                </a:lnTo>
                <a:lnTo>
                  <a:pt x="85578" y="469011"/>
                </a:lnTo>
                <a:lnTo>
                  <a:pt x="107652" y="431164"/>
                </a:lnTo>
                <a:lnTo>
                  <a:pt x="66528" y="431164"/>
                </a:lnTo>
                <a:lnTo>
                  <a:pt x="66528" y="360552"/>
                </a:lnTo>
                <a:lnTo>
                  <a:pt x="35413" y="307213"/>
                </a:lnTo>
                <a:lnTo>
                  <a:pt x="30360" y="301605"/>
                </a:lnTo>
                <a:lnTo>
                  <a:pt x="23760" y="298450"/>
                </a:lnTo>
                <a:lnTo>
                  <a:pt x="16446" y="297961"/>
                </a:lnTo>
                <a:close/>
              </a:path>
              <a:path w="171450" h="469264">
                <a:moveTo>
                  <a:pt x="66528" y="360552"/>
                </a:moveTo>
                <a:lnTo>
                  <a:pt x="66528" y="431164"/>
                </a:lnTo>
                <a:lnTo>
                  <a:pt x="104628" y="431164"/>
                </a:lnTo>
                <a:lnTo>
                  <a:pt x="104628" y="421513"/>
                </a:lnTo>
                <a:lnTo>
                  <a:pt x="69068" y="421513"/>
                </a:lnTo>
                <a:lnTo>
                  <a:pt x="85578" y="393210"/>
                </a:lnTo>
                <a:lnTo>
                  <a:pt x="66528" y="360552"/>
                </a:lnTo>
                <a:close/>
              </a:path>
              <a:path w="171450" h="469264">
                <a:moveTo>
                  <a:pt x="154709" y="297961"/>
                </a:moveTo>
                <a:lnTo>
                  <a:pt x="147395" y="298450"/>
                </a:lnTo>
                <a:lnTo>
                  <a:pt x="140795" y="301605"/>
                </a:lnTo>
                <a:lnTo>
                  <a:pt x="135743" y="307213"/>
                </a:lnTo>
                <a:lnTo>
                  <a:pt x="104628" y="360552"/>
                </a:lnTo>
                <a:lnTo>
                  <a:pt x="104628" y="431164"/>
                </a:lnTo>
                <a:lnTo>
                  <a:pt x="107652" y="431164"/>
                </a:lnTo>
                <a:lnTo>
                  <a:pt x="168763" y="326389"/>
                </a:lnTo>
                <a:lnTo>
                  <a:pt x="171156" y="319268"/>
                </a:lnTo>
                <a:lnTo>
                  <a:pt x="170668" y="311991"/>
                </a:lnTo>
                <a:lnTo>
                  <a:pt x="167512" y="305405"/>
                </a:lnTo>
                <a:lnTo>
                  <a:pt x="161905" y="300354"/>
                </a:lnTo>
                <a:lnTo>
                  <a:pt x="154709" y="297961"/>
                </a:lnTo>
                <a:close/>
              </a:path>
              <a:path w="171450" h="469264">
                <a:moveTo>
                  <a:pt x="85578" y="393210"/>
                </a:moveTo>
                <a:lnTo>
                  <a:pt x="69068" y="421513"/>
                </a:lnTo>
                <a:lnTo>
                  <a:pt x="102088" y="421513"/>
                </a:lnTo>
                <a:lnTo>
                  <a:pt x="85578" y="393210"/>
                </a:lnTo>
                <a:close/>
              </a:path>
              <a:path w="171450" h="469264">
                <a:moveTo>
                  <a:pt x="104628" y="360552"/>
                </a:moveTo>
                <a:lnTo>
                  <a:pt x="85578" y="393210"/>
                </a:lnTo>
                <a:lnTo>
                  <a:pt x="102088" y="421513"/>
                </a:lnTo>
                <a:lnTo>
                  <a:pt x="104628" y="421513"/>
                </a:lnTo>
                <a:lnTo>
                  <a:pt x="104628" y="360552"/>
                </a:lnTo>
                <a:close/>
              </a:path>
              <a:path w="171450" h="469264">
                <a:moveTo>
                  <a:pt x="104628" y="0"/>
                </a:moveTo>
                <a:lnTo>
                  <a:pt x="66528" y="0"/>
                </a:lnTo>
                <a:lnTo>
                  <a:pt x="66528" y="360552"/>
                </a:lnTo>
                <a:lnTo>
                  <a:pt x="85578" y="393210"/>
                </a:lnTo>
                <a:lnTo>
                  <a:pt x="104628" y="360552"/>
                </a:lnTo>
                <a:lnTo>
                  <a:pt x="104628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687583" y="2058161"/>
            <a:ext cx="171450" cy="469265"/>
          </a:xfrm>
          <a:custGeom>
            <a:avLst/>
            <a:gdLst/>
            <a:ahLst/>
            <a:cxnLst/>
            <a:rect l="l" t="t" r="r" b="b"/>
            <a:pathLst>
              <a:path w="171450" h="469264">
                <a:moveTo>
                  <a:pt x="16446" y="297961"/>
                </a:moveTo>
                <a:lnTo>
                  <a:pt x="9251" y="300354"/>
                </a:lnTo>
                <a:lnTo>
                  <a:pt x="3643" y="305405"/>
                </a:lnTo>
                <a:lnTo>
                  <a:pt x="488" y="311991"/>
                </a:lnTo>
                <a:lnTo>
                  <a:pt x="0" y="319268"/>
                </a:lnTo>
                <a:lnTo>
                  <a:pt x="2393" y="326389"/>
                </a:lnTo>
                <a:lnTo>
                  <a:pt x="85578" y="469011"/>
                </a:lnTo>
                <a:lnTo>
                  <a:pt x="107652" y="431164"/>
                </a:lnTo>
                <a:lnTo>
                  <a:pt x="66528" y="431164"/>
                </a:lnTo>
                <a:lnTo>
                  <a:pt x="66528" y="360553"/>
                </a:lnTo>
                <a:lnTo>
                  <a:pt x="35413" y="307213"/>
                </a:lnTo>
                <a:lnTo>
                  <a:pt x="30360" y="301605"/>
                </a:lnTo>
                <a:lnTo>
                  <a:pt x="23760" y="298450"/>
                </a:lnTo>
                <a:lnTo>
                  <a:pt x="16446" y="297961"/>
                </a:lnTo>
                <a:close/>
              </a:path>
              <a:path w="171450" h="469264">
                <a:moveTo>
                  <a:pt x="66528" y="360553"/>
                </a:moveTo>
                <a:lnTo>
                  <a:pt x="66528" y="431164"/>
                </a:lnTo>
                <a:lnTo>
                  <a:pt x="104628" y="431164"/>
                </a:lnTo>
                <a:lnTo>
                  <a:pt x="104628" y="421513"/>
                </a:lnTo>
                <a:lnTo>
                  <a:pt x="69068" y="421513"/>
                </a:lnTo>
                <a:lnTo>
                  <a:pt x="85578" y="393210"/>
                </a:lnTo>
                <a:lnTo>
                  <a:pt x="66528" y="360553"/>
                </a:lnTo>
                <a:close/>
              </a:path>
              <a:path w="171450" h="469264">
                <a:moveTo>
                  <a:pt x="154709" y="297961"/>
                </a:moveTo>
                <a:lnTo>
                  <a:pt x="147395" y="298450"/>
                </a:lnTo>
                <a:lnTo>
                  <a:pt x="140795" y="301605"/>
                </a:lnTo>
                <a:lnTo>
                  <a:pt x="135743" y="307213"/>
                </a:lnTo>
                <a:lnTo>
                  <a:pt x="104628" y="360553"/>
                </a:lnTo>
                <a:lnTo>
                  <a:pt x="104628" y="431164"/>
                </a:lnTo>
                <a:lnTo>
                  <a:pt x="107652" y="431164"/>
                </a:lnTo>
                <a:lnTo>
                  <a:pt x="168763" y="326389"/>
                </a:lnTo>
                <a:lnTo>
                  <a:pt x="171156" y="319268"/>
                </a:lnTo>
                <a:lnTo>
                  <a:pt x="170668" y="311991"/>
                </a:lnTo>
                <a:lnTo>
                  <a:pt x="167512" y="305405"/>
                </a:lnTo>
                <a:lnTo>
                  <a:pt x="161905" y="300354"/>
                </a:lnTo>
                <a:lnTo>
                  <a:pt x="154709" y="297961"/>
                </a:lnTo>
                <a:close/>
              </a:path>
              <a:path w="171450" h="469264">
                <a:moveTo>
                  <a:pt x="85578" y="393210"/>
                </a:moveTo>
                <a:lnTo>
                  <a:pt x="69068" y="421513"/>
                </a:lnTo>
                <a:lnTo>
                  <a:pt x="102088" y="421513"/>
                </a:lnTo>
                <a:lnTo>
                  <a:pt x="85578" y="393210"/>
                </a:lnTo>
                <a:close/>
              </a:path>
              <a:path w="171450" h="469264">
                <a:moveTo>
                  <a:pt x="104628" y="360553"/>
                </a:moveTo>
                <a:lnTo>
                  <a:pt x="85578" y="393210"/>
                </a:lnTo>
                <a:lnTo>
                  <a:pt x="102088" y="421513"/>
                </a:lnTo>
                <a:lnTo>
                  <a:pt x="104628" y="421513"/>
                </a:lnTo>
                <a:lnTo>
                  <a:pt x="104628" y="360553"/>
                </a:lnTo>
                <a:close/>
              </a:path>
              <a:path w="171450" h="469264">
                <a:moveTo>
                  <a:pt x="104628" y="0"/>
                </a:moveTo>
                <a:lnTo>
                  <a:pt x="66528" y="0"/>
                </a:lnTo>
                <a:lnTo>
                  <a:pt x="66528" y="360553"/>
                </a:lnTo>
                <a:lnTo>
                  <a:pt x="85578" y="393210"/>
                </a:lnTo>
                <a:lnTo>
                  <a:pt x="104628" y="360553"/>
                </a:lnTo>
                <a:lnTo>
                  <a:pt x="104628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639583" y="2972561"/>
            <a:ext cx="171450" cy="469265"/>
          </a:xfrm>
          <a:custGeom>
            <a:avLst/>
            <a:gdLst/>
            <a:ahLst/>
            <a:cxnLst/>
            <a:rect l="l" t="t" r="r" b="b"/>
            <a:pathLst>
              <a:path w="171450" h="469264">
                <a:moveTo>
                  <a:pt x="16446" y="297961"/>
                </a:moveTo>
                <a:lnTo>
                  <a:pt x="9251" y="300354"/>
                </a:lnTo>
                <a:lnTo>
                  <a:pt x="3643" y="305405"/>
                </a:lnTo>
                <a:lnTo>
                  <a:pt x="488" y="311991"/>
                </a:lnTo>
                <a:lnTo>
                  <a:pt x="0" y="319268"/>
                </a:lnTo>
                <a:lnTo>
                  <a:pt x="2393" y="326389"/>
                </a:lnTo>
                <a:lnTo>
                  <a:pt x="85578" y="469011"/>
                </a:lnTo>
                <a:lnTo>
                  <a:pt x="107652" y="431164"/>
                </a:lnTo>
                <a:lnTo>
                  <a:pt x="66528" y="431164"/>
                </a:lnTo>
                <a:lnTo>
                  <a:pt x="66528" y="360552"/>
                </a:lnTo>
                <a:lnTo>
                  <a:pt x="35413" y="307213"/>
                </a:lnTo>
                <a:lnTo>
                  <a:pt x="30360" y="301605"/>
                </a:lnTo>
                <a:lnTo>
                  <a:pt x="23760" y="298450"/>
                </a:lnTo>
                <a:lnTo>
                  <a:pt x="16446" y="297961"/>
                </a:lnTo>
                <a:close/>
              </a:path>
              <a:path w="171450" h="469264">
                <a:moveTo>
                  <a:pt x="66528" y="360552"/>
                </a:moveTo>
                <a:lnTo>
                  <a:pt x="66528" y="431164"/>
                </a:lnTo>
                <a:lnTo>
                  <a:pt x="104628" y="431164"/>
                </a:lnTo>
                <a:lnTo>
                  <a:pt x="104628" y="421513"/>
                </a:lnTo>
                <a:lnTo>
                  <a:pt x="69068" y="421513"/>
                </a:lnTo>
                <a:lnTo>
                  <a:pt x="85578" y="393210"/>
                </a:lnTo>
                <a:lnTo>
                  <a:pt x="66528" y="360552"/>
                </a:lnTo>
                <a:close/>
              </a:path>
              <a:path w="171450" h="469264">
                <a:moveTo>
                  <a:pt x="154709" y="297961"/>
                </a:moveTo>
                <a:lnTo>
                  <a:pt x="147395" y="298450"/>
                </a:lnTo>
                <a:lnTo>
                  <a:pt x="140795" y="301605"/>
                </a:lnTo>
                <a:lnTo>
                  <a:pt x="135743" y="307213"/>
                </a:lnTo>
                <a:lnTo>
                  <a:pt x="104628" y="360552"/>
                </a:lnTo>
                <a:lnTo>
                  <a:pt x="104628" y="431164"/>
                </a:lnTo>
                <a:lnTo>
                  <a:pt x="107652" y="431164"/>
                </a:lnTo>
                <a:lnTo>
                  <a:pt x="168763" y="326389"/>
                </a:lnTo>
                <a:lnTo>
                  <a:pt x="171156" y="319268"/>
                </a:lnTo>
                <a:lnTo>
                  <a:pt x="170668" y="311991"/>
                </a:lnTo>
                <a:lnTo>
                  <a:pt x="167512" y="305405"/>
                </a:lnTo>
                <a:lnTo>
                  <a:pt x="161905" y="300354"/>
                </a:lnTo>
                <a:lnTo>
                  <a:pt x="154709" y="297961"/>
                </a:lnTo>
                <a:close/>
              </a:path>
              <a:path w="171450" h="469264">
                <a:moveTo>
                  <a:pt x="85578" y="393210"/>
                </a:moveTo>
                <a:lnTo>
                  <a:pt x="69068" y="421513"/>
                </a:lnTo>
                <a:lnTo>
                  <a:pt x="102088" y="421513"/>
                </a:lnTo>
                <a:lnTo>
                  <a:pt x="85578" y="393210"/>
                </a:lnTo>
                <a:close/>
              </a:path>
              <a:path w="171450" h="469264">
                <a:moveTo>
                  <a:pt x="104628" y="360552"/>
                </a:moveTo>
                <a:lnTo>
                  <a:pt x="85578" y="393210"/>
                </a:lnTo>
                <a:lnTo>
                  <a:pt x="102088" y="421513"/>
                </a:lnTo>
                <a:lnTo>
                  <a:pt x="104628" y="421513"/>
                </a:lnTo>
                <a:lnTo>
                  <a:pt x="104628" y="360552"/>
                </a:lnTo>
                <a:close/>
              </a:path>
              <a:path w="171450" h="469264">
                <a:moveTo>
                  <a:pt x="104628" y="0"/>
                </a:moveTo>
                <a:lnTo>
                  <a:pt x="66528" y="0"/>
                </a:lnTo>
                <a:lnTo>
                  <a:pt x="66528" y="360552"/>
                </a:lnTo>
                <a:lnTo>
                  <a:pt x="85578" y="393210"/>
                </a:lnTo>
                <a:lnTo>
                  <a:pt x="104628" y="360552"/>
                </a:lnTo>
                <a:lnTo>
                  <a:pt x="104628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810783" y="3505961"/>
            <a:ext cx="171450" cy="469265"/>
          </a:xfrm>
          <a:custGeom>
            <a:avLst/>
            <a:gdLst/>
            <a:ahLst/>
            <a:cxnLst/>
            <a:rect l="l" t="t" r="r" b="b"/>
            <a:pathLst>
              <a:path w="171450" h="469264">
                <a:moveTo>
                  <a:pt x="16446" y="297961"/>
                </a:moveTo>
                <a:lnTo>
                  <a:pt x="9251" y="300355"/>
                </a:lnTo>
                <a:lnTo>
                  <a:pt x="3643" y="305405"/>
                </a:lnTo>
                <a:lnTo>
                  <a:pt x="488" y="311991"/>
                </a:lnTo>
                <a:lnTo>
                  <a:pt x="0" y="319268"/>
                </a:lnTo>
                <a:lnTo>
                  <a:pt x="2393" y="326389"/>
                </a:lnTo>
                <a:lnTo>
                  <a:pt x="85578" y="469011"/>
                </a:lnTo>
                <a:lnTo>
                  <a:pt x="107652" y="431164"/>
                </a:lnTo>
                <a:lnTo>
                  <a:pt x="66528" y="431164"/>
                </a:lnTo>
                <a:lnTo>
                  <a:pt x="66528" y="360552"/>
                </a:lnTo>
                <a:lnTo>
                  <a:pt x="35413" y="307213"/>
                </a:lnTo>
                <a:lnTo>
                  <a:pt x="30360" y="301605"/>
                </a:lnTo>
                <a:lnTo>
                  <a:pt x="23760" y="298450"/>
                </a:lnTo>
                <a:lnTo>
                  <a:pt x="16446" y="297961"/>
                </a:lnTo>
                <a:close/>
              </a:path>
              <a:path w="171450" h="469264">
                <a:moveTo>
                  <a:pt x="66528" y="360552"/>
                </a:moveTo>
                <a:lnTo>
                  <a:pt x="66528" y="431164"/>
                </a:lnTo>
                <a:lnTo>
                  <a:pt x="104628" y="431164"/>
                </a:lnTo>
                <a:lnTo>
                  <a:pt x="104628" y="421513"/>
                </a:lnTo>
                <a:lnTo>
                  <a:pt x="69068" y="421513"/>
                </a:lnTo>
                <a:lnTo>
                  <a:pt x="85578" y="393210"/>
                </a:lnTo>
                <a:lnTo>
                  <a:pt x="66528" y="360552"/>
                </a:lnTo>
                <a:close/>
              </a:path>
              <a:path w="171450" h="469264">
                <a:moveTo>
                  <a:pt x="154709" y="297961"/>
                </a:moveTo>
                <a:lnTo>
                  <a:pt x="147395" y="298450"/>
                </a:lnTo>
                <a:lnTo>
                  <a:pt x="140795" y="301605"/>
                </a:lnTo>
                <a:lnTo>
                  <a:pt x="135743" y="307213"/>
                </a:lnTo>
                <a:lnTo>
                  <a:pt x="104628" y="360552"/>
                </a:lnTo>
                <a:lnTo>
                  <a:pt x="104628" y="431164"/>
                </a:lnTo>
                <a:lnTo>
                  <a:pt x="107652" y="431164"/>
                </a:lnTo>
                <a:lnTo>
                  <a:pt x="168763" y="326389"/>
                </a:lnTo>
                <a:lnTo>
                  <a:pt x="171156" y="319268"/>
                </a:lnTo>
                <a:lnTo>
                  <a:pt x="170668" y="311991"/>
                </a:lnTo>
                <a:lnTo>
                  <a:pt x="167512" y="305405"/>
                </a:lnTo>
                <a:lnTo>
                  <a:pt x="161905" y="300355"/>
                </a:lnTo>
                <a:lnTo>
                  <a:pt x="154709" y="297961"/>
                </a:lnTo>
                <a:close/>
              </a:path>
              <a:path w="171450" h="469264">
                <a:moveTo>
                  <a:pt x="85578" y="393210"/>
                </a:moveTo>
                <a:lnTo>
                  <a:pt x="69068" y="421513"/>
                </a:lnTo>
                <a:lnTo>
                  <a:pt x="102088" y="421513"/>
                </a:lnTo>
                <a:lnTo>
                  <a:pt x="85578" y="393210"/>
                </a:lnTo>
                <a:close/>
              </a:path>
              <a:path w="171450" h="469264">
                <a:moveTo>
                  <a:pt x="104628" y="360552"/>
                </a:moveTo>
                <a:lnTo>
                  <a:pt x="85578" y="393210"/>
                </a:lnTo>
                <a:lnTo>
                  <a:pt x="102088" y="421513"/>
                </a:lnTo>
                <a:lnTo>
                  <a:pt x="104628" y="421513"/>
                </a:lnTo>
                <a:lnTo>
                  <a:pt x="104628" y="360552"/>
                </a:lnTo>
                <a:close/>
              </a:path>
              <a:path w="171450" h="469264">
                <a:moveTo>
                  <a:pt x="104628" y="0"/>
                </a:moveTo>
                <a:lnTo>
                  <a:pt x="66528" y="0"/>
                </a:lnTo>
                <a:lnTo>
                  <a:pt x="66528" y="360552"/>
                </a:lnTo>
                <a:lnTo>
                  <a:pt x="85578" y="393210"/>
                </a:lnTo>
                <a:lnTo>
                  <a:pt x="104628" y="360552"/>
                </a:lnTo>
                <a:lnTo>
                  <a:pt x="104628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468383" y="3505961"/>
            <a:ext cx="171450" cy="469265"/>
          </a:xfrm>
          <a:custGeom>
            <a:avLst/>
            <a:gdLst/>
            <a:ahLst/>
            <a:cxnLst/>
            <a:rect l="l" t="t" r="r" b="b"/>
            <a:pathLst>
              <a:path w="171450" h="469264">
                <a:moveTo>
                  <a:pt x="16446" y="297961"/>
                </a:moveTo>
                <a:lnTo>
                  <a:pt x="9251" y="300355"/>
                </a:lnTo>
                <a:lnTo>
                  <a:pt x="3643" y="305405"/>
                </a:lnTo>
                <a:lnTo>
                  <a:pt x="488" y="311991"/>
                </a:lnTo>
                <a:lnTo>
                  <a:pt x="0" y="319268"/>
                </a:lnTo>
                <a:lnTo>
                  <a:pt x="2393" y="326389"/>
                </a:lnTo>
                <a:lnTo>
                  <a:pt x="85578" y="469011"/>
                </a:lnTo>
                <a:lnTo>
                  <a:pt x="107652" y="431164"/>
                </a:lnTo>
                <a:lnTo>
                  <a:pt x="66528" y="431164"/>
                </a:lnTo>
                <a:lnTo>
                  <a:pt x="66528" y="360553"/>
                </a:lnTo>
                <a:lnTo>
                  <a:pt x="35413" y="307213"/>
                </a:lnTo>
                <a:lnTo>
                  <a:pt x="30360" y="301605"/>
                </a:lnTo>
                <a:lnTo>
                  <a:pt x="23760" y="298450"/>
                </a:lnTo>
                <a:lnTo>
                  <a:pt x="16446" y="297961"/>
                </a:lnTo>
                <a:close/>
              </a:path>
              <a:path w="171450" h="469264">
                <a:moveTo>
                  <a:pt x="66528" y="360553"/>
                </a:moveTo>
                <a:lnTo>
                  <a:pt x="66528" y="431164"/>
                </a:lnTo>
                <a:lnTo>
                  <a:pt x="104628" y="431164"/>
                </a:lnTo>
                <a:lnTo>
                  <a:pt x="104628" y="421513"/>
                </a:lnTo>
                <a:lnTo>
                  <a:pt x="69068" y="421513"/>
                </a:lnTo>
                <a:lnTo>
                  <a:pt x="85578" y="393210"/>
                </a:lnTo>
                <a:lnTo>
                  <a:pt x="66528" y="360553"/>
                </a:lnTo>
                <a:close/>
              </a:path>
              <a:path w="171450" h="469264">
                <a:moveTo>
                  <a:pt x="154709" y="297961"/>
                </a:moveTo>
                <a:lnTo>
                  <a:pt x="147395" y="298450"/>
                </a:lnTo>
                <a:lnTo>
                  <a:pt x="140795" y="301605"/>
                </a:lnTo>
                <a:lnTo>
                  <a:pt x="135743" y="307213"/>
                </a:lnTo>
                <a:lnTo>
                  <a:pt x="104628" y="360553"/>
                </a:lnTo>
                <a:lnTo>
                  <a:pt x="104628" y="431164"/>
                </a:lnTo>
                <a:lnTo>
                  <a:pt x="107652" y="431164"/>
                </a:lnTo>
                <a:lnTo>
                  <a:pt x="168763" y="326389"/>
                </a:lnTo>
                <a:lnTo>
                  <a:pt x="171156" y="319268"/>
                </a:lnTo>
                <a:lnTo>
                  <a:pt x="170668" y="311991"/>
                </a:lnTo>
                <a:lnTo>
                  <a:pt x="167512" y="305405"/>
                </a:lnTo>
                <a:lnTo>
                  <a:pt x="161905" y="300355"/>
                </a:lnTo>
                <a:lnTo>
                  <a:pt x="154709" y="297961"/>
                </a:lnTo>
                <a:close/>
              </a:path>
              <a:path w="171450" h="469264">
                <a:moveTo>
                  <a:pt x="85578" y="393210"/>
                </a:moveTo>
                <a:lnTo>
                  <a:pt x="69068" y="421513"/>
                </a:lnTo>
                <a:lnTo>
                  <a:pt x="102088" y="421513"/>
                </a:lnTo>
                <a:lnTo>
                  <a:pt x="85578" y="393210"/>
                </a:lnTo>
                <a:close/>
              </a:path>
              <a:path w="171450" h="469264">
                <a:moveTo>
                  <a:pt x="104628" y="360553"/>
                </a:moveTo>
                <a:lnTo>
                  <a:pt x="85578" y="393210"/>
                </a:lnTo>
                <a:lnTo>
                  <a:pt x="102088" y="421513"/>
                </a:lnTo>
                <a:lnTo>
                  <a:pt x="104628" y="421513"/>
                </a:lnTo>
                <a:lnTo>
                  <a:pt x="104628" y="360553"/>
                </a:lnTo>
                <a:close/>
              </a:path>
              <a:path w="171450" h="469264">
                <a:moveTo>
                  <a:pt x="104628" y="0"/>
                </a:moveTo>
                <a:lnTo>
                  <a:pt x="66528" y="0"/>
                </a:lnTo>
                <a:lnTo>
                  <a:pt x="66528" y="360553"/>
                </a:lnTo>
                <a:lnTo>
                  <a:pt x="85578" y="393210"/>
                </a:lnTo>
                <a:lnTo>
                  <a:pt x="104628" y="360553"/>
                </a:lnTo>
                <a:lnTo>
                  <a:pt x="104628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5676" y="2513076"/>
            <a:ext cx="1679448" cy="4038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57200" y="2514600"/>
            <a:ext cx="1676400" cy="40132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248920">
              <a:lnSpc>
                <a:spcPct val="100000"/>
              </a:lnSpc>
              <a:spcBef>
                <a:spcPts val="295"/>
              </a:spcBef>
            </a:pPr>
            <a:r>
              <a:rPr sz="2000" spc="5" dirty="0">
                <a:latin typeface="Times New Roman"/>
                <a:cs typeface="Times New Roman"/>
              </a:rPr>
              <a:t>Whole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Sale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808476" y="2589276"/>
            <a:ext cx="1908048" cy="40386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810000" y="2590800"/>
            <a:ext cx="1905000" cy="40132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398780">
              <a:lnSpc>
                <a:spcPct val="100000"/>
              </a:lnSpc>
              <a:spcBef>
                <a:spcPts val="295"/>
              </a:spcBef>
            </a:pPr>
            <a:r>
              <a:rPr sz="2000" spc="-5" dirty="0">
                <a:latin typeface="Times New Roman"/>
                <a:cs typeface="Times New Roman"/>
              </a:rPr>
              <a:t>Retail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Sale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085076" y="2589276"/>
            <a:ext cx="1679448" cy="101803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086600" y="2590800"/>
            <a:ext cx="1676400" cy="1015365"/>
          </a:xfrm>
          <a:custGeom>
            <a:avLst/>
            <a:gdLst/>
            <a:ahLst/>
            <a:cxnLst/>
            <a:rect l="l" t="t" r="r" b="b"/>
            <a:pathLst>
              <a:path w="1676400" h="1015364">
                <a:moveTo>
                  <a:pt x="0" y="1014984"/>
                </a:moveTo>
                <a:lnTo>
                  <a:pt x="1676400" y="1014984"/>
                </a:lnTo>
                <a:lnTo>
                  <a:pt x="1676400" y="0"/>
                </a:lnTo>
                <a:lnTo>
                  <a:pt x="0" y="0"/>
                </a:lnTo>
                <a:lnTo>
                  <a:pt x="0" y="1014984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185406" y="2615311"/>
            <a:ext cx="1481455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3175" algn="ctr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Sales From  Motor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Times New Roman"/>
                <a:cs typeface="Times New Roman"/>
              </a:rPr>
              <a:t>Vehicle  </a:t>
            </a:r>
            <a:r>
              <a:rPr sz="2000" dirty="0">
                <a:latin typeface="Times New Roman"/>
                <a:cs typeface="Times New Roman"/>
              </a:rPr>
              <a:t>(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Vender)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896361" y="3505961"/>
            <a:ext cx="3657600" cy="0"/>
          </a:xfrm>
          <a:custGeom>
            <a:avLst/>
            <a:gdLst/>
            <a:ahLst/>
            <a:cxnLst/>
            <a:rect l="l" t="t" r="r" b="b"/>
            <a:pathLst>
              <a:path w="3657600">
                <a:moveTo>
                  <a:pt x="0" y="0"/>
                </a:moveTo>
                <a:lnTo>
                  <a:pt x="3657599" y="0"/>
                </a:lnTo>
              </a:path>
            </a:pathLst>
          </a:custGeom>
          <a:ln w="38100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27276" y="4037076"/>
            <a:ext cx="2136648" cy="40386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828800" y="4038600"/>
            <a:ext cx="2133600" cy="401320"/>
          </a:xfrm>
          <a:prstGeom prst="rect">
            <a:avLst/>
          </a:prstGeom>
          <a:ln w="6096">
            <a:solidFill>
              <a:srgbClr val="5B9BD4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230504">
              <a:lnSpc>
                <a:spcPct val="100000"/>
              </a:lnSpc>
              <a:spcBef>
                <a:spcPts val="300"/>
              </a:spcBef>
            </a:pPr>
            <a:r>
              <a:rPr sz="2000" dirty="0">
                <a:latin typeface="Times New Roman"/>
                <a:cs typeface="Times New Roman"/>
              </a:rPr>
              <a:t>General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Licence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865876" y="4037076"/>
            <a:ext cx="1450848" cy="71018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867400" y="4038600"/>
            <a:ext cx="1447800" cy="707390"/>
          </a:xfrm>
          <a:custGeom>
            <a:avLst/>
            <a:gdLst/>
            <a:ahLst/>
            <a:cxnLst/>
            <a:rect l="l" t="t" r="r" b="b"/>
            <a:pathLst>
              <a:path w="1447800" h="707389">
                <a:moveTo>
                  <a:pt x="0" y="707136"/>
                </a:moveTo>
                <a:lnTo>
                  <a:pt x="1447800" y="707136"/>
                </a:lnTo>
                <a:lnTo>
                  <a:pt x="1447800" y="0"/>
                </a:lnTo>
                <a:lnTo>
                  <a:pt x="0" y="0"/>
                </a:lnTo>
                <a:lnTo>
                  <a:pt x="0" y="707136"/>
                </a:lnTo>
                <a:close/>
              </a:path>
            </a:pathLst>
          </a:custGeom>
          <a:ln w="6096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6063741" y="4063365"/>
            <a:ext cx="105537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5095" marR="5080" indent="-11303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stri</a:t>
            </a:r>
            <a:r>
              <a:rPr sz="2000" spc="-1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d  Licence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92073" y="5182361"/>
            <a:ext cx="4514215" cy="0"/>
          </a:xfrm>
          <a:custGeom>
            <a:avLst/>
            <a:gdLst/>
            <a:ahLst/>
            <a:cxnLst/>
            <a:rect l="l" t="t" r="r" b="b"/>
            <a:pathLst>
              <a:path w="4514215">
                <a:moveTo>
                  <a:pt x="0" y="0"/>
                </a:moveTo>
                <a:lnTo>
                  <a:pt x="4513961" y="0"/>
                </a:lnTo>
              </a:path>
            </a:pathLst>
          </a:custGeom>
          <a:ln w="38100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06500" y="5182361"/>
            <a:ext cx="171450" cy="469265"/>
          </a:xfrm>
          <a:custGeom>
            <a:avLst/>
            <a:gdLst/>
            <a:ahLst/>
            <a:cxnLst/>
            <a:rect l="l" t="t" r="r" b="b"/>
            <a:pathLst>
              <a:path w="171450" h="469264">
                <a:moveTo>
                  <a:pt x="16459" y="297961"/>
                </a:moveTo>
                <a:lnTo>
                  <a:pt x="9297" y="300354"/>
                </a:lnTo>
                <a:lnTo>
                  <a:pt x="3650" y="305405"/>
                </a:lnTo>
                <a:lnTo>
                  <a:pt x="477" y="311991"/>
                </a:lnTo>
                <a:lnTo>
                  <a:pt x="0" y="319268"/>
                </a:lnTo>
                <a:lnTo>
                  <a:pt x="2439" y="326390"/>
                </a:lnTo>
                <a:lnTo>
                  <a:pt x="85573" y="468960"/>
                </a:lnTo>
                <a:lnTo>
                  <a:pt x="107619" y="431152"/>
                </a:lnTo>
                <a:lnTo>
                  <a:pt x="66523" y="431152"/>
                </a:lnTo>
                <a:lnTo>
                  <a:pt x="66523" y="360657"/>
                </a:lnTo>
                <a:lnTo>
                  <a:pt x="35357" y="307213"/>
                </a:lnTo>
                <a:lnTo>
                  <a:pt x="30325" y="301605"/>
                </a:lnTo>
                <a:lnTo>
                  <a:pt x="23747" y="298450"/>
                </a:lnTo>
                <a:lnTo>
                  <a:pt x="16459" y="297961"/>
                </a:lnTo>
                <a:close/>
              </a:path>
              <a:path w="171450" h="469264">
                <a:moveTo>
                  <a:pt x="66523" y="360657"/>
                </a:moveTo>
                <a:lnTo>
                  <a:pt x="66523" y="431152"/>
                </a:lnTo>
                <a:lnTo>
                  <a:pt x="104623" y="431152"/>
                </a:lnTo>
                <a:lnTo>
                  <a:pt x="104623" y="421551"/>
                </a:lnTo>
                <a:lnTo>
                  <a:pt x="69114" y="421551"/>
                </a:lnTo>
                <a:lnTo>
                  <a:pt x="85573" y="393325"/>
                </a:lnTo>
                <a:lnTo>
                  <a:pt x="66523" y="360657"/>
                </a:lnTo>
                <a:close/>
              </a:path>
              <a:path w="171450" h="469264">
                <a:moveTo>
                  <a:pt x="154688" y="297961"/>
                </a:moveTo>
                <a:lnTo>
                  <a:pt x="147400" y="298450"/>
                </a:lnTo>
                <a:lnTo>
                  <a:pt x="140822" y="301605"/>
                </a:lnTo>
                <a:lnTo>
                  <a:pt x="135789" y="307213"/>
                </a:lnTo>
                <a:lnTo>
                  <a:pt x="104623" y="360657"/>
                </a:lnTo>
                <a:lnTo>
                  <a:pt x="104623" y="431152"/>
                </a:lnTo>
                <a:lnTo>
                  <a:pt x="107619" y="431152"/>
                </a:lnTo>
                <a:lnTo>
                  <a:pt x="168707" y="326390"/>
                </a:lnTo>
                <a:lnTo>
                  <a:pt x="171147" y="319268"/>
                </a:lnTo>
                <a:lnTo>
                  <a:pt x="170670" y="311991"/>
                </a:lnTo>
                <a:lnTo>
                  <a:pt x="167497" y="305405"/>
                </a:lnTo>
                <a:lnTo>
                  <a:pt x="161849" y="300354"/>
                </a:lnTo>
                <a:lnTo>
                  <a:pt x="154688" y="297961"/>
                </a:lnTo>
                <a:close/>
              </a:path>
              <a:path w="171450" h="469264">
                <a:moveTo>
                  <a:pt x="85573" y="393325"/>
                </a:moveTo>
                <a:lnTo>
                  <a:pt x="69114" y="421551"/>
                </a:lnTo>
                <a:lnTo>
                  <a:pt x="102032" y="421551"/>
                </a:lnTo>
                <a:lnTo>
                  <a:pt x="85573" y="393325"/>
                </a:lnTo>
                <a:close/>
              </a:path>
              <a:path w="171450" h="469264">
                <a:moveTo>
                  <a:pt x="104623" y="360657"/>
                </a:moveTo>
                <a:lnTo>
                  <a:pt x="85573" y="393325"/>
                </a:lnTo>
                <a:lnTo>
                  <a:pt x="102032" y="421551"/>
                </a:lnTo>
                <a:lnTo>
                  <a:pt x="104623" y="421551"/>
                </a:lnTo>
                <a:lnTo>
                  <a:pt x="104623" y="360657"/>
                </a:lnTo>
                <a:close/>
              </a:path>
              <a:path w="171450" h="469264">
                <a:moveTo>
                  <a:pt x="104623" y="0"/>
                </a:moveTo>
                <a:lnTo>
                  <a:pt x="66523" y="0"/>
                </a:lnTo>
                <a:lnTo>
                  <a:pt x="66523" y="360657"/>
                </a:lnTo>
                <a:lnTo>
                  <a:pt x="85573" y="393325"/>
                </a:lnTo>
                <a:lnTo>
                  <a:pt x="104623" y="360657"/>
                </a:lnTo>
                <a:lnTo>
                  <a:pt x="104623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716295" y="5182361"/>
            <a:ext cx="171450" cy="469265"/>
          </a:xfrm>
          <a:custGeom>
            <a:avLst/>
            <a:gdLst/>
            <a:ahLst/>
            <a:cxnLst/>
            <a:rect l="l" t="t" r="r" b="b"/>
            <a:pathLst>
              <a:path w="171450" h="469264">
                <a:moveTo>
                  <a:pt x="16446" y="297961"/>
                </a:moveTo>
                <a:lnTo>
                  <a:pt x="9251" y="300354"/>
                </a:lnTo>
                <a:lnTo>
                  <a:pt x="3643" y="305405"/>
                </a:lnTo>
                <a:lnTo>
                  <a:pt x="488" y="311991"/>
                </a:lnTo>
                <a:lnTo>
                  <a:pt x="0" y="319268"/>
                </a:lnTo>
                <a:lnTo>
                  <a:pt x="2393" y="326390"/>
                </a:lnTo>
                <a:lnTo>
                  <a:pt x="85578" y="468960"/>
                </a:lnTo>
                <a:lnTo>
                  <a:pt x="107637" y="431152"/>
                </a:lnTo>
                <a:lnTo>
                  <a:pt x="66528" y="431152"/>
                </a:lnTo>
                <a:lnTo>
                  <a:pt x="66528" y="360570"/>
                </a:lnTo>
                <a:lnTo>
                  <a:pt x="35413" y="307213"/>
                </a:lnTo>
                <a:lnTo>
                  <a:pt x="30360" y="301605"/>
                </a:lnTo>
                <a:lnTo>
                  <a:pt x="23760" y="298450"/>
                </a:lnTo>
                <a:lnTo>
                  <a:pt x="16446" y="297961"/>
                </a:lnTo>
                <a:close/>
              </a:path>
              <a:path w="171450" h="469264">
                <a:moveTo>
                  <a:pt x="66528" y="360570"/>
                </a:moveTo>
                <a:lnTo>
                  <a:pt x="66528" y="431152"/>
                </a:lnTo>
                <a:lnTo>
                  <a:pt x="104628" y="431152"/>
                </a:lnTo>
                <a:lnTo>
                  <a:pt x="104628" y="421551"/>
                </a:lnTo>
                <a:lnTo>
                  <a:pt x="69068" y="421551"/>
                </a:lnTo>
                <a:lnTo>
                  <a:pt x="85578" y="393238"/>
                </a:lnTo>
                <a:lnTo>
                  <a:pt x="66528" y="360570"/>
                </a:lnTo>
                <a:close/>
              </a:path>
              <a:path w="171450" h="469264">
                <a:moveTo>
                  <a:pt x="154709" y="297961"/>
                </a:moveTo>
                <a:lnTo>
                  <a:pt x="147395" y="298450"/>
                </a:lnTo>
                <a:lnTo>
                  <a:pt x="140795" y="301605"/>
                </a:lnTo>
                <a:lnTo>
                  <a:pt x="135743" y="307213"/>
                </a:lnTo>
                <a:lnTo>
                  <a:pt x="104628" y="360570"/>
                </a:lnTo>
                <a:lnTo>
                  <a:pt x="104628" y="431152"/>
                </a:lnTo>
                <a:lnTo>
                  <a:pt x="107637" y="431152"/>
                </a:lnTo>
                <a:lnTo>
                  <a:pt x="168763" y="326390"/>
                </a:lnTo>
                <a:lnTo>
                  <a:pt x="171156" y="319268"/>
                </a:lnTo>
                <a:lnTo>
                  <a:pt x="170668" y="311991"/>
                </a:lnTo>
                <a:lnTo>
                  <a:pt x="167512" y="305405"/>
                </a:lnTo>
                <a:lnTo>
                  <a:pt x="161905" y="300354"/>
                </a:lnTo>
                <a:lnTo>
                  <a:pt x="154709" y="297961"/>
                </a:lnTo>
                <a:close/>
              </a:path>
              <a:path w="171450" h="469264">
                <a:moveTo>
                  <a:pt x="85578" y="393238"/>
                </a:moveTo>
                <a:lnTo>
                  <a:pt x="69068" y="421551"/>
                </a:lnTo>
                <a:lnTo>
                  <a:pt x="102088" y="421551"/>
                </a:lnTo>
                <a:lnTo>
                  <a:pt x="85578" y="393238"/>
                </a:lnTo>
                <a:close/>
              </a:path>
              <a:path w="171450" h="469264">
                <a:moveTo>
                  <a:pt x="104628" y="360570"/>
                </a:moveTo>
                <a:lnTo>
                  <a:pt x="85578" y="393238"/>
                </a:lnTo>
                <a:lnTo>
                  <a:pt x="102088" y="421551"/>
                </a:lnTo>
                <a:lnTo>
                  <a:pt x="104628" y="421551"/>
                </a:lnTo>
                <a:lnTo>
                  <a:pt x="104628" y="360570"/>
                </a:lnTo>
                <a:close/>
              </a:path>
              <a:path w="171450" h="469264">
                <a:moveTo>
                  <a:pt x="104628" y="0"/>
                </a:moveTo>
                <a:lnTo>
                  <a:pt x="66528" y="0"/>
                </a:lnTo>
                <a:lnTo>
                  <a:pt x="66528" y="360570"/>
                </a:lnTo>
                <a:lnTo>
                  <a:pt x="85578" y="393238"/>
                </a:lnTo>
                <a:lnTo>
                  <a:pt x="104628" y="360570"/>
                </a:lnTo>
                <a:lnTo>
                  <a:pt x="104628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002295" y="5182361"/>
            <a:ext cx="171450" cy="469265"/>
          </a:xfrm>
          <a:custGeom>
            <a:avLst/>
            <a:gdLst/>
            <a:ahLst/>
            <a:cxnLst/>
            <a:rect l="l" t="t" r="r" b="b"/>
            <a:pathLst>
              <a:path w="171450" h="469264">
                <a:moveTo>
                  <a:pt x="16446" y="297961"/>
                </a:moveTo>
                <a:lnTo>
                  <a:pt x="9251" y="300354"/>
                </a:lnTo>
                <a:lnTo>
                  <a:pt x="3643" y="305405"/>
                </a:lnTo>
                <a:lnTo>
                  <a:pt x="488" y="311991"/>
                </a:lnTo>
                <a:lnTo>
                  <a:pt x="0" y="319268"/>
                </a:lnTo>
                <a:lnTo>
                  <a:pt x="2393" y="326390"/>
                </a:lnTo>
                <a:lnTo>
                  <a:pt x="85578" y="468960"/>
                </a:lnTo>
                <a:lnTo>
                  <a:pt x="107637" y="431152"/>
                </a:lnTo>
                <a:lnTo>
                  <a:pt x="66528" y="431152"/>
                </a:lnTo>
                <a:lnTo>
                  <a:pt x="66528" y="360570"/>
                </a:lnTo>
                <a:lnTo>
                  <a:pt x="35413" y="307213"/>
                </a:lnTo>
                <a:lnTo>
                  <a:pt x="30360" y="301605"/>
                </a:lnTo>
                <a:lnTo>
                  <a:pt x="23760" y="298450"/>
                </a:lnTo>
                <a:lnTo>
                  <a:pt x="16446" y="297961"/>
                </a:lnTo>
                <a:close/>
              </a:path>
              <a:path w="171450" h="469264">
                <a:moveTo>
                  <a:pt x="66528" y="360570"/>
                </a:moveTo>
                <a:lnTo>
                  <a:pt x="66528" y="431152"/>
                </a:lnTo>
                <a:lnTo>
                  <a:pt x="104628" y="431152"/>
                </a:lnTo>
                <a:lnTo>
                  <a:pt x="104628" y="421551"/>
                </a:lnTo>
                <a:lnTo>
                  <a:pt x="69068" y="421551"/>
                </a:lnTo>
                <a:lnTo>
                  <a:pt x="85578" y="393238"/>
                </a:lnTo>
                <a:lnTo>
                  <a:pt x="66528" y="360570"/>
                </a:lnTo>
                <a:close/>
              </a:path>
              <a:path w="171450" h="469264">
                <a:moveTo>
                  <a:pt x="154709" y="297961"/>
                </a:moveTo>
                <a:lnTo>
                  <a:pt x="147395" y="298450"/>
                </a:lnTo>
                <a:lnTo>
                  <a:pt x="140795" y="301605"/>
                </a:lnTo>
                <a:lnTo>
                  <a:pt x="135743" y="307213"/>
                </a:lnTo>
                <a:lnTo>
                  <a:pt x="104628" y="360570"/>
                </a:lnTo>
                <a:lnTo>
                  <a:pt x="104628" y="431152"/>
                </a:lnTo>
                <a:lnTo>
                  <a:pt x="107637" y="431152"/>
                </a:lnTo>
                <a:lnTo>
                  <a:pt x="168763" y="326390"/>
                </a:lnTo>
                <a:lnTo>
                  <a:pt x="171156" y="319268"/>
                </a:lnTo>
                <a:lnTo>
                  <a:pt x="170668" y="311991"/>
                </a:lnTo>
                <a:lnTo>
                  <a:pt x="167512" y="305405"/>
                </a:lnTo>
                <a:lnTo>
                  <a:pt x="161905" y="300354"/>
                </a:lnTo>
                <a:lnTo>
                  <a:pt x="154709" y="297961"/>
                </a:lnTo>
                <a:close/>
              </a:path>
              <a:path w="171450" h="469264">
                <a:moveTo>
                  <a:pt x="85578" y="393238"/>
                </a:moveTo>
                <a:lnTo>
                  <a:pt x="69068" y="421551"/>
                </a:lnTo>
                <a:lnTo>
                  <a:pt x="102088" y="421551"/>
                </a:lnTo>
                <a:lnTo>
                  <a:pt x="85578" y="393238"/>
                </a:lnTo>
                <a:close/>
              </a:path>
              <a:path w="171450" h="469264">
                <a:moveTo>
                  <a:pt x="104628" y="360570"/>
                </a:moveTo>
                <a:lnTo>
                  <a:pt x="85578" y="393238"/>
                </a:lnTo>
                <a:lnTo>
                  <a:pt x="102088" y="421551"/>
                </a:lnTo>
                <a:lnTo>
                  <a:pt x="104628" y="421551"/>
                </a:lnTo>
                <a:lnTo>
                  <a:pt x="104628" y="360570"/>
                </a:lnTo>
                <a:close/>
              </a:path>
              <a:path w="171450" h="469264">
                <a:moveTo>
                  <a:pt x="104628" y="0"/>
                </a:moveTo>
                <a:lnTo>
                  <a:pt x="66528" y="0"/>
                </a:lnTo>
                <a:lnTo>
                  <a:pt x="66528" y="360570"/>
                </a:lnTo>
                <a:lnTo>
                  <a:pt x="85578" y="393238"/>
                </a:lnTo>
                <a:lnTo>
                  <a:pt x="104628" y="360570"/>
                </a:lnTo>
                <a:lnTo>
                  <a:pt x="104628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810783" y="4440173"/>
            <a:ext cx="171450" cy="755015"/>
          </a:xfrm>
          <a:custGeom>
            <a:avLst/>
            <a:gdLst/>
            <a:ahLst/>
            <a:cxnLst/>
            <a:rect l="l" t="t" r="r" b="b"/>
            <a:pathLst>
              <a:path w="171450" h="755014">
                <a:moveTo>
                  <a:pt x="16446" y="583640"/>
                </a:moveTo>
                <a:lnTo>
                  <a:pt x="9251" y="586105"/>
                </a:lnTo>
                <a:lnTo>
                  <a:pt x="3643" y="591137"/>
                </a:lnTo>
                <a:lnTo>
                  <a:pt x="488" y="597693"/>
                </a:lnTo>
                <a:lnTo>
                  <a:pt x="0" y="604964"/>
                </a:lnTo>
                <a:lnTo>
                  <a:pt x="2393" y="612139"/>
                </a:lnTo>
                <a:lnTo>
                  <a:pt x="85578" y="754633"/>
                </a:lnTo>
                <a:lnTo>
                  <a:pt x="107671" y="716788"/>
                </a:lnTo>
                <a:lnTo>
                  <a:pt x="66528" y="716788"/>
                </a:lnTo>
                <a:lnTo>
                  <a:pt x="66528" y="646302"/>
                </a:lnTo>
                <a:lnTo>
                  <a:pt x="35413" y="592963"/>
                </a:lnTo>
                <a:lnTo>
                  <a:pt x="30360" y="587283"/>
                </a:lnTo>
                <a:lnTo>
                  <a:pt x="23760" y="584104"/>
                </a:lnTo>
                <a:lnTo>
                  <a:pt x="16446" y="583640"/>
                </a:lnTo>
                <a:close/>
              </a:path>
              <a:path w="171450" h="755014">
                <a:moveTo>
                  <a:pt x="66528" y="646302"/>
                </a:moveTo>
                <a:lnTo>
                  <a:pt x="66528" y="716788"/>
                </a:lnTo>
                <a:lnTo>
                  <a:pt x="104628" y="716788"/>
                </a:lnTo>
                <a:lnTo>
                  <a:pt x="104628" y="707263"/>
                </a:lnTo>
                <a:lnTo>
                  <a:pt x="69068" y="707263"/>
                </a:lnTo>
                <a:lnTo>
                  <a:pt x="85578" y="678960"/>
                </a:lnTo>
                <a:lnTo>
                  <a:pt x="66528" y="646302"/>
                </a:lnTo>
                <a:close/>
              </a:path>
              <a:path w="171450" h="755014">
                <a:moveTo>
                  <a:pt x="154709" y="583640"/>
                </a:moveTo>
                <a:lnTo>
                  <a:pt x="147395" y="584104"/>
                </a:lnTo>
                <a:lnTo>
                  <a:pt x="140795" y="587283"/>
                </a:lnTo>
                <a:lnTo>
                  <a:pt x="135743" y="592963"/>
                </a:lnTo>
                <a:lnTo>
                  <a:pt x="104628" y="646302"/>
                </a:lnTo>
                <a:lnTo>
                  <a:pt x="104628" y="716788"/>
                </a:lnTo>
                <a:lnTo>
                  <a:pt x="107671" y="716788"/>
                </a:lnTo>
                <a:lnTo>
                  <a:pt x="168763" y="612139"/>
                </a:lnTo>
                <a:lnTo>
                  <a:pt x="171156" y="604964"/>
                </a:lnTo>
                <a:lnTo>
                  <a:pt x="170668" y="597693"/>
                </a:lnTo>
                <a:lnTo>
                  <a:pt x="167512" y="591137"/>
                </a:lnTo>
                <a:lnTo>
                  <a:pt x="161905" y="586105"/>
                </a:lnTo>
                <a:lnTo>
                  <a:pt x="154709" y="583640"/>
                </a:lnTo>
                <a:close/>
              </a:path>
              <a:path w="171450" h="755014">
                <a:moveTo>
                  <a:pt x="85578" y="678960"/>
                </a:moveTo>
                <a:lnTo>
                  <a:pt x="69068" y="707263"/>
                </a:lnTo>
                <a:lnTo>
                  <a:pt x="102088" y="707263"/>
                </a:lnTo>
                <a:lnTo>
                  <a:pt x="85578" y="678960"/>
                </a:lnTo>
                <a:close/>
              </a:path>
              <a:path w="171450" h="755014">
                <a:moveTo>
                  <a:pt x="104628" y="646302"/>
                </a:moveTo>
                <a:lnTo>
                  <a:pt x="85578" y="678960"/>
                </a:lnTo>
                <a:lnTo>
                  <a:pt x="102088" y="707263"/>
                </a:lnTo>
                <a:lnTo>
                  <a:pt x="104628" y="707263"/>
                </a:lnTo>
                <a:lnTo>
                  <a:pt x="104628" y="646302"/>
                </a:lnTo>
                <a:close/>
              </a:path>
              <a:path w="171450" h="755014">
                <a:moveTo>
                  <a:pt x="104628" y="0"/>
                </a:moveTo>
                <a:lnTo>
                  <a:pt x="66528" y="0"/>
                </a:lnTo>
                <a:lnTo>
                  <a:pt x="66528" y="646302"/>
                </a:lnTo>
                <a:lnTo>
                  <a:pt x="85578" y="678960"/>
                </a:lnTo>
                <a:lnTo>
                  <a:pt x="104628" y="646302"/>
                </a:lnTo>
                <a:lnTo>
                  <a:pt x="104628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05788" y="2972561"/>
            <a:ext cx="171450" cy="2210435"/>
          </a:xfrm>
          <a:custGeom>
            <a:avLst/>
            <a:gdLst/>
            <a:ahLst/>
            <a:cxnLst/>
            <a:rect l="l" t="t" r="r" b="b"/>
            <a:pathLst>
              <a:path w="171450" h="2210435">
                <a:moveTo>
                  <a:pt x="16459" y="2038877"/>
                </a:moveTo>
                <a:lnTo>
                  <a:pt x="9297" y="2041270"/>
                </a:lnTo>
                <a:lnTo>
                  <a:pt x="3650" y="2046323"/>
                </a:lnTo>
                <a:lnTo>
                  <a:pt x="477" y="2052923"/>
                </a:lnTo>
                <a:lnTo>
                  <a:pt x="0" y="2060237"/>
                </a:lnTo>
                <a:lnTo>
                  <a:pt x="2439" y="2067433"/>
                </a:lnTo>
                <a:lnTo>
                  <a:pt x="85573" y="2209927"/>
                </a:lnTo>
                <a:lnTo>
                  <a:pt x="107653" y="2172081"/>
                </a:lnTo>
                <a:lnTo>
                  <a:pt x="66523" y="2172081"/>
                </a:lnTo>
                <a:lnTo>
                  <a:pt x="66523" y="2101556"/>
                </a:lnTo>
                <a:lnTo>
                  <a:pt x="35357" y="2048129"/>
                </a:lnTo>
                <a:lnTo>
                  <a:pt x="30325" y="2042521"/>
                </a:lnTo>
                <a:lnTo>
                  <a:pt x="23747" y="2039366"/>
                </a:lnTo>
                <a:lnTo>
                  <a:pt x="16459" y="2038877"/>
                </a:lnTo>
                <a:close/>
              </a:path>
              <a:path w="171450" h="2210435">
                <a:moveTo>
                  <a:pt x="66523" y="2101556"/>
                </a:moveTo>
                <a:lnTo>
                  <a:pt x="66523" y="2172081"/>
                </a:lnTo>
                <a:lnTo>
                  <a:pt x="104623" y="2172081"/>
                </a:lnTo>
                <a:lnTo>
                  <a:pt x="104623" y="2162429"/>
                </a:lnTo>
                <a:lnTo>
                  <a:pt x="69114" y="2162429"/>
                </a:lnTo>
                <a:lnTo>
                  <a:pt x="85573" y="2134213"/>
                </a:lnTo>
                <a:lnTo>
                  <a:pt x="66523" y="2101556"/>
                </a:lnTo>
                <a:close/>
              </a:path>
              <a:path w="171450" h="2210435">
                <a:moveTo>
                  <a:pt x="154688" y="2038877"/>
                </a:moveTo>
                <a:lnTo>
                  <a:pt x="147400" y="2039366"/>
                </a:lnTo>
                <a:lnTo>
                  <a:pt x="140822" y="2042521"/>
                </a:lnTo>
                <a:lnTo>
                  <a:pt x="135789" y="2048129"/>
                </a:lnTo>
                <a:lnTo>
                  <a:pt x="104623" y="2101556"/>
                </a:lnTo>
                <a:lnTo>
                  <a:pt x="104623" y="2172081"/>
                </a:lnTo>
                <a:lnTo>
                  <a:pt x="107653" y="2172081"/>
                </a:lnTo>
                <a:lnTo>
                  <a:pt x="168707" y="2067433"/>
                </a:lnTo>
                <a:lnTo>
                  <a:pt x="171147" y="2060237"/>
                </a:lnTo>
                <a:lnTo>
                  <a:pt x="170670" y="2052923"/>
                </a:lnTo>
                <a:lnTo>
                  <a:pt x="167497" y="2046323"/>
                </a:lnTo>
                <a:lnTo>
                  <a:pt x="161849" y="2041270"/>
                </a:lnTo>
                <a:lnTo>
                  <a:pt x="154688" y="2038877"/>
                </a:lnTo>
                <a:close/>
              </a:path>
              <a:path w="171450" h="2210435">
                <a:moveTo>
                  <a:pt x="85573" y="2134213"/>
                </a:moveTo>
                <a:lnTo>
                  <a:pt x="69114" y="2162429"/>
                </a:lnTo>
                <a:lnTo>
                  <a:pt x="102032" y="2162429"/>
                </a:lnTo>
                <a:lnTo>
                  <a:pt x="85573" y="2134213"/>
                </a:lnTo>
                <a:close/>
              </a:path>
              <a:path w="171450" h="2210435">
                <a:moveTo>
                  <a:pt x="104623" y="2101556"/>
                </a:moveTo>
                <a:lnTo>
                  <a:pt x="85573" y="2134213"/>
                </a:lnTo>
                <a:lnTo>
                  <a:pt x="102032" y="2162429"/>
                </a:lnTo>
                <a:lnTo>
                  <a:pt x="104623" y="2162429"/>
                </a:lnTo>
                <a:lnTo>
                  <a:pt x="104623" y="2101556"/>
                </a:lnTo>
                <a:close/>
              </a:path>
              <a:path w="171450" h="2210435">
                <a:moveTo>
                  <a:pt x="104623" y="0"/>
                </a:moveTo>
                <a:lnTo>
                  <a:pt x="66523" y="0"/>
                </a:lnTo>
                <a:lnTo>
                  <a:pt x="66523" y="2101556"/>
                </a:lnTo>
                <a:lnTo>
                  <a:pt x="85573" y="2134213"/>
                </a:lnTo>
                <a:lnTo>
                  <a:pt x="104623" y="2101556"/>
                </a:lnTo>
                <a:lnTo>
                  <a:pt x="104623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646676" y="5780530"/>
            <a:ext cx="1374648" cy="107746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648200" y="5782055"/>
            <a:ext cx="1371600" cy="1076325"/>
          </a:xfrm>
          <a:custGeom>
            <a:avLst/>
            <a:gdLst/>
            <a:ahLst/>
            <a:cxnLst/>
            <a:rect l="l" t="t" r="r" b="b"/>
            <a:pathLst>
              <a:path w="1371600" h="1076325">
                <a:moveTo>
                  <a:pt x="1371600" y="1075942"/>
                </a:moveTo>
                <a:lnTo>
                  <a:pt x="1371600" y="0"/>
                </a:lnTo>
                <a:lnTo>
                  <a:pt x="0" y="0"/>
                </a:lnTo>
                <a:lnTo>
                  <a:pt x="0" y="1075942"/>
                </a:lnTo>
              </a:path>
            </a:pathLst>
          </a:custGeom>
          <a:ln w="6095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4809235" y="5807455"/>
            <a:ext cx="1050925" cy="9410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9939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Drugs  other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than  sch.-</a:t>
            </a:r>
            <a:r>
              <a:rPr sz="2000" spc="-1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/</a:t>
            </a:r>
            <a:r>
              <a:rPr sz="2000" spc="-15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132076" y="5713474"/>
            <a:ext cx="1222248" cy="101803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2133600" y="5715000"/>
            <a:ext cx="1219200" cy="1015365"/>
          </a:xfrm>
          <a:prstGeom prst="rect">
            <a:avLst/>
          </a:prstGeom>
          <a:ln w="6096">
            <a:solidFill>
              <a:srgbClr val="EC7C3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340995" marR="160655" indent="-172720">
              <a:lnSpc>
                <a:spcPct val="100000"/>
              </a:lnSpc>
              <a:spcBef>
                <a:spcPts val="300"/>
              </a:spcBef>
            </a:pPr>
            <a:r>
              <a:rPr sz="2000" dirty="0">
                <a:latin typeface="Times New Roman"/>
                <a:cs typeface="Times New Roman"/>
              </a:rPr>
              <a:t>Drugs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  Sch.-  </a:t>
            </a:r>
            <a:r>
              <a:rPr sz="2000" spc="-5" dirty="0">
                <a:latin typeface="Times New Roman"/>
                <a:cs typeface="Times New Roman"/>
              </a:rPr>
              <a:t>C/C1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50876" y="5713476"/>
            <a:ext cx="1069848" cy="64922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152400" y="5715000"/>
            <a:ext cx="1066800" cy="646430"/>
          </a:xfrm>
          <a:prstGeom prst="rect">
            <a:avLst/>
          </a:prstGeom>
          <a:ln w="6095">
            <a:solidFill>
              <a:srgbClr val="EC7C30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151130">
              <a:lnSpc>
                <a:spcPct val="100000"/>
              </a:lnSpc>
              <a:spcBef>
                <a:spcPts val="250"/>
              </a:spcBef>
            </a:pPr>
            <a:r>
              <a:rPr sz="1800" spc="-5" dirty="0">
                <a:latin typeface="Calibri"/>
                <a:cs typeface="Calibri"/>
              </a:rPr>
              <a:t>Drugs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in</a:t>
            </a:r>
            <a:endParaRPr sz="1800">
              <a:latin typeface="Calibri"/>
              <a:cs typeface="Calibri"/>
            </a:endParaRPr>
          </a:p>
          <a:p>
            <a:pPr marL="222885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Sch.-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X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5639561" y="5182361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599" y="0"/>
                </a:lnTo>
              </a:path>
            </a:pathLst>
          </a:custGeom>
          <a:ln w="38100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553983" y="5182361"/>
            <a:ext cx="171450" cy="469265"/>
          </a:xfrm>
          <a:custGeom>
            <a:avLst/>
            <a:gdLst/>
            <a:ahLst/>
            <a:cxnLst/>
            <a:rect l="l" t="t" r="r" b="b"/>
            <a:pathLst>
              <a:path w="171450" h="469264">
                <a:moveTo>
                  <a:pt x="16446" y="297961"/>
                </a:moveTo>
                <a:lnTo>
                  <a:pt x="9251" y="300354"/>
                </a:lnTo>
                <a:lnTo>
                  <a:pt x="3643" y="305405"/>
                </a:lnTo>
                <a:lnTo>
                  <a:pt x="488" y="311991"/>
                </a:lnTo>
                <a:lnTo>
                  <a:pt x="0" y="319268"/>
                </a:lnTo>
                <a:lnTo>
                  <a:pt x="2393" y="326390"/>
                </a:lnTo>
                <a:lnTo>
                  <a:pt x="85578" y="468960"/>
                </a:lnTo>
                <a:lnTo>
                  <a:pt x="107637" y="431152"/>
                </a:lnTo>
                <a:lnTo>
                  <a:pt x="66528" y="431152"/>
                </a:lnTo>
                <a:lnTo>
                  <a:pt x="66528" y="360570"/>
                </a:lnTo>
                <a:lnTo>
                  <a:pt x="35413" y="307213"/>
                </a:lnTo>
                <a:lnTo>
                  <a:pt x="30360" y="301605"/>
                </a:lnTo>
                <a:lnTo>
                  <a:pt x="23760" y="298450"/>
                </a:lnTo>
                <a:lnTo>
                  <a:pt x="16446" y="297961"/>
                </a:lnTo>
                <a:close/>
              </a:path>
              <a:path w="171450" h="469264">
                <a:moveTo>
                  <a:pt x="66528" y="360570"/>
                </a:moveTo>
                <a:lnTo>
                  <a:pt x="66528" y="431152"/>
                </a:lnTo>
                <a:lnTo>
                  <a:pt x="104628" y="431152"/>
                </a:lnTo>
                <a:lnTo>
                  <a:pt x="104628" y="421551"/>
                </a:lnTo>
                <a:lnTo>
                  <a:pt x="69068" y="421551"/>
                </a:lnTo>
                <a:lnTo>
                  <a:pt x="85578" y="393238"/>
                </a:lnTo>
                <a:lnTo>
                  <a:pt x="66528" y="360570"/>
                </a:lnTo>
                <a:close/>
              </a:path>
              <a:path w="171450" h="469264">
                <a:moveTo>
                  <a:pt x="154709" y="297961"/>
                </a:moveTo>
                <a:lnTo>
                  <a:pt x="147395" y="298450"/>
                </a:lnTo>
                <a:lnTo>
                  <a:pt x="140795" y="301605"/>
                </a:lnTo>
                <a:lnTo>
                  <a:pt x="135743" y="307213"/>
                </a:lnTo>
                <a:lnTo>
                  <a:pt x="104628" y="360570"/>
                </a:lnTo>
                <a:lnTo>
                  <a:pt x="104628" y="431152"/>
                </a:lnTo>
                <a:lnTo>
                  <a:pt x="107637" y="431152"/>
                </a:lnTo>
                <a:lnTo>
                  <a:pt x="168763" y="326390"/>
                </a:lnTo>
                <a:lnTo>
                  <a:pt x="171156" y="319268"/>
                </a:lnTo>
                <a:lnTo>
                  <a:pt x="170668" y="311991"/>
                </a:lnTo>
                <a:lnTo>
                  <a:pt x="167512" y="305405"/>
                </a:lnTo>
                <a:lnTo>
                  <a:pt x="161905" y="300354"/>
                </a:lnTo>
                <a:lnTo>
                  <a:pt x="154709" y="297961"/>
                </a:lnTo>
                <a:close/>
              </a:path>
              <a:path w="171450" h="469264">
                <a:moveTo>
                  <a:pt x="85578" y="393238"/>
                </a:moveTo>
                <a:lnTo>
                  <a:pt x="69068" y="421551"/>
                </a:lnTo>
                <a:lnTo>
                  <a:pt x="102088" y="421551"/>
                </a:lnTo>
                <a:lnTo>
                  <a:pt x="85578" y="393238"/>
                </a:lnTo>
                <a:close/>
              </a:path>
              <a:path w="171450" h="469264">
                <a:moveTo>
                  <a:pt x="104628" y="360570"/>
                </a:moveTo>
                <a:lnTo>
                  <a:pt x="85578" y="393238"/>
                </a:lnTo>
                <a:lnTo>
                  <a:pt x="102088" y="421551"/>
                </a:lnTo>
                <a:lnTo>
                  <a:pt x="104628" y="421551"/>
                </a:lnTo>
                <a:lnTo>
                  <a:pt x="104628" y="360570"/>
                </a:lnTo>
                <a:close/>
              </a:path>
              <a:path w="171450" h="469264">
                <a:moveTo>
                  <a:pt x="104628" y="0"/>
                </a:moveTo>
                <a:lnTo>
                  <a:pt x="66528" y="0"/>
                </a:lnTo>
                <a:lnTo>
                  <a:pt x="66528" y="360570"/>
                </a:lnTo>
                <a:lnTo>
                  <a:pt x="85578" y="393238"/>
                </a:lnTo>
                <a:lnTo>
                  <a:pt x="104628" y="360570"/>
                </a:lnTo>
                <a:lnTo>
                  <a:pt x="104628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068583" y="5182361"/>
            <a:ext cx="171450" cy="469265"/>
          </a:xfrm>
          <a:custGeom>
            <a:avLst/>
            <a:gdLst/>
            <a:ahLst/>
            <a:cxnLst/>
            <a:rect l="l" t="t" r="r" b="b"/>
            <a:pathLst>
              <a:path w="171450" h="469264">
                <a:moveTo>
                  <a:pt x="16446" y="297961"/>
                </a:moveTo>
                <a:lnTo>
                  <a:pt x="9251" y="300354"/>
                </a:lnTo>
                <a:lnTo>
                  <a:pt x="3643" y="305405"/>
                </a:lnTo>
                <a:lnTo>
                  <a:pt x="488" y="311991"/>
                </a:lnTo>
                <a:lnTo>
                  <a:pt x="0" y="319268"/>
                </a:lnTo>
                <a:lnTo>
                  <a:pt x="2393" y="326390"/>
                </a:lnTo>
                <a:lnTo>
                  <a:pt x="85578" y="468960"/>
                </a:lnTo>
                <a:lnTo>
                  <a:pt x="107637" y="431152"/>
                </a:lnTo>
                <a:lnTo>
                  <a:pt x="66528" y="431152"/>
                </a:lnTo>
                <a:lnTo>
                  <a:pt x="66528" y="360570"/>
                </a:lnTo>
                <a:lnTo>
                  <a:pt x="35413" y="307213"/>
                </a:lnTo>
                <a:lnTo>
                  <a:pt x="30360" y="301605"/>
                </a:lnTo>
                <a:lnTo>
                  <a:pt x="23760" y="298450"/>
                </a:lnTo>
                <a:lnTo>
                  <a:pt x="16446" y="297961"/>
                </a:lnTo>
                <a:close/>
              </a:path>
              <a:path w="171450" h="469264">
                <a:moveTo>
                  <a:pt x="66528" y="360570"/>
                </a:moveTo>
                <a:lnTo>
                  <a:pt x="66528" y="431152"/>
                </a:lnTo>
                <a:lnTo>
                  <a:pt x="104628" y="431152"/>
                </a:lnTo>
                <a:lnTo>
                  <a:pt x="104628" y="421551"/>
                </a:lnTo>
                <a:lnTo>
                  <a:pt x="69068" y="421551"/>
                </a:lnTo>
                <a:lnTo>
                  <a:pt x="85578" y="393238"/>
                </a:lnTo>
                <a:lnTo>
                  <a:pt x="66528" y="360570"/>
                </a:lnTo>
                <a:close/>
              </a:path>
              <a:path w="171450" h="469264">
                <a:moveTo>
                  <a:pt x="154709" y="297961"/>
                </a:moveTo>
                <a:lnTo>
                  <a:pt x="147395" y="298450"/>
                </a:lnTo>
                <a:lnTo>
                  <a:pt x="140795" y="301605"/>
                </a:lnTo>
                <a:lnTo>
                  <a:pt x="135743" y="307213"/>
                </a:lnTo>
                <a:lnTo>
                  <a:pt x="104628" y="360570"/>
                </a:lnTo>
                <a:lnTo>
                  <a:pt x="104628" y="431152"/>
                </a:lnTo>
                <a:lnTo>
                  <a:pt x="107637" y="431152"/>
                </a:lnTo>
                <a:lnTo>
                  <a:pt x="168763" y="326390"/>
                </a:lnTo>
                <a:lnTo>
                  <a:pt x="171156" y="319268"/>
                </a:lnTo>
                <a:lnTo>
                  <a:pt x="170668" y="311991"/>
                </a:lnTo>
                <a:lnTo>
                  <a:pt x="167512" y="305405"/>
                </a:lnTo>
                <a:lnTo>
                  <a:pt x="161905" y="300354"/>
                </a:lnTo>
                <a:lnTo>
                  <a:pt x="154709" y="297961"/>
                </a:lnTo>
                <a:close/>
              </a:path>
              <a:path w="171450" h="469264">
                <a:moveTo>
                  <a:pt x="85578" y="393238"/>
                </a:moveTo>
                <a:lnTo>
                  <a:pt x="69068" y="421551"/>
                </a:lnTo>
                <a:lnTo>
                  <a:pt x="102088" y="421551"/>
                </a:lnTo>
                <a:lnTo>
                  <a:pt x="85578" y="393238"/>
                </a:lnTo>
                <a:close/>
              </a:path>
              <a:path w="171450" h="469264">
                <a:moveTo>
                  <a:pt x="104628" y="360570"/>
                </a:moveTo>
                <a:lnTo>
                  <a:pt x="85578" y="393238"/>
                </a:lnTo>
                <a:lnTo>
                  <a:pt x="102088" y="421551"/>
                </a:lnTo>
                <a:lnTo>
                  <a:pt x="104628" y="421551"/>
                </a:lnTo>
                <a:lnTo>
                  <a:pt x="104628" y="360570"/>
                </a:lnTo>
                <a:close/>
              </a:path>
              <a:path w="171450" h="469264">
                <a:moveTo>
                  <a:pt x="104628" y="0"/>
                </a:moveTo>
                <a:lnTo>
                  <a:pt x="66528" y="0"/>
                </a:lnTo>
                <a:lnTo>
                  <a:pt x="66528" y="360570"/>
                </a:lnTo>
                <a:lnTo>
                  <a:pt x="85578" y="393238"/>
                </a:lnTo>
                <a:lnTo>
                  <a:pt x="104628" y="360570"/>
                </a:lnTo>
                <a:lnTo>
                  <a:pt x="104628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618476" y="5753098"/>
            <a:ext cx="1222248" cy="101803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7620000" y="5754623"/>
            <a:ext cx="1219200" cy="1015365"/>
          </a:xfrm>
          <a:prstGeom prst="rect">
            <a:avLst/>
          </a:prstGeom>
          <a:ln w="6096">
            <a:solidFill>
              <a:srgbClr val="EC7C3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341630" marR="334010" indent="91440">
              <a:lnSpc>
                <a:spcPct val="100000"/>
              </a:lnSpc>
              <a:spcBef>
                <a:spcPts val="300"/>
              </a:spcBef>
            </a:pPr>
            <a:r>
              <a:rPr sz="2000" dirty="0">
                <a:latin typeface="Times New Roman"/>
                <a:cs typeface="Times New Roman"/>
              </a:rPr>
              <a:t>For  Sch</a:t>
            </a:r>
            <a:r>
              <a:rPr sz="2000" spc="5" dirty="0">
                <a:latin typeface="Times New Roman"/>
                <a:cs typeface="Times New Roman"/>
              </a:rPr>
              <a:t>.</a:t>
            </a:r>
            <a:r>
              <a:rPr sz="2000" dirty="0">
                <a:latin typeface="Times New Roman"/>
                <a:cs typeface="Times New Roman"/>
              </a:rPr>
              <a:t>-  </a:t>
            </a:r>
            <a:r>
              <a:rPr sz="2000" spc="-5" dirty="0">
                <a:latin typeface="Times New Roman"/>
                <a:cs typeface="Times New Roman"/>
              </a:rPr>
              <a:t>C</a:t>
            </a:r>
            <a:r>
              <a:rPr sz="2000" spc="-270" dirty="0">
                <a:latin typeface="Times New Roman"/>
                <a:cs typeface="Times New Roman"/>
              </a:rPr>
              <a:t>/</a:t>
            </a:r>
            <a:r>
              <a:rPr sz="3000" spc="-1110" baseline="5555" dirty="0">
                <a:solidFill>
                  <a:srgbClr val="888888"/>
                </a:solidFill>
                <a:latin typeface="Times New Roman"/>
                <a:cs typeface="Times New Roman"/>
              </a:rPr>
              <a:t>3</a:t>
            </a:r>
            <a:r>
              <a:rPr sz="2000" spc="-595" dirty="0">
                <a:latin typeface="Times New Roman"/>
                <a:cs typeface="Times New Roman"/>
              </a:rPr>
              <a:t>C</a:t>
            </a:r>
            <a:r>
              <a:rPr sz="3000" spc="-622" baseline="5555" dirty="0">
                <a:solidFill>
                  <a:srgbClr val="888888"/>
                </a:solidFill>
                <a:latin typeface="Times New Roman"/>
                <a:cs typeface="Times New Roman"/>
              </a:rPr>
              <a:t>8</a:t>
            </a:r>
            <a:r>
              <a:rPr sz="2000" spc="-5" dirty="0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620783" y="4648961"/>
            <a:ext cx="171450" cy="534035"/>
          </a:xfrm>
          <a:custGeom>
            <a:avLst/>
            <a:gdLst/>
            <a:ahLst/>
            <a:cxnLst/>
            <a:rect l="l" t="t" r="r" b="b"/>
            <a:pathLst>
              <a:path w="171450" h="534035">
                <a:moveTo>
                  <a:pt x="16446" y="362477"/>
                </a:moveTo>
                <a:lnTo>
                  <a:pt x="9251" y="364870"/>
                </a:lnTo>
                <a:lnTo>
                  <a:pt x="3643" y="369923"/>
                </a:lnTo>
                <a:lnTo>
                  <a:pt x="488" y="376523"/>
                </a:lnTo>
                <a:lnTo>
                  <a:pt x="0" y="383837"/>
                </a:lnTo>
                <a:lnTo>
                  <a:pt x="2393" y="391032"/>
                </a:lnTo>
                <a:lnTo>
                  <a:pt x="85578" y="533526"/>
                </a:lnTo>
                <a:lnTo>
                  <a:pt x="107671" y="495681"/>
                </a:lnTo>
                <a:lnTo>
                  <a:pt x="66528" y="495681"/>
                </a:lnTo>
                <a:lnTo>
                  <a:pt x="66528" y="425069"/>
                </a:lnTo>
                <a:lnTo>
                  <a:pt x="35413" y="371729"/>
                </a:lnTo>
                <a:lnTo>
                  <a:pt x="30360" y="366121"/>
                </a:lnTo>
                <a:lnTo>
                  <a:pt x="23760" y="362966"/>
                </a:lnTo>
                <a:lnTo>
                  <a:pt x="16446" y="362477"/>
                </a:lnTo>
                <a:close/>
              </a:path>
              <a:path w="171450" h="534035">
                <a:moveTo>
                  <a:pt x="66528" y="425069"/>
                </a:moveTo>
                <a:lnTo>
                  <a:pt x="66528" y="495681"/>
                </a:lnTo>
                <a:lnTo>
                  <a:pt x="104628" y="495681"/>
                </a:lnTo>
                <a:lnTo>
                  <a:pt x="104628" y="486029"/>
                </a:lnTo>
                <a:lnTo>
                  <a:pt x="69068" y="486029"/>
                </a:lnTo>
                <a:lnTo>
                  <a:pt x="85578" y="457726"/>
                </a:lnTo>
                <a:lnTo>
                  <a:pt x="66528" y="425069"/>
                </a:lnTo>
                <a:close/>
              </a:path>
              <a:path w="171450" h="534035">
                <a:moveTo>
                  <a:pt x="154709" y="362477"/>
                </a:moveTo>
                <a:lnTo>
                  <a:pt x="147395" y="362966"/>
                </a:lnTo>
                <a:lnTo>
                  <a:pt x="140795" y="366121"/>
                </a:lnTo>
                <a:lnTo>
                  <a:pt x="135743" y="371729"/>
                </a:lnTo>
                <a:lnTo>
                  <a:pt x="104628" y="425069"/>
                </a:lnTo>
                <a:lnTo>
                  <a:pt x="104628" y="495681"/>
                </a:lnTo>
                <a:lnTo>
                  <a:pt x="107671" y="495681"/>
                </a:lnTo>
                <a:lnTo>
                  <a:pt x="168763" y="391032"/>
                </a:lnTo>
                <a:lnTo>
                  <a:pt x="171156" y="383837"/>
                </a:lnTo>
                <a:lnTo>
                  <a:pt x="170668" y="376523"/>
                </a:lnTo>
                <a:lnTo>
                  <a:pt x="167512" y="369923"/>
                </a:lnTo>
                <a:lnTo>
                  <a:pt x="161905" y="364870"/>
                </a:lnTo>
                <a:lnTo>
                  <a:pt x="154709" y="362477"/>
                </a:lnTo>
                <a:close/>
              </a:path>
              <a:path w="171450" h="534035">
                <a:moveTo>
                  <a:pt x="85578" y="457726"/>
                </a:moveTo>
                <a:lnTo>
                  <a:pt x="69068" y="486029"/>
                </a:lnTo>
                <a:lnTo>
                  <a:pt x="102088" y="486029"/>
                </a:lnTo>
                <a:lnTo>
                  <a:pt x="85578" y="457726"/>
                </a:lnTo>
                <a:close/>
              </a:path>
              <a:path w="171450" h="534035">
                <a:moveTo>
                  <a:pt x="104628" y="425069"/>
                </a:moveTo>
                <a:lnTo>
                  <a:pt x="85578" y="457726"/>
                </a:lnTo>
                <a:lnTo>
                  <a:pt x="102088" y="486029"/>
                </a:lnTo>
                <a:lnTo>
                  <a:pt x="104628" y="486029"/>
                </a:lnTo>
                <a:lnTo>
                  <a:pt x="104628" y="425069"/>
                </a:lnTo>
                <a:close/>
              </a:path>
              <a:path w="171450" h="534035">
                <a:moveTo>
                  <a:pt x="104628" y="0"/>
                </a:moveTo>
                <a:lnTo>
                  <a:pt x="66528" y="0"/>
                </a:lnTo>
                <a:lnTo>
                  <a:pt x="66528" y="425069"/>
                </a:lnTo>
                <a:lnTo>
                  <a:pt x="85578" y="457726"/>
                </a:lnTo>
                <a:lnTo>
                  <a:pt x="104628" y="425069"/>
                </a:lnTo>
                <a:lnTo>
                  <a:pt x="104628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687583" y="3505961"/>
            <a:ext cx="171450" cy="1677035"/>
          </a:xfrm>
          <a:custGeom>
            <a:avLst/>
            <a:gdLst/>
            <a:ahLst/>
            <a:cxnLst/>
            <a:rect l="l" t="t" r="r" b="b"/>
            <a:pathLst>
              <a:path w="171450" h="1677035">
                <a:moveTo>
                  <a:pt x="16446" y="1505477"/>
                </a:moveTo>
                <a:lnTo>
                  <a:pt x="9251" y="1507870"/>
                </a:lnTo>
                <a:lnTo>
                  <a:pt x="3643" y="1512923"/>
                </a:lnTo>
                <a:lnTo>
                  <a:pt x="488" y="1519523"/>
                </a:lnTo>
                <a:lnTo>
                  <a:pt x="0" y="1526837"/>
                </a:lnTo>
                <a:lnTo>
                  <a:pt x="2393" y="1534033"/>
                </a:lnTo>
                <a:lnTo>
                  <a:pt x="85578" y="1676527"/>
                </a:lnTo>
                <a:lnTo>
                  <a:pt x="107671" y="1638681"/>
                </a:lnTo>
                <a:lnTo>
                  <a:pt x="66528" y="1638681"/>
                </a:lnTo>
                <a:lnTo>
                  <a:pt x="66528" y="1568069"/>
                </a:lnTo>
                <a:lnTo>
                  <a:pt x="35413" y="1514729"/>
                </a:lnTo>
                <a:lnTo>
                  <a:pt x="30360" y="1509121"/>
                </a:lnTo>
                <a:lnTo>
                  <a:pt x="23760" y="1505966"/>
                </a:lnTo>
                <a:lnTo>
                  <a:pt x="16446" y="1505477"/>
                </a:lnTo>
                <a:close/>
              </a:path>
              <a:path w="171450" h="1677035">
                <a:moveTo>
                  <a:pt x="66528" y="1568069"/>
                </a:moveTo>
                <a:lnTo>
                  <a:pt x="66528" y="1638681"/>
                </a:lnTo>
                <a:lnTo>
                  <a:pt x="104628" y="1638681"/>
                </a:lnTo>
                <a:lnTo>
                  <a:pt x="104628" y="1629029"/>
                </a:lnTo>
                <a:lnTo>
                  <a:pt x="69068" y="1629029"/>
                </a:lnTo>
                <a:lnTo>
                  <a:pt x="85578" y="1600726"/>
                </a:lnTo>
                <a:lnTo>
                  <a:pt x="66528" y="1568069"/>
                </a:lnTo>
                <a:close/>
              </a:path>
              <a:path w="171450" h="1677035">
                <a:moveTo>
                  <a:pt x="154709" y="1505477"/>
                </a:moveTo>
                <a:lnTo>
                  <a:pt x="147395" y="1505966"/>
                </a:lnTo>
                <a:lnTo>
                  <a:pt x="140795" y="1509121"/>
                </a:lnTo>
                <a:lnTo>
                  <a:pt x="135743" y="1514729"/>
                </a:lnTo>
                <a:lnTo>
                  <a:pt x="104628" y="1568069"/>
                </a:lnTo>
                <a:lnTo>
                  <a:pt x="104628" y="1638681"/>
                </a:lnTo>
                <a:lnTo>
                  <a:pt x="107671" y="1638681"/>
                </a:lnTo>
                <a:lnTo>
                  <a:pt x="168763" y="1534033"/>
                </a:lnTo>
                <a:lnTo>
                  <a:pt x="171156" y="1526837"/>
                </a:lnTo>
                <a:lnTo>
                  <a:pt x="170668" y="1519523"/>
                </a:lnTo>
                <a:lnTo>
                  <a:pt x="167512" y="1512923"/>
                </a:lnTo>
                <a:lnTo>
                  <a:pt x="161905" y="1507870"/>
                </a:lnTo>
                <a:lnTo>
                  <a:pt x="154709" y="1505477"/>
                </a:lnTo>
                <a:close/>
              </a:path>
              <a:path w="171450" h="1677035">
                <a:moveTo>
                  <a:pt x="85578" y="1600726"/>
                </a:moveTo>
                <a:lnTo>
                  <a:pt x="69068" y="1629029"/>
                </a:lnTo>
                <a:lnTo>
                  <a:pt x="102088" y="1629029"/>
                </a:lnTo>
                <a:lnTo>
                  <a:pt x="85578" y="1600726"/>
                </a:lnTo>
                <a:close/>
              </a:path>
              <a:path w="171450" h="1677035">
                <a:moveTo>
                  <a:pt x="104628" y="1568069"/>
                </a:moveTo>
                <a:lnTo>
                  <a:pt x="85578" y="1600726"/>
                </a:lnTo>
                <a:lnTo>
                  <a:pt x="102088" y="1629029"/>
                </a:lnTo>
                <a:lnTo>
                  <a:pt x="104628" y="1629029"/>
                </a:lnTo>
                <a:lnTo>
                  <a:pt x="104628" y="1568069"/>
                </a:lnTo>
                <a:close/>
              </a:path>
              <a:path w="171450" h="1677035">
                <a:moveTo>
                  <a:pt x="104628" y="0"/>
                </a:moveTo>
                <a:lnTo>
                  <a:pt x="66528" y="0"/>
                </a:lnTo>
                <a:lnTo>
                  <a:pt x="66528" y="1568069"/>
                </a:lnTo>
                <a:lnTo>
                  <a:pt x="85578" y="1600726"/>
                </a:lnTo>
                <a:lnTo>
                  <a:pt x="104628" y="1568069"/>
                </a:lnTo>
                <a:lnTo>
                  <a:pt x="104628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dirty="0"/>
              <a:t>39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0312" y="1080261"/>
            <a:ext cx="73145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Classes of drugs </a:t>
            </a:r>
            <a:r>
              <a:rPr spc="-10" dirty="0"/>
              <a:t>prohibited </a:t>
            </a:r>
            <a:r>
              <a:rPr dirty="0"/>
              <a:t>to </a:t>
            </a:r>
            <a:r>
              <a:rPr spc="-5" dirty="0"/>
              <a:t>be</a:t>
            </a:r>
            <a:r>
              <a:rPr spc="5" dirty="0"/>
              <a:t> </a:t>
            </a:r>
            <a:r>
              <a:rPr spc="-5" dirty="0"/>
              <a:t>sold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7651" y="2408047"/>
            <a:ext cx="7060565" cy="2007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185420" algn="l"/>
              </a:tabLst>
            </a:pPr>
            <a:r>
              <a:rPr sz="2000" dirty="0">
                <a:latin typeface="Times New Roman"/>
                <a:cs typeface="Times New Roman"/>
              </a:rPr>
              <a:t>Misbranded, spurious, adulterated and drugs </a:t>
            </a:r>
            <a:r>
              <a:rPr sz="2000" spc="5" dirty="0">
                <a:latin typeface="Times New Roman"/>
                <a:cs typeface="Times New Roman"/>
              </a:rPr>
              <a:t>not </a:t>
            </a:r>
            <a:r>
              <a:rPr sz="2000" dirty="0">
                <a:latin typeface="Times New Roman"/>
                <a:cs typeface="Times New Roman"/>
              </a:rPr>
              <a:t>of standard</a:t>
            </a:r>
            <a:r>
              <a:rPr sz="2000" spc="-2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quality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17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buFont typeface="Arial"/>
              <a:buChar char="•"/>
              <a:tabLst>
                <a:tab pos="185420" algn="l"/>
              </a:tabLst>
            </a:pPr>
            <a:r>
              <a:rPr sz="2000" spc="-5" dirty="0">
                <a:latin typeface="Times New Roman"/>
                <a:cs typeface="Times New Roman"/>
              </a:rPr>
              <a:t>Patent/Proprietary </a:t>
            </a:r>
            <a:r>
              <a:rPr sz="2000" dirty="0">
                <a:latin typeface="Times New Roman"/>
                <a:cs typeface="Times New Roman"/>
              </a:rPr>
              <a:t>drugs with undisclosed</a:t>
            </a:r>
            <a:r>
              <a:rPr sz="2000" spc="-10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formula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17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buFont typeface="Arial"/>
              <a:buChar char="•"/>
              <a:tabLst>
                <a:tab pos="185420" algn="l"/>
              </a:tabLst>
            </a:pPr>
            <a:r>
              <a:rPr sz="2000" dirty="0">
                <a:latin typeface="Times New Roman"/>
                <a:cs typeface="Times New Roman"/>
              </a:rPr>
              <a:t>Sch-J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drugs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17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buFont typeface="Arial"/>
              <a:buChar char="•"/>
              <a:tabLst>
                <a:tab pos="185420" algn="l"/>
              </a:tabLst>
            </a:pPr>
            <a:r>
              <a:rPr sz="2000" dirty="0">
                <a:latin typeface="Times New Roman"/>
                <a:cs typeface="Times New Roman"/>
              </a:rPr>
              <a:t>Expired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drugs.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542" y="1748383"/>
            <a:ext cx="7712709" cy="180467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185420" algn="l"/>
              </a:tabLst>
            </a:pPr>
            <a:r>
              <a:rPr sz="2000" b="1" dirty="0">
                <a:latin typeface="Times New Roman"/>
                <a:cs typeface="Times New Roman"/>
              </a:rPr>
              <a:t>CHAPTER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spc="-85" dirty="0">
                <a:latin typeface="Times New Roman"/>
                <a:cs typeface="Times New Roman"/>
              </a:rPr>
              <a:t>IVA</a:t>
            </a:r>
            <a:endParaRPr sz="2000">
              <a:latin typeface="Times New Roman"/>
              <a:cs typeface="Times New Roman"/>
            </a:endParaRPr>
          </a:p>
          <a:p>
            <a:pPr marL="330835">
              <a:lnSpc>
                <a:spcPts val="2280"/>
              </a:lnSpc>
              <a:spcBef>
                <a:spcPts val="565"/>
              </a:spcBef>
            </a:pPr>
            <a:r>
              <a:rPr sz="2000" dirty="0">
                <a:latin typeface="Times New Roman"/>
                <a:cs typeface="Times New Roman"/>
              </a:rPr>
              <a:t>PROVISIONS </a:t>
            </a:r>
            <a:r>
              <a:rPr sz="2000" spc="-30" dirty="0">
                <a:latin typeface="Times New Roman"/>
                <a:cs typeface="Times New Roman"/>
              </a:rPr>
              <a:t>RELATING </a:t>
            </a:r>
            <a:r>
              <a:rPr sz="2000" spc="-20" dirty="0">
                <a:latin typeface="Times New Roman"/>
                <a:cs typeface="Times New Roman"/>
              </a:rPr>
              <a:t>TO </a:t>
            </a:r>
            <a:r>
              <a:rPr sz="2000" spc="-40" dirty="0">
                <a:latin typeface="Times New Roman"/>
                <a:cs typeface="Times New Roman"/>
              </a:rPr>
              <a:t>AYURVEDIC </a:t>
            </a:r>
            <a:r>
              <a:rPr sz="2000" dirty="0">
                <a:latin typeface="Times New Roman"/>
                <a:cs typeface="Times New Roman"/>
              </a:rPr>
              <a:t>SIDDHA </a:t>
            </a:r>
            <a:r>
              <a:rPr sz="2000" spc="5" dirty="0">
                <a:latin typeface="Times New Roman"/>
                <a:cs typeface="Times New Roman"/>
              </a:rPr>
              <a:t>AND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UNANI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ts val="2280"/>
              </a:lnSpc>
            </a:pPr>
            <a:r>
              <a:rPr sz="2000" dirty="0">
                <a:latin typeface="Times New Roman"/>
                <a:cs typeface="Times New Roman"/>
              </a:rPr>
              <a:t>DRUGS</a:t>
            </a:r>
            <a:endParaRPr sz="20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55"/>
              </a:spcBef>
              <a:buFont typeface="Arial"/>
              <a:buChar char="•"/>
              <a:tabLst>
                <a:tab pos="185420" algn="l"/>
              </a:tabLst>
            </a:pPr>
            <a:r>
              <a:rPr sz="2000" b="1" dirty="0">
                <a:latin typeface="Times New Roman"/>
                <a:cs typeface="Times New Roman"/>
              </a:rPr>
              <a:t>CHAPTER</a:t>
            </a:r>
            <a:r>
              <a:rPr sz="2000" b="1" spc="-4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V</a:t>
            </a:r>
            <a:endParaRPr sz="2000">
              <a:latin typeface="Times New Roman"/>
              <a:cs typeface="Times New Roman"/>
            </a:endParaRPr>
          </a:p>
          <a:p>
            <a:pPr marL="329565">
              <a:lnSpc>
                <a:spcPct val="100000"/>
              </a:lnSpc>
              <a:spcBef>
                <a:spcPts val="565"/>
              </a:spcBef>
            </a:pPr>
            <a:r>
              <a:rPr sz="2000" dirty="0">
                <a:latin typeface="Times New Roman"/>
                <a:cs typeface="Times New Roman"/>
              </a:rPr>
              <a:t>MISCELLANEOUS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28152" y="6056782"/>
            <a:ext cx="1282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888888"/>
                </a:solidFill>
                <a:latin typeface="Calibri"/>
                <a:cs typeface="Calibri"/>
              </a:rPr>
              <a:t>4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dirty="0"/>
              <a:t>40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5974" y="470661"/>
            <a:ext cx="60852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Wholesale Of Biological</a:t>
            </a:r>
            <a:r>
              <a:rPr spc="25" dirty="0"/>
              <a:t> </a:t>
            </a:r>
            <a:r>
              <a:rPr dirty="0"/>
              <a:t>(C/C</a:t>
            </a:r>
            <a:r>
              <a:rPr sz="3600" baseline="-20833" dirty="0"/>
              <a:t>1</a:t>
            </a:r>
            <a:r>
              <a:rPr sz="3600" dirty="0"/>
              <a:t>)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31140" y="1569465"/>
            <a:ext cx="8391525" cy="3125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0985" indent="-17272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61620" algn="l"/>
              </a:tabLst>
            </a:pPr>
            <a:r>
              <a:rPr sz="2000" dirty="0">
                <a:latin typeface="Times New Roman"/>
                <a:cs typeface="Times New Roman"/>
              </a:rPr>
              <a:t>Adequate </a:t>
            </a:r>
            <a:r>
              <a:rPr sz="2000" spc="-5" dirty="0">
                <a:latin typeface="Times New Roman"/>
                <a:cs typeface="Times New Roman"/>
              </a:rPr>
              <a:t>premises, </a:t>
            </a:r>
            <a:r>
              <a:rPr sz="2000" dirty="0">
                <a:latin typeface="Times New Roman"/>
                <a:cs typeface="Times New Roman"/>
              </a:rPr>
              <a:t>with </a:t>
            </a:r>
            <a:r>
              <a:rPr sz="2000" b="1" spc="-5" dirty="0">
                <a:latin typeface="Times New Roman"/>
                <a:cs typeface="Times New Roman"/>
              </a:rPr>
              <a:t>greater </a:t>
            </a:r>
            <a:r>
              <a:rPr sz="2000" b="1" dirty="0">
                <a:latin typeface="Times New Roman"/>
                <a:cs typeface="Times New Roman"/>
              </a:rPr>
              <a:t>than 10 </a:t>
            </a:r>
            <a:r>
              <a:rPr sz="2000" b="1" spc="5" dirty="0">
                <a:latin typeface="Times New Roman"/>
                <a:cs typeface="Times New Roman"/>
              </a:rPr>
              <a:t>M</a:t>
            </a:r>
            <a:r>
              <a:rPr sz="1950" b="1" spc="7" baseline="25641" dirty="0">
                <a:latin typeface="Times New Roman"/>
                <a:cs typeface="Times New Roman"/>
              </a:rPr>
              <a:t>2 </a:t>
            </a:r>
            <a:r>
              <a:rPr sz="2000" b="1" spc="-5" dirty="0">
                <a:latin typeface="Times New Roman"/>
                <a:cs typeface="Times New Roman"/>
              </a:rPr>
              <a:t>area</a:t>
            </a:r>
            <a:r>
              <a:rPr sz="2000" spc="-5" dirty="0">
                <a:latin typeface="Times New Roman"/>
                <a:cs typeface="Times New Roman"/>
              </a:rPr>
              <a:t>, </a:t>
            </a:r>
            <a:r>
              <a:rPr sz="2000" dirty="0">
                <a:latin typeface="Times New Roman"/>
                <a:cs typeface="Times New Roman"/>
              </a:rPr>
              <a:t>with proper storage</a:t>
            </a:r>
            <a:r>
              <a:rPr sz="2000" spc="-3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facility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1700">
              <a:latin typeface="Times New Roman"/>
              <a:cs typeface="Times New Roman"/>
            </a:endParaRPr>
          </a:p>
          <a:p>
            <a:pPr marL="260985" indent="-172720">
              <a:lnSpc>
                <a:spcPct val="100000"/>
              </a:lnSpc>
              <a:buFont typeface="Arial"/>
              <a:buChar char="•"/>
              <a:tabLst>
                <a:tab pos="261620" algn="l"/>
              </a:tabLst>
            </a:pPr>
            <a:r>
              <a:rPr sz="2000" spc="5" dirty="0">
                <a:latin typeface="Times New Roman"/>
                <a:cs typeface="Times New Roman"/>
              </a:rPr>
              <a:t>Drugs </a:t>
            </a:r>
            <a:r>
              <a:rPr sz="2000" dirty="0">
                <a:latin typeface="Times New Roman"/>
                <a:cs typeface="Times New Roman"/>
              </a:rPr>
              <a:t>sold </a:t>
            </a:r>
            <a:r>
              <a:rPr sz="2000" b="1" dirty="0">
                <a:latin typeface="Times New Roman"/>
                <a:cs typeface="Times New Roman"/>
              </a:rPr>
              <a:t>only to </a:t>
            </a:r>
            <a:r>
              <a:rPr sz="2000" b="1" spc="-5" dirty="0">
                <a:latin typeface="Times New Roman"/>
                <a:cs typeface="Times New Roman"/>
              </a:rPr>
              <a:t>retailer </a:t>
            </a:r>
            <a:r>
              <a:rPr sz="2000" b="1" dirty="0">
                <a:latin typeface="Times New Roman"/>
                <a:cs typeface="Times New Roman"/>
              </a:rPr>
              <a:t>having</a:t>
            </a:r>
            <a:r>
              <a:rPr sz="2000" b="1" spc="-20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license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1700">
              <a:latin typeface="Times New Roman"/>
              <a:cs typeface="Times New Roman"/>
            </a:endParaRPr>
          </a:p>
          <a:p>
            <a:pPr marL="260985" indent="-172720">
              <a:lnSpc>
                <a:spcPct val="100000"/>
              </a:lnSpc>
              <a:buFont typeface="Arial"/>
              <a:buChar char="•"/>
              <a:tabLst>
                <a:tab pos="261620" algn="l"/>
              </a:tabLst>
            </a:pPr>
            <a:r>
              <a:rPr sz="2000" spc="-5" dirty="0">
                <a:latin typeface="Times New Roman"/>
                <a:cs typeface="Times New Roman"/>
              </a:rPr>
              <a:t>Premises </a:t>
            </a:r>
            <a:r>
              <a:rPr sz="2000" dirty="0">
                <a:latin typeface="Times New Roman"/>
                <a:cs typeface="Times New Roman"/>
              </a:rPr>
              <a:t>should be </a:t>
            </a:r>
            <a:r>
              <a:rPr sz="2000" spc="-5" dirty="0">
                <a:latin typeface="Times New Roman"/>
                <a:cs typeface="Times New Roman"/>
              </a:rPr>
              <a:t>in charge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competent </a:t>
            </a:r>
            <a:r>
              <a:rPr sz="2000" dirty="0">
                <a:latin typeface="Times New Roman"/>
                <a:cs typeface="Times New Roman"/>
              </a:rPr>
              <a:t>person </a:t>
            </a:r>
            <a:r>
              <a:rPr sz="2000" spc="5" dirty="0">
                <a:latin typeface="Times New Roman"/>
                <a:cs typeface="Times New Roman"/>
              </a:rPr>
              <a:t>who </a:t>
            </a:r>
            <a:r>
              <a:rPr sz="2000" spc="-5" dirty="0">
                <a:latin typeface="Times New Roman"/>
                <a:cs typeface="Times New Roman"/>
              </a:rPr>
              <a:t>is </a:t>
            </a:r>
            <a:r>
              <a:rPr sz="2000" b="1" dirty="0">
                <a:latin typeface="Times New Roman"/>
                <a:cs typeface="Times New Roman"/>
              </a:rPr>
              <a:t>Reg.</a:t>
            </a:r>
            <a:r>
              <a:rPr sz="2000" b="1" spc="-12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Pharmacist</a:t>
            </a:r>
            <a:r>
              <a:rPr sz="2000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1700">
              <a:latin typeface="Times New Roman"/>
              <a:cs typeface="Times New Roman"/>
            </a:endParaRPr>
          </a:p>
          <a:p>
            <a:pPr marL="260985" indent="-172720">
              <a:lnSpc>
                <a:spcPct val="100000"/>
              </a:lnSpc>
              <a:buFont typeface="Arial"/>
              <a:buChar char="•"/>
              <a:tabLst>
                <a:tab pos="261620" algn="l"/>
              </a:tabLst>
            </a:pPr>
            <a:r>
              <a:rPr sz="2000" b="1" dirty="0">
                <a:latin typeface="Times New Roman"/>
                <a:cs typeface="Times New Roman"/>
              </a:rPr>
              <a:t>Records </a:t>
            </a:r>
            <a:r>
              <a:rPr sz="2000" dirty="0">
                <a:latin typeface="Times New Roman"/>
                <a:cs typeface="Times New Roman"/>
              </a:rPr>
              <a:t>of purchase </a:t>
            </a:r>
            <a:r>
              <a:rPr sz="2000" spc="5" dirty="0">
                <a:latin typeface="Times New Roman"/>
                <a:cs typeface="Times New Roman"/>
              </a:rPr>
              <a:t>&amp;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sale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1700">
              <a:latin typeface="Times New Roman"/>
              <a:cs typeface="Times New Roman"/>
            </a:endParaRPr>
          </a:p>
          <a:p>
            <a:pPr marL="260985" indent="-172720">
              <a:lnSpc>
                <a:spcPct val="100000"/>
              </a:lnSpc>
              <a:buFont typeface="Arial"/>
              <a:buChar char="•"/>
              <a:tabLst>
                <a:tab pos="261620" algn="l"/>
              </a:tabLst>
            </a:pPr>
            <a:r>
              <a:rPr sz="2000" dirty="0">
                <a:latin typeface="Times New Roman"/>
                <a:cs typeface="Times New Roman"/>
              </a:rPr>
              <a:t>Records preserved for </a:t>
            </a:r>
            <a:r>
              <a:rPr sz="2000" b="1" dirty="0">
                <a:latin typeface="Times New Roman"/>
                <a:cs typeface="Times New Roman"/>
              </a:rPr>
              <a:t>3 years </a:t>
            </a:r>
            <a:r>
              <a:rPr sz="2000" dirty="0">
                <a:latin typeface="Times New Roman"/>
                <a:cs typeface="Times New Roman"/>
              </a:rPr>
              <a:t>from date of</a:t>
            </a:r>
            <a:r>
              <a:rPr sz="2000" spc="-1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sale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1700">
              <a:latin typeface="Times New Roman"/>
              <a:cs typeface="Times New Roman"/>
            </a:endParaRPr>
          </a:p>
          <a:p>
            <a:pPr marL="260985" indent="-172720">
              <a:lnSpc>
                <a:spcPct val="100000"/>
              </a:lnSpc>
              <a:buFont typeface="Arial"/>
              <a:buChar char="•"/>
              <a:tabLst>
                <a:tab pos="261620" algn="l"/>
              </a:tabLst>
            </a:pPr>
            <a:r>
              <a:rPr sz="2000" dirty="0">
                <a:latin typeface="Times New Roman"/>
                <a:cs typeface="Times New Roman"/>
              </a:rPr>
              <a:t>License should </a:t>
            </a:r>
            <a:r>
              <a:rPr sz="2000" b="1" dirty="0">
                <a:latin typeface="Times New Roman"/>
                <a:cs typeface="Times New Roman"/>
              </a:rPr>
              <a:t>displayed on</a:t>
            </a:r>
            <a:r>
              <a:rPr sz="2000" b="1" spc="-10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premises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dirty="0"/>
              <a:t>41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3847" rIns="0" bIns="0" rtlCol="0">
            <a:spAutoFit/>
          </a:bodyPr>
          <a:lstStyle/>
          <a:p>
            <a:pPr marL="1497965" marR="17780" indent="-788035">
              <a:lnSpc>
                <a:spcPts val="3890"/>
              </a:lnSpc>
              <a:spcBef>
                <a:spcPts val="585"/>
              </a:spcBef>
            </a:pPr>
            <a:r>
              <a:rPr spc="-5" dirty="0"/>
              <a:t>Wholesale Of Other Than</a:t>
            </a:r>
            <a:r>
              <a:rPr spc="-165" dirty="0"/>
              <a:t> </a:t>
            </a:r>
            <a:r>
              <a:rPr spc="-5" dirty="0"/>
              <a:t>Those  Specified In </a:t>
            </a:r>
            <a:r>
              <a:rPr dirty="0"/>
              <a:t>C/C</a:t>
            </a:r>
            <a:r>
              <a:rPr sz="3600" baseline="-20833" dirty="0"/>
              <a:t>1 </a:t>
            </a:r>
            <a:r>
              <a:rPr sz="3600" spc="-5" dirty="0"/>
              <a:t>And</a:t>
            </a:r>
            <a:r>
              <a:rPr sz="3600" spc="100" dirty="0"/>
              <a:t> </a:t>
            </a:r>
            <a:r>
              <a:rPr sz="3600" spc="-5" dirty="0"/>
              <a:t>X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83540" y="2255647"/>
            <a:ext cx="8474075" cy="1347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185420" algn="l"/>
              </a:tabLst>
            </a:pPr>
            <a:r>
              <a:rPr sz="2000" dirty="0">
                <a:latin typeface="Times New Roman"/>
                <a:cs typeface="Times New Roman"/>
              </a:rPr>
              <a:t>All the conditions as discussed </a:t>
            </a:r>
            <a:r>
              <a:rPr sz="2000" spc="-5" dirty="0">
                <a:latin typeface="Times New Roman"/>
                <a:cs typeface="Times New Roman"/>
              </a:rPr>
              <a:t>in </a:t>
            </a:r>
            <a:r>
              <a:rPr sz="2000" dirty="0">
                <a:latin typeface="Times New Roman"/>
                <a:cs typeface="Times New Roman"/>
              </a:rPr>
              <a:t>for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biological.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17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buFont typeface="Arial"/>
              <a:buChar char="•"/>
              <a:tabLst>
                <a:tab pos="185420" algn="l"/>
              </a:tabLst>
            </a:pPr>
            <a:r>
              <a:rPr sz="2000" spc="-5" dirty="0">
                <a:latin typeface="Times New Roman"/>
                <a:cs typeface="Times New Roman"/>
              </a:rPr>
              <a:t>Compounding</a:t>
            </a:r>
            <a:r>
              <a:rPr sz="2000" spc="39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is</a:t>
            </a:r>
            <a:r>
              <a:rPr sz="2000" spc="40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made</a:t>
            </a:r>
            <a:r>
              <a:rPr sz="2000" spc="409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by</a:t>
            </a:r>
            <a:r>
              <a:rPr sz="2000" spc="39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or</a:t>
            </a:r>
            <a:r>
              <a:rPr sz="2000" spc="409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under</a:t>
            </a:r>
            <a:r>
              <a:rPr sz="2000" spc="409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the</a:t>
            </a:r>
            <a:r>
              <a:rPr sz="2000" spc="4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direct</a:t>
            </a:r>
            <a:r>
              <a:rPr sz="2000" spc="40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and</a:t>
            </a:r>
            <a:r>
              <a:rPr sz="2000" spc="40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personal</a:t>
            </a:r>
            <a:r>
              <a:rPr sz="2000" spc="40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supervision</a:t>
            </a:r>
            <a:r>
              <a:rPr sz="2000" b="1" spc="40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of</a:t>
            </a:r>
            <a:r>
              <a:rPr sz="2000" b="1" spc="40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a</a:t>
            </a:r>
            <a:endParaRPr sz="2000">
              <a:latin typeface="Times New Roman"/>
              <a:cs typeface="Times New Roman"/>
            </a:endParaRPr>
          </a:p>
          <a:p>
            <a:pPr marL="184785">
              <a:lnSpc>
                <a:spcPct val="100000"/>
              </a:lnSpc>
              <a:spcBef>
                <a:spcPts val="1200"/>
              </a:spcBef>
            </a:pPr>
            <a:r>
              <a:rPr sz="2000" b="1" dirty="0">
                <a:latin typeface="Times New Roman"/>
                <a:cs typeface="Times New Roman"/>
              </a:rPr>
              <a:t>qualified</a:t>
            </a:r>
            <a:r>
              <a:rPr sz="2000" b="1" spc="-4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person.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dirty="0"/>
              <a:t>42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5257" y="661161"/>
            <a:ext cx="204406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Retail</a:t>
            </a:r>
            <a:r>
              <a:rPr spc="-50" dirty="0"/>
              <a:t> </a:t>
            </a:r>
            <a:r>
              <a:rPr spc="-5" dirty="0"/>
              <a:t>sale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2027047"/>
            <a:ext cx="8397875" cy="34817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185420" algn="l"/>
              </a:tabLst>
            </a:pPr>
            <a:r>
              <a:rPr sz="2000" dirty="0">
                <a:latin typeface="Times New Roman"/>
                <a:cs typeface="Times New Roman"/>
              </a:rPr>
              <a:t>For </a:t>
            </a:r>
            <a:r>
              <a:rPr sz="2000" spc="-5" dirty="0">
                <a:latin typeface="Times New Roman"/>
                <a:cs typeface="Times New Roman"/>
              </a:rPr>
              <a:t>retail sale, </a:t>
            </a:r>
            <a:r>
              <a:rPr sz="2000" dirty="0">
                <a:latin typeface="Times New Roman"/>
                <a:cs typeface="Times New Roman"/>
              </a:rPr>
              <a:t>two </a:t>
            </a:r>
            <a:r>
              <a:rPr sz="2000" spc="-5" dirty="0">
                <a:latin typeface="Times New Roman"/>
                <a:cs typeface="Times New Roman"/>
              </a:rPr>
              <a:t>types </a:t>
            </a:r>
            <a:r>
              <a:rPr sz="2000" dirty="0">
                <a:latin typeface="Times New Roman"/>
                <a:cs typeface="Times New Roman"/>
              </a:rPr>
              <a:t>of licenses are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issued: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1700">
              <a:latin typeface="Times New Roman"/>
              <a:cs typeface="Times New Roman"/>
            </a:endParaRPr>
          </a:p>
          <a:p>
            <a:pPr marL="916305" lvl="1" indent="-218440">
              <a:lnSpc>
                <a:spcPct val="100000"/>
              </a:lnSpc>
              <a:buAutoNum type="romanLcParenR"/>
              <a:tabLst>
                <a:tab pos="916940" algn="l"/>
              </a:tabLst>
            </a:pPr>
            <a:r>
              <a:rPr sz="2000" dirty="0">
                <a:latin typeface="Times New Roman"/>
                <a:cs typeface="Times New Roman"/>
              </a:rPr>
              <a:t>General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licenses</a:t>
            </a:r>
            <a:endParaRPr sz="20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Times New Roman"/>
              <a:buAutoNum type="romanLcParenR"/>
            </a:pPr>
            <a:endParaRPr sz="1700">
              <a:latin typeface="Times New Roman"/>
              <a:cs typeface="Times New Roman"/>
            </a:endParaRPr>
          </a:p>
          <a:p>
            <a:pPr marL="986790" lvl="1" indent="-288925">
              <a:lnSpc>
                <a:spcPct val="100000"/>
              </a:lnSpc>
              <a:buAutoNum type="romanLcParenR"/>
              <a:tabLst>
                <a:tab pos="987425" algn="l"/>
              </a:tabLst>
            </a:pPr>
            <a:r>
              <a:rPr sz="2000" spc="-5" dirty="0">
                <a:latin typeface="Times New Roman"/>
                <a:cs typeface="Times New Roman"/>
              </a:rPr>
              <a:t>Restricted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licenses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000" b="1" dirty="0">
                <a:latin typeface="Times New Roman"/>
                <a:cs typeface="Times New Roman"/>
              </a:rPr>
              <a:t>Restricted</a:t>
            </a:r>
            <a:r>
              <a:rPr sz="2000" b="1" spc="-3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license:</a:t>
            </a:r>
            <a:endParaRPr sz="2000">
              <a:latin typeface="Times New Roman"/>
              <a:cs typeface="Times New Roman"/>
            </a:endParaRPr>
          </a:p>
          <a:p>
            <a:pPr marL="184785" marR="5080" indent="513715" algn="just">
              <a:lnSpc>
                <a:spcPct val="150100"/>
              </a:lnSpc>
              <a:spcBef>
                <a:spcPts val="800"/>
              </a:spcBef>
            </a:pPr>
            <a:r>
              <a:rPr sz="2000" spc="-5" dirty="0">
                <a:latin typeface="Times New Roman"/>
                <a:cs typeface="Times New Roman"/>
              </a:rPr>
              <a:t>Granted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spc="-5" dirty="0">
                <a:latin typeface="Times New Roman"/>
                <a:cs typeface="Times New Roman"/>
              </a:rPr>
              <a:t>those dealers who do </a:t>
            </a:r>
            <a:r>
              <a:rPr sz="2000" dirty="0">
                <a:latin typeface="Times New Roman"/>
                <a:cs typeface="Times New Roman"/>
              </a:rPr>
              <a:t>not </a:t>
            </a:r>
            <a:r>
              <a:rPr sz="2000" spc="-5" dirty="0">
                <a:latin typeface="Times New Roman"/>
                <a:cs typeface="Times New Roman"/>
              </a:rPr>
              <a:t>engage the services of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qualified  person and </a:t>
            </a:r>
            <a:r>
              <a:rPr sz="2000" dirty="0">
                <a:latin typeface="Times New Roman"/>
                <a:cs typeface="Times New Roman"/>
              </a:rPr>
              <a:t>only deal </a:t>
            </a:r>
            <a:r>
              <a:rPr sz="2000" spc="-5" dirty="0">
                <a:latin typeface="Times New Roman"/>
                <a:cs typeface="Times New Roman"/>
              </a:rPr>
              <a:t>with such classes of </a:t>
            </a:r>
            <a:r>
              <a:rPr sz="2000" dirty="0">
                <a:latin typeface="Times New Roman"/>
                <a:cs typeface="Times New Roman"/>
              </a:rPr>
              <a:t>drugs whose sales </a:t>
            </a:r>
            <a:r>
              <a:rPr sz="2000" spc="-5" dirty="0">
                <a:latin typeface="Times New Roman"/>
                <a:cs typeface="Times New Roman"/>
              </a:rPr>
              <a:t>can </a:t>
            </a:r>
            <a:r>
              <a:rPr sz="2000" dirty="0">
                <a:latin typeface="Times New Roman"/>
                <a:cs typeface="Times New Roman"/>
              </a:rPr>
              <a:t>be </a:t>
            </a:r>
            <a:r>
              <a:rPr sz="2000" spc="-10" dirty="0">
                <a:latin typeface="Times New Roman"/>
                <a:cs typeface="Times New Roman"/>
              </a:rPr>
              <a:t>effected  </a:t>
            </a:r>
            <a:r>
              <a:rPr sz="2000" dirty="0">
                <a:latin typeface="Times New Roman"/>
                <a:cs typeface="Times New Roman"/>
              </a:rPr>
              <a:t>without qualified person and vendors </a:t>
            </a:r>
            <a:r>
              <a:rPr sz="2000" spc="5" dirty="0">
                <a:latin typeface="Times New Roman"/>
                <a:cs typeface="Times New Roman"/>
              </a:rPr>
              <a:t>who </a:t>
            </a:r>
            <a:r>
              <a:rPr sz="2000" dirty="0">
                <a:latin typeface="Times New Roman"/>
                <a:cs typeface="Times New Roman"/>
              </a:rPr>
              <a:t>do </a:t>
            </a:r>
            <a:r>
              <a:rPr sz="2000" spc="5" dirty="0">
                <a:latin typeface="Times New Roman"/>
                <a:cs typeface="Times New Roman"/>
              </a:rPr>
              <a:t>not </a:t>
            </a:r>
            <a:r>
              <a:rPr sz="2000" dirty="0">
                <a:latin typeface="Times New Roman"/>
                <a:cs typeface="Times New Roman"/>
              </a:rPr>
              <a:t>have fixed</a:t>
            </a:r>
            <a:r>
              <a:rPr sz="2000" spc="-2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premises.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dirty="0"/>
              <a:t>43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5173" y="889761"/>
            <a:ext cx="43935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Labeling &amp;</a:t>
            </a:r>
            <a:r>
              <a:rPr spc="-25" dirty="0"/>
              <a:t> </a:t>
            </a:r>
            <a:r>
              <a:rPr spc="-5" dirty="0"/>
              <a:t>Packaging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2027656"/>
            <a:ext cx="830135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marR="5080" indent="-172720">
              <a:lnSpc>
                <a:spcPct val="150000"/>
              </a:lnSpc>
              <a:spcBef>
                <a:spcPts val="100"/>
              </a:spcBef>
              <a:buFont typeface="Arial"/>
              <a:buChar char="•"/>
              <a:tabLst>
                <a:tab pos="185420" algn="l"/>
              </a:tabLst>
            </a:pPr>
            <a:r>
              <a:rPr sz="2000" dirty="0">
                <a:latin typeface="Times New Roman"/>
                <a:cs typeface="Times New Roman"/>
              </a:rPr>
              <a:t>All </a:t>
            </a:r>
            <a:r>
              <a:rPr sz="2000" spc="-5" dirty="0">
                <a:latin typeface="Times New Roman"/>
                <a:cs typeface="Times New Roman"/>
              </a:rPr>
              <a:t>the </a:t>
            </a:r>
            <a:r>
              <a:rPr sz="2000" dirty="0">
                <a:latin typeface="Times New Roman"/>
                <a:cs typeface="Times New Roman"/>
              </a:rPr>
              <a:t>general </a:t>
            </a:r>
            <a:r>
              <a:rPr sz="2000" spc="-5" dirty="0">
                <a:latin typeface="Times New Roman"/>
                <a:cs typeface="Times New Roman"/>
              </a:rPr>
              <a:t>and specific labeling and packaging specified to </a:t>
            </a:r>
            <a:r>
              <a:rPr sz="2000" spc="-10" dirty="0">
                <a:latin typeface="Times New Roman"/>
                <a:cs typeface="Times New Roman"/>
              </a:rPr>
              <a:t>all </a:t>
            </a:r>
            <a:r>
              <a:rPr sz="2000" spc="-5" dirty="0">
                <a:latin typeface="Times New Roman"/>
                <a:cs typeface="Times New Roman"/>
              </a:rPr>
              <a:t>classes </a:t>
            </a:r>
            <a:r>
              <a:rPr sz="2000" spc="-10" dirty="0">
                <a:latin typeface="Times New Roman"/>
                <a:cs typeface="Times New Roman"/>
              </a:rPr>
              <a:t>of  </a:t>
            </a:r>
            <a:r>
              <a:rPr sz="2000" dirty="0">
                <a:latin typeface="Times New Roman"/>
                <a:cs typeface="Times New Roman"/>
              </a:rPr>
              <a:t>drugs and </a:t>
            </a:r>
            <a:r>
              <a:rPr sz="2000" spc="-5" dirty="0">
                <a:latin typeface="Times New Roman"/>
                <a:cs typeface="Times New Roman"/>
              </a:rPr>
              <a:t>cosmetics </a:t>
            </a:r>
            <a:r>
              <a:rPr sz="2000" dirty="0">
                <a:latin typeface="Times New Roman"/>
                <a:cs typeface="Times New Roman"/>
              </a:rPr>
              <a:t>should be </a:t>
            </a:r>
            <a:r>
              <a:rPr sz="2000" spc="-5" dirty="0">
                <a:latin typeface="Times New Roman"/>
                <a:cs typeface="Times New Roman"/>
              </a:rPr>
              <a:t>as </a:t>
            </a:r>
            <a:r>
              <a:rPr sz="2000" dirty="0">
                <a:latin typeface="Times New Roman"/>
                <a:cs typeface="Times New Roman"/>
              </a:rPr>
              <a:t>per the provisions </a:t>
            </a:r>
            <a:r>
              <a:rPr sz="2000" spc="-5" dirty="0">
                <a:latin typeface="Times New Roman"/>
                <a:cs typeface="Times New Roman"/>
              </a:rPr>
              <a:t>made </a:t>
            </a:r>
            <a:r>
              <a:rPr sz="2000" dirty="0">
                <a:latin typeface="Times New Roman"/>
                <a:cs typeface="Times New Roman"/>
              </a:rPr>
              <a:t>under the</a:t>
            </a:r>
            <a:r>
              <a:rPr sz="2000" spc="-1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act.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36063" y="203403"/>
            <a:ext cx="42538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Schedules </a:t>
            </a:r>
            <a:r>
              <a:rPr dirty="0"/>
              <a:t>to the</a:t>
            </a:r>
            <a:r>
              <a:rPr spc="-40" dirty="0"/>
              <a:t> </a:t>
            </a:r>
            <a:r>
              <a:rPr spc="-5" dirty="0"/>
              <a:t>rules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92134" y="6445148"/>
            <a:ext cx="23177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10"/>
              </a:lnSpc>
            </a:pPr>
            <a:r>
              <a:rPr sz="1800" b="1" spc="-5" dirty="0">
                <a:solidFill>
                  <a:srgbClr val="888888"/>
                </a:solidFill>
                <a:latin typeface="Calibri"/>
                <a:cs typeface="Calibri"/>
              </a:rPr>
              <a:t>44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066825"/>
            <a:ext cx="1376045" cy="649605"/>
          </a:xfrm>
          <a:custGeom>
            <a:avLst/>
            <a:gdLst/>
            <a:ahLst/>
            <a:cxnLst/>
            <a:rect l="l" t="t" r="r" b="b"/>
            <a:pathLst>
              <a:path w="1376045" h="649605">
                <a:moveTo>
                  <a:pt x="0" y="649452"/>
                </a:moveTo>
                <a:lnTo>
                  <a:pt x="1375664" y="649452"/>
                </a:lnTo>
                <a:lnTo>
                  <a:pt x="1375664" y="0"/>
                </a:lnTo>
                <a:lnTo>
                  <a:pt x="0" y="0"/>
                </a:lnTo>
                <a:lnTo>
                  <a:pt x="0" y="649452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75663" y="1066825"/>
            <a:ext cx="7768590" cy="649605"/>
          </a:xfrm>
          <a:custGeom>
            <a:avLst/>
            <a:gdLst/>
            <a:ahLst/>
            <a:cxnLst/>
            <a:rect l="l" t="t" r="r" b="b"/>
            <a:pathLst>
              <a:path w="7768590" h="649605">
                <a:moveTo>
                  <a:pt x="0" y="649452"/>
                </a:moveTo>
                <a:lnTo>
                  <a:pt x="7768336" y="649452"/>
                </a:lnTo>
                <a:lnTo>
                  <a:pt x="7768336" y="0"/>
                </a:lnTo>
                <a:lnTo>
                  <a:pt x="0" y="0"/>
                </a:lnTo>
                <a:lnTo>
                  <a:pt x="0" y="649452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1754377"/>
            <a:ext cx="1376045" cy="546735"/>
          </a:xfrm>
          <a:custGeom>
            <a:avLst/>
            <a:gdLst/>
            <a:ahLst/>
            <a:cxnLst/>
            <a:rect l="l" t="t" r="r" b="b"/>
            <a:pathLst>
              <a:path w="1376045" h="546735">
                <a:moveTo>
                  <a:pt x="0" y="546608"/>
                </a:moveTo>
                <a:lnTo>
                  <a:pt x="1375664" y="546608"/>
                </a:lnTo>
                <a:lnTo>
                  <a:pt x="1375664" y="0"/>
                </a:lnTo>
                <a:lnTo>
                  <a:pt x="0" y="0"/>
                </a:lnTo>
                <a:lnTo>
                  <a:pt x="0" y="546608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75663" y="1754377"/>
            <a:ext cx="7768590" cy="546735"/>
          </a:xfrm>
          <a:custGeom>
            <a:avLst/>
            <a:gdLst/>
            <a:ahLst/>
            <a:cxnLst/>
            <a:rect l="l" t="t" r="r" b="b"/>
            <a:pathLst>
              <a:path w="7768590" h="546735">
                <a:moveTo>
                  <a:pt x="0" y="546608"/>
                </a:moveTo>
                <a:lnTo>
                  <a:pt x="7768336" y="546608"/>
                </a:lnTo>
                <a:lnTo>
                  <a:pt x="7768336" y="0"/>
                </a:lnTo>
                <a:lnTo>
                  <a:pt x="0" y="0"/>
                </a:lnTo>
                <a:lnTo>
                  <a:pt x="0" y="546608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2300922"/>
            <a:ext cx="1376045" cy="508634"/>
          </a:xfrm>
          <a:custGeom>
            <a:avLst/>
            <a:gdLst/>
            <a:ahLst/>
            <a:cxnLst/>
            <a:rect l="l" t="t" r="r" b="b"/>
            <a:pathLst>
              <a:path w="1376045" h="508635">
                <a:moveTo>
                  <a:pt x="0" y="508190"/>
                </a:moveTo>
                <a:lnTo>
                  <a:pt x="1375664" y="508190"/>
                </a:lnTo>
                <a:lnTo>
                  <a:pt x="1375664" y="0"/>
                </a:lnTo>
                <a:lnTo>
                  <a:pt x="0" y="0"/>
                </a:lnTo>
                <a:lnTo>
                  <a:pt x="0" y="508190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75663" y="2300922"/>
            <a:ext cx="7768590" cy="508634"/>
          </a:xfrm>
          <a:custGeom>
            <a:avLst/>
            <a:gdLst/>
            <a:ahLst/>
            <a:cxnLst/>
            <a:rect l="l" t="t" r="r" b="b"/>
            <a:pathLst>
              <a:path w="7768590" h="508635">
                <a:moveTo>
                  <a:pt x="0" y="508190"/>
                </a:moveTo>
                <a:lnTo>
                  <a:pt x="7768336" y="508190"/>
                </a:lnTo>
                <a:lnTo>
                  <a:pt x="7768336" y="0"/>
                </a:lnTo>
                <a:lnTo>
                  <a:pt x="0" y="0"/>
                </a:lnTo>
                <a:lnTo>
                  <a:pt x="0" y="508190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2809113"/>
            <a:ext cx="1376045" cy="1005840"/>
          </a:xfrm>
          <a:custGeom>
            <a:avLst/>
            <a:gdLst/>
            <a:ahLst/>
            <a:cxnLst/>
            <a:rect l="l" t="t" r="r" b="b"/>
            <a:pathLst>
              <a:path w="1376045" h="1005839">
                <a:moveTo>
                  <a:pt x="0" y="1005839"/>
                </a:moveTo>
                <a:lnTo>
                  <a:pt x="1375664" y="1005839"/>
                </a:lnTo>
                <a:lnTo>
                  <a:pt x="1375664" y="0"/>
                </a:lnTo>
                <a:lnTo>
                  <a:pt x="0" y="0"/>
                </a:lnTo>
                <a:lnTo>
                  <a:pt x="0" y="1005839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75663" y="2809113"/>
            <a:ext cx="7768590" cy="1005840"/>
          </a:xfrm>
          <a:custGeom>
            <a:avLst/>
            <a:gdLst/>
            <a:ahLst/>
            <a:cxnLst/>
            <a:rect l="l" t="t" r="r" b="b"/>
            <a:pathLst>
              <a:path w="7768590" h="1005839">
                <a:moveTo>
                  <a:pt x="0" y="1005839"/>
                </a:moveTo>
                <a:lnTo>
                  <a:pt x="7768336" y="1005839"/>
                </a:lnTo>
                <a:lnTo>
                  <a:pt x="7768336" y="0"/>
                </a:lnTo>
                <a:lnTo>
                  <a:pt x="0" y="0"/>
                </a:lnTo>
                <a:lnTo>
                  <a:pt x="0" y="1005839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3814953"/>
            <a:ext cx="1376045" cy="1005840"/>
          </a:xfrm>
          <a:custGeom>
            <a:avLst/>
            <a:gdLst/>
            <a:ahLst/>
            <a:cxnLst/>
            <a:rect l="l" t="t" r="r" b="b"/>
            <a:pathLst>
              <a:path w="1376045" h="1005839">
                <a:moveTo>
                  <a:pt x="0" y="1005840"/>
                </a:moveTo>
                <a:lnTo>
                  <a:pt x="1375664" y="1005840"/>
                </a:lnTo>
                <a:lnTo>
                  <a:pt x="1375664" y="0"/>
                </a:lnTo>
                <a:lnTo>
                  <a:pt x="0" y="0"/>
                </a:lnTo>
                <a:lnTo>
                  <a:pt x="0" y="1005840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75663" y="3814953"/>
            <a:ext cx="7768590" cy="1005840"/>
          </a:xfrm>
          <a:custGeom>
            <a:avLst/>
            <a:gdLst/>
            <a:ahLst/>
            <a:cxnLst/>
            <a:rect l="l" t="t" r="r" b="b"/>
            <a:pathLst>
              <a:path w="7768590" h="1005839">
                <a:moveTo>
                  <a:pt x="0" y="1005840"/>
                </a:moveTo>
                <a:lnTo>
                  <a:pt x="7768336" y="1005840"/>
                </a:lnTo>
                <a:lnTo>
                  <a:pt x="7768336" y="0"/>
                </a:lnTo>
                <a:lnTo>
                  <a:pt x="0" y="0"/>
                </a:lnTo>
                <a:lnTo>
                  <a:pt x="0" y="1005840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4820818"/>
            <a:ext cx="1376045" cy="668655"/>
          </a:xfrm>
          <a:custGeom>
            <a:avLst/>
            <a:gdLst/>
            <a:ahLst/>
            <a:cxnLst/>
            <a:rect l="l" t="t" r="r" b="b"/>
            <a:pathLst>
              <a:path w="1376045" h="668654">
                <a:moveTo>
                  <a:pt x="0" y="668502"/>
                </a:moveTo>
                <a:lnTo>
                  <a:pt x="1375664" y="668502"/>
                </a:lnTo>
                <a:lnTo>
                  <a:pt x="1375664" y="0"/>
                </a:lnTo>
                <a:lnTo>
                  <a:pt x="0" y="0"/>
                </a:lnTo>
                <a:lnTo>
                  <a:pt x="0" y="668502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75663" y="4820818"/>
            <a:ext cx="7768590" cy="668655"/>
          </a:xfrm>
          <a:custGeom>
            <a:avLst/>
            <a:gdLst/>
            <a:ahLst/>
            <a:cxnLst/>
            <a:rect l="l" t="t" r="r" b="b"/>
            <a:pathLst>
              <a:path w="7768590" h="668654">
                <a:moveTo>
                  <a:pt x="0" y="668502"/>
                </a:moveTo>
                <a:lnTo>
                  <a:pt x="7768336" y="668502"/>
                </a:lnTo>
                <a:lnTo>
                  <a:pt x="7768336" y="0"/>
                </a:lnTo>
                <a:lnTo>
                  <a:pt x="0" y="0"/>
                </a:lnTo>
                <a:lnTo>
                  <a:pt x="0" y="668502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5489333"/>
            <a:ext cx="1376045" cy="701040"/>
          </a:xfrm>
          <a:custGeom>
            <a:avLst/>
            <a:gdLst/>
            <a:ahLst/>
            <a:cxnLst/>
            <a:rect l="l" t="t" r="r" b="b"/>
            <a:pathLst>
              <a:path w="1376045" h="701039">
                <a:moveTo>
                  <a:pt x="0" y="701040"/>
                </a:moveTo>
                <a:lnTo>
                  <a:pt x="1375664" y="701040"/>
                </a:lnTo>
                <a:lnTo>
                  <a:pt x="1375664" y="0"/>
                </a:lnTo>
                <a:lnTo>
                  <a:pt x="0" y="0"/>
                </a:lnTo>
                <a:lnTo>
                  <a:pt x="0" y="701040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375663" y="5489333"/>
            <a:ext cx="7768590" cy="701040"/>
          </a:xfrm>
          <a:custGeom>
            <a:avLst/>
            <a:gdLst/>
            <a:ahLst/>
            <a:cxnLst/>
            <a:rect l="l" t="t" r="r" b="b"/>
            <a:pathLst>
              <a:path w="7768590" h="701039">
                <a:moveTo>
                  <a:pt x="0" y="701040"/>
                </a:moveTo>
                <a:lnTo>
                  <a:pt x="7768336" y="701040"/>
                </a:lnTo>
                <a:lnTo>
                  <a:pt x="7768336" y="0"/>
                </a:lnTo>
                <a:lnTo>
                  <a:pt x="0" y="0"/>
                </a:lnTo>
                <a:lnTo>
                  <a:pt x="0" y="701040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6190384"/>
            <a:ext cx="1376045" cy="668020"/>
          </a:xfrm>
          <a:custGeom>
            <a:avLst/>
            <a:gdLst/>
            <a:ahLst/>
            <a:cxnLst/>
            <a:rect l="l" t="t" r="r" b="b"/>
            <a:pathLst>
              <a:path w="1376045" h="668020">
                <a:moveTo>
                  <a:pt x="1375664" y="667610"/>
                </a:moveTo>
                <a:lnTo>
                  <a:pt x="1375664" y="0"/>
                </a:lnTo>
                <a:lnTo>
                  <a:pt x="0" y="0"/>
                </a:lnTo>
                <a:lnTo>
                  <a:pt x="0" y="667610"/>
                </a:lnTo>
                <a:lnTo>
                  <a:pt x="1375664" y="667610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375663" y="6190384"/>
            <a:ext cx="7768590" cy="668020"/>
          </a:xfrm>
          <a:custGeom>
            <a:avLst/>
            <a:gdLst/>
            <a:ahLst/>
            <a:cxnLst/>
            <a:rect l="l" t="t" r="r" b="b"/>
            <a:pathLst>
              <a:path w="7768590" h="668020">
                <a:moveTo>
                  <a:pt x="7768336" y="667610"/>
                </a:moveTo>
                <a:lnTo>
                  <a:pt x="7768336" y="0"/>
                </a:lnTo>
                <a:lnTo>
                  <a:pt x="0" y="0"/>
                </a:lnTo>
                <a:lnTo>
                  <a:pt x="0" y="667610"/>
                </a:lnTo>
                <a:lnTo>
                  <a:pt x="7768336" y="667610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375663" y="1060450"/>
            <a:ext cx="0" cy="655955"/>
          </a:xfrm>
          <a:custGeom>
            <a:avLst/>
            <a:gdLst/>
            <a:ahLst/>
            <a:cxnLst/>
            <a:rect l="l" t="t" r="r" b="b"/>
            <a:pathLst>
              <a:path h="655955">
                <a:moveTo>
                  <a:pt x="0" y="0"/>
                </a:moveTo>
                <a:lnTo>
                  <a:pt x="0" y="65582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375663" y="1754377"/>
            <a:ext cx="0" cy="5104130"/>
          </a:xfrm>
          <a:custGeom>
            <a:avLst/>
            <a:gdLst/>
            <a:ahLst/>
            <a:cxnLst/>
            <a:rect l="l" t="t" r="r" b="b"/>
            <a:pathLst>
              <a:path h="5104130">
                <a:moveTo>
                  <a:pt x="0" y="0"/>
                </a:moveTo>
                <a:lnTo>
                  <a:pt x="0" y="510361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230098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2809113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3814953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482079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5489321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6190373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75" y="1060450"/>
            <a:ext cx="0" cy="5797550"/>
          </a:xfrm>
          <a:custGeom>
            <a:avLst/>
            <a:gdLst/>
            <a:ahLst/>
            <a:cxnLst/>
            <a:rect l="l" t="t" r="r" b="b"/>
            <a:pathLst>
              <a:path h="5797550">
                <a:moveTo>
                  <a:pt x="0" y="0"/>
                </a:moveTo>
                <a:lnTo>
                  <a:pt x="0" y="5797546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140825" y="1060450"/>
            <a:ext cx="0" cy="5797550"/>
          </a:xfrm>
          <a:custGeom>
            <a:avLst/>
            <a:gdLst/>
            <a:ahLst/>
            <a:cxnLst/>
            <a:rect l="l" t="t" r="r" b="b"/>
            <a:pathLst>
              <a:path h="5797550">
                <a:moveTo>
                  <a:pt x="0" y="0"/>
                </a:moveTo>
                <a:lnTo>
                  <a:pt x="0" y="5797546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10668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335076" y="1090930"/>
            <a:ext cx="70421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TYPE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617846" y="1090930"/>
            <a:ext cx="128397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CO</a:t>
            </a:r>
            <a:r>
              <a:rPr sz="20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NT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69188" y="1759712"/>
            <a:ext cx="43560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“A”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454658" y="1759712"/>
            <a:ext cx="66694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Times New Roman"/>
                <a:cs typeface="Times New Roman"/>
              </a:rPr>
              <a:t>Performa </a:t>
            </a:r>
            <a:r>
              <a:rPr sz="2000" dirty="0">
                <a:latin typeface="Times New Roman"/>
                <a:cs typeface="Times New Roman"/>
              </a:rPr>
              <a:t>for </a:t>
            </a:r>
            <a:r>
              <a:rPr sz="2000" b="1" dirty="0">
                <a:latin typeface="Times New Roman"/>
                <a:cs typeface="Times New Roman"/>
              </a:rPr>
              <a:t>forms no. 1 to </a:t>
            </a:r>
            <a:r>
              <a:rPr sz="2000" b="1" spc="5" dirty="0">
                <a:latin typeface="Times New Roman"/>
                <a:cs typeface="Times New Roman"/>
              </a:rPr>
              <a:t>50</a:t>
            </a:r>
            <a:r>
              <a:rPr sz="2000" spc="5" dirty="0">
                <a:latin typeface="Times New Roman"/>
                <a:cs typeface="Times New Roman"/>
              </a:rPr>
              <a:t>( </a:t>
            </a:r>
            <a:r>
              <a:rPr sz="2000" dirty="0">
                <a:latin typeface="Times New Roman"/>
                <a:cs typeface="Times New Roman"/>
              </a:rPr>
              <a:t>Application, issue, renewal,</a:t>
            </a:r>
            <a:r>
              <a:rPr sz="2000" spc="-28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etc.)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76808" y="2325370"/>
            <a:ext cx="4210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“</a:t>
            </a:r>
            <a:r>
              <a:rPr sz="2000" spc="-10" dirty="0">
                <a:latin typeface="Times New Roman"/>
                <a:cs typeface="Times New Roman"/>
              </a:rPr>
              <a:t>B</a:t>
            </a:r>
            <a:r>
              <a:rPr sz="2000" dirty="0">
                <a:latin typeface="Times New Roman"/>
                <a:cs typeface="Times New Roman"/>
              </a:rPr>
              <a:t>”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454658" y="2325370"/>
            <a:ext cx="58807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Times New Roman"/>
                <a:cs typeface="Times New Roman"/>
              </a:rPr>
              <a:t>Rates of fee </a:t>
            </a:r>
            <a:r>
              <a:rPr sz="2000" dirty="0">
                <a:latin typeface="Times New Roman"/>
                <a:cs typeface="Times New Roman"/>
              </a:rPr>
              <a:t>for </a:t>
            </a:r>
            <a:r>
              <a:rPr sz="2000" spc="-5" dirty="0">
                <a:latin typeface="Times New Roman"/>
                <a:cs typeface="Times New Roman"/>
              </a:rPr>
              <a:t>test </a:t>
            </a:r>
            <a:r>
              <a:rPr sz="2000" dirty="0">
                <a:latin typeface="Times New Roman"/>
                <a:cs typeface="Times New Roman"/>
              </a:rPr>
              <a:t>or analysis by CDL or Govt.</a:t>
            </a:r>
            <a:r>
              <a:rPr sz="2000" spc="-229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analysts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76808" y="2833877"/>
            <a:ext cx="4210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“</a:t>
            </a:r>
            <a:r>
              <a:rPr sz="2000" spc="-1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”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454658" y="2833877"/>
            <a:ext cx="7612380" cy="940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List </a:t>
            </a:r>
            <a:r>
              <a:rPr sz="2000" spc="-5" dirty="0">
                <a:latin typeface="Times New Roman"/>
                <a:cs typeface="Times New Roman"/>
              </a:rPr>
              <a:t>of </a:t>
            </a:r>
            <a:r>
              <a:rPr sz="2000" b="1" spc="-5" dirty="0">
                <a:latin typeface="Times New Roman"/>
                <a:cs typeface="Times New Roman"/>
              </a:rPr>
              <a:t>Biological </a:t>
            </a:r>
            <a:r>
              <a:rPr sz="2000" b="1" dirty="0">
                <a:latin typeface="Times New Roman"/>
                <a:cs typeface="Times New Roman"/>
              </a:rPr>
              <a:t>and </a:t>
            </a:r>
            <a:r>
              <a:rPr sz="2000" b="1" spc="-5" dirty="0">
                <a:latin typeface="Times New Roman"/>
                <a:cs typeface="Times New Roman"/>
              </a:rPr>
              <a:t>special </a:t>
            </a:r>
            <a:r>
              <a:rPr sz="2000" b="1" spc="-10" dirty="0">
                <a:latin typeface="Times New Roman"/>
                <a:cs typeface="Times New Roman"/>
              </a:rPr>
              <a:t>products </a:t>
            </a:r>
            <a:r>
              <a:rPr sz="2000" b="1" spc="-5" dirty="0">
                <a:latin typeface="Times New Roman"/>
                <a:cs typeface="Times New Roman"/>
              </a:rPr>
              <a:t>(Injectable) </a:t>
            </a:r>
            <a:r>
              <a:rPr sz="2000" spc="-5" dirty="0">
                <a:latin typeface="Times New Roman"/>
                <a:cs typeface="Times New Roman"/>
              </a:rPr>
              <a:t>applicable </a:t>
            </a:r>
            <a:r>
              <a:rPr sz="2000" spc="-10" dirty="0">
                <a:latin typeface="Times New Roman"/>
                <a:cs typeface="Times New Roman"/>
              </a:rPr>
              <a:t>to </a:t>
            </a:r>
            <a:r>
              <a:rPr sz="2000" spc="-5" dirty="0">
                <a:latin typeface="Times New Roman"/>
                <a:cs typeface="Times New Roman"/>
              </a:rPr>
              <a:t>special  </a:t>
            </a:r>
            <a:r>
              <a:rPr sz="2000" dirty="0">
                <a:latin typeface="Times New Roman"/>
                <a:cs typeface="Times New Roman"/>
              </a:rPr>
              <a:t>provisions.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Ex. Sera, </a:t>
            </a:r>
            <a:r>
              <a:rPr sz="2000" spc="-25" dirty="0">
                <a:latin typeface="Times New Roman"/>
                <a:cs typeface="Times New Roman"/>
              </a:rPr>
              <a:t>Vaccines,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Penicillin…..etc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08736" y="3839717"/>
            <a:ext cx="55689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“C</a:t>
            </a:r>
            <a:r>
              <a:rPr sz="1950" baseline="-21367" dirty="0">
                <a:latin typeface="Times New Roman"/>
                <a:cs typeface="Times New Roman"/>
              </a:rPr>
              <a:t>1</a:t>
            </a:r>
            <a:r>
              <a:rPr sz="2000" dirty="0">
                <a:latin typeface="Times New Roman"/>
                <a:cs typeface="Times New Roman"/>
              </a:rPr>
              <a:t>”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454658" y="3839717"/>
            <a:ext cx="7610475" cy="9410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76935" algn="l"/>
                <a:tab pos="2060575" algn="l"/>
                <a:tab pos="2556510" algn="l"/>
                <a:tab pos="3387090" algn="l"/>
                <a:tab pos="4390390" algn="l"/>
                <a:tab pos="6233160" algn="l"/>
                <a:tab pos="7403465" algn="l"/>
              </a:tabLst>
            </a:pPr>
            <a:r>
              <a:rPr sz="2000" dirty="0">
                <a:latin typeface="Times New Roman"/>
                <a:cs typeface="Times New Roman"/>
              </a:rPr>
              <a:t>List </a:t>
            </a:r>
            <a:r>
              <a:rPr sz="2000" spc="-5" dirty="0">
                <a:latin typeface="Times New Roman"/>
                <a:cs typeface="Times New Roman"/>
              </a:rPr>
              <a:t> o</a:t>
            </a:r>
            <a:r>
              <a:rPr sz="2000" dirty="0">
                <a:latin typeface="Times New Roman"/>
                <a:cs typeface="Times New Roman"/>
              </a:rPr>
              <a:t>f	B</a:t>
            </a:r>
            <a:r>
              <a:rPr sz="2000" spc="-2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15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ogi</a:t>
            </a:r>
            <a:r>
              <a:rPr sz="2000" spc="-1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al	</a:t>
            </a:r>
            <a:r>
              <a:rPr sz="2000" spc="-1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nd	</a:t>
            </a:r>
            <a:r>
              <a:rPr sz="2000" spc="-15" dirty="0">
                <a:latin typeface="Times New Roman"/>
                <a:cs typeface="Times New Roman"/>
              </a:rPr>
              <a:t>s</a:t>
            </a:r>
            <a:r>
              <a:rPr sz="2000" dirty="0">
                <a:latin typeface="Times New Roman"/>
                <a:cs typeface="Times New Roman"/>
              </a:rPr>
              <a:t>pec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al	pr</a:t>
            </a:r>
            <a:r>
              <a:rPr sz="2000" spc="-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10" dirty="0">
                <a:latin typeface="Times New Roman"/>
                <a:cs typeface="Times New Roman"/>
              </a:rPr>
              <a:t>u</a:t>
            </a:r>
            <a:r>
              <a:rPr sz="2000" spc="-15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ts	</a:t>
            </a:r>
            <a:r>
              <a:rPr sz="2000" b="1" spc="-10" dirty="0">
                <a:latin typeface="Times New Roman"/>
                <a:cs typeface="Times New Roman"/>
              </a:rPr>
              <a:t>(n</a:t>
            </a:r>
            <a:r>
              <a:rPr sz="2000" b="1" dirty="0">
                <a:latin typeface="Times New Roman"/>
                <a:cs typeface="Times New Roman"/>
              </a:rPr>
              <a:t>o</a:t>
            </a:r>
            <a:r>
              <a:rPr sz="2000" b="1" spc="5" dirty="0">
                <a:latin typeface="Times New Roman"/>
                <a:cs typeface="Times New Roman"/>
              </a:rPr>
              <a:t>n</a:t>
            </a:r>
            <a:r>
              <a:rPr sz="2000" b="1" spc="-10" dirty="0">
                <a:latin typeface="Times New Roman"/>
                <a:cs typeface="Times New Roman"/>
              </a:rPr>
              <a:t>p</a:t>
            </a:r>
            <a:r>
              <a:rPr sz="2000" b="1" dirty="0">
                <a:latin typeface="Times New Roman"/>
                <a:cs typeface="Times New Roman"/>
              </a:rPr>
              <a:t>a</a:t>
            </a:r>
            <a:r>
              <a:rPr sz="2000" b="1" spc="-35" dirty="0">
                <a:latin typeface="Times New Roman"/>
                <a:cs typeface="Times New Roman"/>
              </a:rPr>
              <a:t>r</a:t>
            </a:r>
            <a:r>
              <a:rPr sz="2000" b="1" dirty="0">
                <a:latin typeface="Times New Roman"/>
                <a:cs typeface="Times New Roman"/>
              </a:rPr>
              <a:t>e</a:t>
            </a:r>
            <a:r>
              <a:rPr sz="2000" b="1" spc="-15" dirty="0">
                <a:latin typeface="Times New Roman"/>
                <a:cs typeface="Times New Roman"/>
              </a:rPr>
              <a:t>n</a:t>
            </a:r>
            <a:r>
              <a:rPr sz="2000" b="1" dirty="0">
                <a:latin typeface="Times New Roman"/>
                <a:cs typeface="Times New Roman"/>
              </a:rPr>
              <a:t>te</a:t>
            </a:r>
            <a:r>
              <a:rPr sz="2000" b="1" spc="-10" dirty="0">
                <a:latin typeface="Times New Roman"/>
                <a:cs typeface="Times New Roman"/>
              </a:rPr>
              <a:t>r</a:t>
            </a:r>
            <a:r>
              <a:rPr sz="2000" b="1" dirty="0">
                <a:latin typeface="Times New Roman"/>
                <a:cs typeface="Times New Roman"/>
              </a:rPr>
              <a:t>a</a:t>
            </a:r>
            <a:r>
              <a:rPr sz="2000" b="1" spc="-15" dirty="0">
                <a:latin typeface="Times New Roman"/>
                <a:cs typeface="Times New Roman"/>
              </a:rPr>
              <a:t>l</a:t>
            </a:r>
            <a:r>
              <a:rPr sz="2000" b="1" dirty="0">
                <a:latin typeface="Times New Roman"/>
                <a:cs typeface="Times New Roman"/>
              </a:rPr>
              <a:t>)	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plic</a:t>
            </a:r>
            <a:r>
              <a:rPr sz="2000" spc="-2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ble	</a:t>
            </a:r>
            <a:r>
              <a:rPr sz="2000" spc="-20" dirty="0">
                <a:latin typeface="Times New Roman"/>
                <a:cs typeface="Times New Roman"/>
              </a:rPr>
              <a:t>to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special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provisions.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Times New Roman"/>
                <a:cs typeface="Times New Roman"/>
              </a:rPr>
              <a:t>Ex. </a:t>
            </a:r>
            <a:r>
              <a:rPr sz="2000" spc="-5" dirty="0">
                <a:latin typeface="Times New Roman"/>
                <a:cs typeface="Times New Roman"/>
              </a:rPr>
              <a:t>Digitalis, </a:t>
            </a:r>
            <a:r>
              <a:rPr sz="2000" dirty="0">
                <a:latin typeface="Times New Roman"/>
                <a:cs typeface="Times New Roman"/>
              </a:rPr>
              <a:t>Hormones ,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Ergot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69188" y="4845811"/>
            <a:ext cx="435609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“D”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454658" y="4845811"/>
            <a:ext cx="600646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List of drugs that are </a:t>
            </a:r>
            <a:r>
              <a:rPr sz="2000" b="1" dirty="0">
                <a:latin typeface="Times New Roman"/>
                <a:cs typeface="Times New Roman"/>
              </a:rPr>
              <a:t>exempted </a:t>
            </a:r>
            <a:r>
              <a:rPr sz="2000" dirty="0">
                <a:latin typeface="Times New Roman"/>
                <a:cs typeface="Times New Roman"/>
              </a:rPr>
              <a:t>from provisions of</a:t>
            </a:r>
            <a:r>
              <a:rPr sz="2000" spc="-22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import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16356" y="5514543"/>
            <a:ext cx="54292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“E</a:t>
            </a:r>
            <a:r>
              <a:rPr sz="1950" baseline="-21367" dirty="0">
                <a:latin typeface="Times New Roman"/>
                <a:cs typeface="Times New Roman"/>
              </a:rPr>
              <a:t>1</a:t>
            </a:r>
            <a:r>
              <a:rPr sz="2000" dirty="0">
                <a:latin typeface="Times New Roman"/>
                <a:cs typeface="Times New Roman"/>
              </a:rPr>
              <a:t>”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454658" y="5514543"/>
            <a:ext cx="761238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List of </a:t>
            </a:r>
            <a:r>
              <a:rPr sz="2000" spc="-5" dirty="0">
                <a:latin typeface="Times New Roman"/>
                <a:cs typeface="Times New Roman"/>
              </a:rPr>
              <a:t>poisonous substances under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b="1" spc="-20" dirty="0">
                <a:latin typeface="Times New Roman"/>
                <a:cs typeface="Times New Roman"/>
              </a:rPr>
              <a:t>Ayurvedic </a:t>
            </a:r>
            <a:r>
              <a:rPr sz="2000" b="1" dirty="0">
                <a:latin typeface="Times New Roman"/>
                <a:cs typeface="Times New Roman"/>
              </a:rPr>
              <a:t>, </a:t>
            </a:r>
            <a:r>
              <a:rPr sz="2000" b="1" spc="-5" dirty="0">
                <a:latin typeface="Times New Roman"/>
                <a:cs typeface="Times New Roman"/>
              </a:rPr>
              <a:t>Siddha </a:t>
            </a:r>
            <a:r>
              <a:rPr sz="2000" b="1" dirty="0">
                <a:latin typeface="Times New Roman"/>
                <a:cs typeface="Times New Roman"/>
              </a:rPr>
              <a:t>and </a:t>
            </a:r>
            <a:r>
              <a:rPr sz="2000" b="1" spc="-5" dirty="0">
                <a:latin typeface="Times New Roman"/>
                <a:cs typeface="Times New Roman"/>
              </a:rPr>
              <a:t>Unani  </a:t>
            </a:r>
            <a:r>
              <a:rPr sz="2000" b="1" dirty="0">
                <a:latin typeface="Times New Roman"/>
                <a:cs typeface="Times New Roman"/>
              </a:rPr>
              <a:t>systems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90524" y="6215583"/>
            <a:ext cx="39306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“F”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454658" y="6215583"/>
            <a:ext cx="381127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Provisions applicable </a:t>
            </a:r>
            <a:r>
              <a:rPr sz="2000" spc="-5" dirty="0">
                <a:latin typeface="Times New Roman"/>
                <a:cs typeface="Times New Roman"/>
              </a:rPr>
              <a:t>to </a:t>
            </a:r>
            <a:r>
              <a:rPr sz="2000" b="1" dirty="0">
                <a:latin typeface="Times New Roman"/>
                <a:cs typeface="Times New Roman"/>
              </a:rPr>
              <a:t>blood</a:t>
            </a:r>
            <a:r>
              <a:rPr sz="2000" b="1" spc="-14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bank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12847" y="459104"/>
            <a:ext cx="390271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/>
              <a:t>Schedules </a:t>
            </a:r>
            <a:r>
              <a:rPr sz="3300" dirty="0"/>
              <a:t>to </a:t>
            </a:r>
            <a:r>
              <a:rPr sz="3300" spc="-5" dirty="0"/>
              <a:t>the</a:t>
            </a:r>
            <a:r>
              <a:rPr sz="3300" spc="-10" dirty="0"/>
              <a:t> </a:t>
            </a:r>
            <a:r>
              <a:rPr sz="3300" spc="-5" dirty="0"/>
              <a:t>rules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8192134" y="6445148"/>
            <a:ext cx="23177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10"/>
              </a:lnSpc>
            </a:pPr>
            <a:r>
              <a:rPr sz="1800" b="1" spc="-5" dirty="0">
                <a:solidFill>
                  <a:srgbClr val="888888"/>
                </a:solidFill>
                <a:latin typeface="Calibri"/>
                <a:cs typeface="Calibri"/>
              </a:rPr>
              <a:t>45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066812"/>
            <a:ext cx="1203325" cy="599440"/>
          </a:xfrm>
          <a:custGeom>
            <a:avLst/>
            <a:gdLst/>
            <a:ahLst/>
            <a:cxnLst/>
            <a:rect l="l" t="t" r="r" b="b"/>
            <a:pathLst>
              <a:path w="1203325" h="599439">
                <a:moveTo>
                  <a:pt x="0" y="599300"/>
                </a:moveTo>
                <a:lnTo>
                  <a:pt x="1203159" y="599300"/>
                </a:lnTo>
                <a:lnTo>
                  <a:pt x="1203159" y="0"/>
                </a:lnTo>
                <a:lnTo>
                  <a:pt x="0" y="0"/>
                </a:lnTo>
                <a:lnTo>
                  <a:pt x="0" y="59930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03159" y="1066812"/>
            <a:ext cx="7941309" cy="599440"/>
          </a:xfrm>
          <a:custGeom>
            <a:avLst/>
            <a:gdLst/>
            <a:ahLst/>
            <a:cxnLst/>
            <a:rect l="l" t="t" r="r" b="b"/>
            <a:pathLst>
              <a:path w="7941309" h="599439">
                <a:moveTo>
                  <a:pt x="0" y="599300"/>
                </a:moveTo>
                <a:lnTo>
                  <a:pt x="7940802" y="599300"/>
                </a:lnTo>
                <a:lnTo>
                  <a:pt x="7940802" y="0"/>
                </a:lnTo>
                <a:lnTo>
                  <a:pt x="0" y="0"/>
                </a:lnTo>
                <a:lnTo>
                  <a:pt x="0" y="59930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1704213"/>
            <a:ext cx="1203325" cy="1293495"/>
          </a:xfrm>
          <a:custGeom>
            <a:avLst/>
            <a:gdLst/>
            <a:ahLst/>
            <a:cxnLst/>
            <a:rect l="l" t="t" r="r" b="b"/>
            <a:pathLst>
              <a:path w="1203325" h="1293495">
                <a:moveTo>
                  <a:pt x="0" y="1293114"/>
                </a:moveTo>
                <a:lnTo>
                  <a:pt x="1203159" y="1293114"/>
                </a:lnTo>
                <a:lnTo>
                  <a:pt x="1203159" y="0"/>
                </a:lnTo>
                <a:lnTo>
                  <a:pt x="0" y="0"/>
                </a:lnTo>
                <a:lnTo>
                  <a:pt x="0" y="1293114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03159" y="1704213"/>
            <a:ext cx="7941309" cy="1293495"/>
          </a:xfrm>
          <a:custGeom>
            <a:avLst/>
            <a:gdLst/>
            <a:ahLst/>
            <a:cxnLst/>
            <a:rect l="l" t="t" r="r" b="b"/>
            <a:pathLst>
              <a:path w="7941309" h="1293495">
                <a:moveTo>
                  <a:pt x="0" y="1293114"/>
                </a:moveTo>
                <a:lnTo>
                  <a:pt x="7940802" y="1293114"/>
                </a:lnTo>
                <a:lnTo>
                  <a:pt x="7940802" y="0"/>
                </a:lnTo>
                <a:lnTo>
                  <a:pt x="0" y="0"/>
                </a:lnTo>
                <a:lnTo>
                  <a:pt x="0" y="1293114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2997212"/>
            <a:ext cx="1203325" cy="618490"/>
          </a:xfrm>
          <a:custGeom>
            <a:avLst/>
            <a:gdLst/>
            <a:ahLst/>
            <a:cxnLst/>
            <a:rect l="l" t="t" r="r" b="b"/>
            <a:pathLst>
              <a:path w="1203325" h="618489">
                <a:moveTo>
                  <a:pt x="0" y="618350"/>
                </a:moveTo>
                <a:lnTo>
                  <a:pt x="1203159" y="618350"/>
                </a:lnTo>
                <a:lnTo>
                  <a:pt x="1203159" y="0"/>
                </a:lnTo>
                <a:lnTo>
                  <a:pt x="0" y="0"/>
                </a:lnTo>
                <a:lnTo>
                  <a:pt x="0" y="618350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03159" y="2997212"/>
            <a:ext cx="7941309" cy="618490"/>
          </a:xfrm>
          <a:custGeom>
            <a:avLst/>
            <a:gdLst/>
            <a:ahLst/>
            <a:cxnLst/>
            <a:rect l="l" t="t" r="r" b="b"/>
            <a:pathLst>
              <a:path w="7941309" h="618489">
                <a:moveTo>
                  <a:pt x="0" y="618350"/>
                </a:moveTo>
                <a:lnTo>
                  <a:pt x="7940802" y="618350"/>
                </a:lnTo>
                <a:lnTo>
                  <a:pt x="7940802" y="0"/>
                </a:lnTo>
                <a:lnTo>
                  <a:pt x="0" y="0"/>
                </a:lnTo>
                <a:lnTo>
                  <a:pt x="0" y="618350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3615639"/>
            <a:ext cx="1203325" cy="706755"/>
          </a:xfrm>
          <a:custGeom>
            <a:avLst/>
            <a:gdLst/>
            <a:ahLst/>
            <a:cxnLst/>
            <a:rect l="l" t="t" r="r" b="b"/>
            <a:pathLst>
              <a:path w="1203325" h="706754">
                <a:moveTo>
                  <a:pt x="0" y="706678"/>
                </a:moveTo>
                <a:lnTo>
                  <a:pt x="1203159" y="706678"/>
                </a:lnTo>
                <a:lnTo>
                  <a:pt x="1203159" y="0"/>
                </a:lnTo>
                <a:lnTo>
                  <a:pt x="0" y="0"/>
                </a:lnTo>
                <a:lnTo>
                  <a:pt x="0" y="706678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03159" y="3615639"/>
            <a:ext cx="7941309" cy="706755"/>
          </a:xfrm>
          <a:custGeom>
            <a:avLst/>
            <a:gdLst/>
            <a:ahLst/>
            <a:cxnLst/>
            <a:rect l="l" t="t" r="r" b="b"/>
            <a:pathLst>
              <a:path w="7941309" h="706754">
                <a:moveTo>
                  <a:pt x="0" y="706678"/>
                </a:moveTo>
                <a:lnTo>
                  <a:pt x="7940802" y="706678"/>
                </a:lnTo>
                <a:lnTo>
                  <a:pt x="7940802" y="0"/>
                </a:lnTo>
                <a:lnTo>
                  <a:pt x="0" y="0"/>
                </a:lnTo>
                <a:lnTo>
                  <a:pt x="0" y="706678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4322267"/>
            <a:ext cx="1203325" cy="706755"/>
          </a:xfrm>
          <a:custGeom>
            <a:avLst/>
            <a:gdLst/>
            <a:ahLst/>
            <a:cxnLst/>
            <a:rect l="l" t="t" r="r" b="b"/>
            <a:pathLst>
              <a:path w="1203325" h="706754">
                <a:moveTo>
                  <a:pt x="0" y="706678"/>
                </a:moveTo>
                <a:lnTo>
                  <a:pt x="1203159" y="706678"/>
                </a:lnTo>
                <a:lnTo>
                  <a:pt x="1203159" y="0"/>
                </a:lnTo>
                <a:lnTo>
                  <a:pt x="0" y="0"/>
                </a:lnTo>
                <a:lnTo>
                  <a:pt x="0" y="706678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03159" y="4322267"/>
            <a:ext cx="7941309" cy="706755"/>
          </a:xfrm>
          <a:custGeom>
            <a:avLst/>
            <a:gdLst/>
            <a:ahLst/>
            <a:cxnLst/>
            <a:rect l="l" t="t" r="r" b="b"/>
            <a:pathLst>
              <a:path w="7941309" h="706754">
                <a:moveTo>
                  <a:pt x="0" y="706678"/>
                </a:moveTo>
                <a:lnTo>
                  <a:pt x="7940802" y="706678"/>
                </a:lnTo>
                <a:lnTo>
                  <a:pt x="7940802" y="0"/>
                </a:lnTo>
                <a:lnTo>
                  <a:pt x="0" y="0"/>
                </a:lnTo>
                <a:lnTo>
                  <a:pt x="0" y="706678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5028971"/>
            <a:ext cx="1203325" cy="915035"/>
          </a:xfrm>
          <a:custGeom>
            <a:avLst/>
            <a:gdLst/>
            <a:ahLst/>
            <a:cxnLst/>
            <a:rect l="l" t="t" r="r" b="b"/>
            <a:pathLst>
              <a:path w="1203325" h="915035">
                <a:moveTo>
                  <a:pt x="0" y="914514"/>
                </a:moveTo>
                <a:lnTo>
                  <a:pt x="1203159" y="914514"/>
                </a:lnTo>
                <a:lnTo>
                  <a:pt x="1203159" y="0"/>
                </a:lnTo>
                <a:lnTo>
                  <a:pt x="0" y="0"/>
                </a:lnTo>
                <a:lnTo>
                  <a:pt x="0" y="914514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203159" y="5028971"/>
            <a:ext cx="7941309" cy="915035"/>
          </a:xfrm>
          <a:custGeom>
            <a:avLst/>
            <a:gdLst/>
            <a:ahLst/>
            <a:cxnLst/>
            <a:rect l="l" t="t" r="r" b="b"/>
            <a:pathLst>
              <a:path w="7941309" h="915035">
                <a:moveTo>
                  <a:pt x="0" y="914514"/>
                </a:moveTo>
                <a:lnTo>
                  <a:pt x="7940802" y="914514"/>
                </a:lnTo>
                <a:lnTo>
                  <a:pt x="7940802" y="0"/>
                </a:lnTo>
                <a:lnTo>
                  <a:pt x="0" y="0"/>
                </a:lnTo>
                <a:lnTo>
                  <a:pt x="0" y="914514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5943484"/>
            <a:ext cx="1203325" cy="915035"/>
          </a:xfrm>
          <a:custGeom>
            <a:avLst/>
            <a:gdLst/>
            <a:ahLst/>
            <a:cxnLst/>
            <a:rect l="l" t="t" r="r" b="b"/>
            <a:pathLst>
              <a:path w="1203325" h="915034">
                <a:moveTo>
                  <a:pt x="0" y="914514"/>
                </a:moveTo>
                <a:lnTo>
                  <a:pt x="1203159" y="914514"/>
                </a:lnTo>
                <a:lnTo>
                  <a:pt x="1203159" y="0"/>
                </a:lnTo>
                <a:lnTo>
                  <a:pt x="0" y="0"/>
                </a:lnTo>
                <a:lnTo>
                  <a:pt x="0" y="914514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03159" y="5943484"/>
            <a:ext cx="7941309" cy="915035"/>
          </a:xfrm>
          <a:custGeom>
            <a:avLst/>
            <a:gdLst/>
            <a:ahLst/>
            <a:cxnLst/>
            <a:rect l="l" t="t" r="r" b="b"/>
            <a:pathLst>
              <a:path w="7941309" h="915034">
                <a:moveTo>
                  <a:pt x="0" y="914514"/>
                </a:moveTo>
                <a:lnTo>
                  <a:pt x="7940802" y="914514"/>
                </a:lnTo>
                <a:lnTo>
                  <a:pt x="7940802" y="0"/>
                </a:lnTo>
                <a:lnTo>
                  <a:pt x="0" y="0"/>
                </a:lnTo>
                <a:lnTo>
                  <a:pt x="0" y="914514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03159" y="1060450"/>
            <a:ext cx="0" cy="605790"/>
          </a:xfrm>
          <a:custGeom>
            <a:avLst/>
            <a:gdLst/>
            <a:ahLst/>
            <a:cxnLst/>
            <a:rect l="l" t="t" r="r" b="b"/>
            <a:pathLst>
              <a:path h="605789">
                <a:moveTo>
                  <a:pt x="0" y="0"/>
                </a:moveTo>
                <a:lnTo>
                  <a:pt x="0" y="605663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03159" y="1704213"/>
            <a:ext cx="0" cy="5154295"/>
          </a:xfrm>
          <a:custGeom>
            <a:avLst/>
            <a:gdLst/>
            <a:ahLst/>
            <a:cxnLst/>
            <a:rect l="l" t="t" r="r" b="b"/>
            <a:pathLst>
              <a:path h="5154295">
                <a:moveTo>
                  <a:pt x="0" y="0"/>
                </a:moveTo>
                <a:lnTo>
                  <a:pt x="0" y="5153783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2997326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615563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4322317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5028946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594348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175" y="1060450"/>
            <a:ext cx="0" cy="5797550"/>
          </a:xfrm>
          <a:custGeom>
            <a:avLst/>
            <a:gdLst/>
            <a:ahLst/>
            <a:cxnLst/>
            <a:rect l="l" t="t" r="r" b="b"/>
            <a:pathLst>
              <a:path h="5797550">
                <a:moveTo>
                  <a:pt x="0" y="0"/>
                </a:moveTo>
                <a:lnTo>
                  <a:pt x="0" y="5797546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140825" y="1060450"/>
            <a:ext cx="0" cy="5797550"/>
          </a:xfrm>
          <a:custGeom>
            <a:avLst/>
            <a:gdLst/>
            <a:ahLst/>
            <a:cxnLst/>
            <a:rect l="l" t="t" r="r" b="b"/>
            <a:pathLst>
              <a:path h="5797550">
                <a:moveTo>
                  <a:pt x="0" y="0"/>
                </a:moveTo>
                <a:lnTo>
                  <a:pt x="0" y="5797546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10668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685482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634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50037" y="1090930"/>
            <a:ext cx="70421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TYPE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532503" y="1090930"/>
            <a:ext cx="12858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0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TENT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37413" y="1709420"/>
            <a:ext cx="52959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000" spc="5" dirty="0">
                <a:latin typeface="Times New Roman"/>
                <a:cs typeface="Times New Roman"/>
              </a:rPr>
              <a:t>“F</a:t>
            </a:r>
            <a:r>
              <a:rPr sz="1950" spc="7" baseline="-21367" dirty="0">
                <a:latin typeface="Times New Roman"/>
                <a:cs typeface="Times New Roman"/>
              </a:rPr>
              <a:t>1</a:t>
            </a:r>
            <a:r>
              <a:rPr sz="2000" spc="5" dirty="0">
                <a:latin typeface="Times New Roman"/>
                <a:cs typeface="Times New Roman"/>
              </a:rPr>
              <a:t>”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282064" y="1709420"/>
            <a:ext cx="778383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37894" algn="l"/>
                <a:tab pos="2074545" algn="l"/>
                <a:tab pos="3294379" algn="l"/>
                <a:tab pos="3669029" algn="l"/>
                <a:tab pos="4859655" algn="l"/>
                <a:tab pos="5405120" algn="l"/>
                <a:tab pos="6286500" algn="l"/>
                <a:tab pos="7403465" algn="l"/>
              </a:tabLst>
            </a:pP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5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ec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al	pr</a:t>
            </a:r>
            <a:r>
              <a:rPr sz="2000" spc="-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v</a:t>
            </a:r>
            <a:r>
              <a:rPr sz="2000" spc="-15" dirty="0">
                <a:latin typeface="Times New Roman"/>
                <a:cs typeface="Times New Roman"/>
              </a:rPr>
              <a:t>is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n	</a:t>
            </a:r>
            <a:r>
              <a:rPr sz="2000" spc="-1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ppl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c</a:t>
            </a:r>
            <a:r>
              <a:rPr sz="2000" spc="-2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ble	</a:t>
            </a:r>
            <a:r>
              <a:rPr sz="2000" spc="-2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o	b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15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ogi</a:t>
            </a:r>
            <a:r>
              <a:rPr sz="2000" spc="-10" dirty="0">
                <a:latin typeface="Times New Roman"/>
                <a:cs typeface="Times New Roman"/>
              </a:rPr>
              <a:t>c</a:t>
            </a:r>
            <a:r>
              <a:rPr sz="2000" spc="-1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l	and	spe</a:t>
            </a:r>
            <a:r>
              <a:rPr sz="2000" spc="-20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l	pr</a:t>
            </a:r>
            <a:r>
              <a:rPr sz="2000" spc="-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10" dirty="0">
                <a:latin typeface="Times New Roman"/>
                <a:cs typeface="Times New Roman"/>
              </a:rPr>
              <a:t>u</a:t>
            </a:r>
            <a:r>
              <a:rPr sz="2000" spc="-15" dirty="0">
                <a:latin typeface="Times New Roman"/>
                <a:cs typeface="Times New Roman"/>
              </a:rPr>
              <a:t>c</a:t>
            </a:r>
            <a:r>
              <a:rPr sz="2000" dirty="0">
                <a:latin typeface="Times New Roman"/>
                <a:cs typeface="Times New Roman"/>
              </a:rPr>
              <a:t>ts,	</a:t>
            </a:r>
            <a:r>
              <a:rPr sz="2000" spc="-5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.</a:t>
            </a:r>
            <a:r>
              <a:rPr sz="2000" spc="5" dirty="0">
                <a:latin typeface="Times New Roman"/>
                <a:cs typeface="Times New Roman"/>
              </a:rPr>
              <a:t>g</a:t>
            </a:r>
            <a:r>
              <a:rPr sz="2000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282064" y="2014220"/>
            <a:ext cx="778446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1068705" algn="l"/>
                <a:tab pos="1573530" algn="l"/>
                <a:tab pos="2176780" algn="l"/>
                <a:tab pos="3253104" algn="l"/>
                <a:tab pos="3799840" algn="l"/>
                <a:tab pos="4432935" algn="l"/>
                <a:tab pos="5164455" algn="l"/>
                <a:tab pos="6155055" algn="l"/>
                <a:tab pos="7167245" algn="l"/>
              </a:tabLst>
            </a:pPr>
            <a:r>
              <a:rPr sz="2000" dirty="0">
                <a:latin typeface="Times New Roman"/>
                <a:cs typeface="Times New Roman"/>
              </a:rPr>
              <a:t>B</a:t>
            </a:r>
            <a:r>
              <a:rPr sz="2000" spc="-1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c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erial	</a:t>
            </a:r>
            <a:r>
              <a:rPr sz="2000" spc="-1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nd	v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ral	vacc</a:t>
            </a:r>
            <a:r>
              <a:rPr sz="2000" spc="-2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s,	sera	from	l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v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ng	a</a:t>
            </a:r>
            <a:r>
              <a:rPr sz="2000" spc="-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3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dirty="0">
                <a:latin typeface="Times New Roman"/>
                <a:cs typeface="Times New Roman"/>
              </a:rPr>
              <a:t>s,	bact</a:t>
            </a:r>
            <a:r>
              <a:rPr sz="2000" spc="-2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rial	or</a:t>
            </a:r>
            <a:r>
              <a:rPr sz="2000" spc="-2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g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  diagnostic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agents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37413" y="3021838"/>
            <a:ext cx="52959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000" spc="5" dirty="0">
                <a:latin typeface="Times New Roman"/>
                <a:cs typeface="Times New Roman"/>
              </a:rPr>
              <a:t>“F</a:t>
            </a:r>
            <a:r>
              <a:rPr sz="1950" spc="7" baseline="-21367" dirty="0">
                <a:latin typeface="Times New Roman"/>
                <a:cs typeface="Times New Roman"/>
              </a:rPr>
              <a:t>2</a:t>
            </a:r>
            <a:r>
              <a:rPr sz="2000" spc="5" dirty="0">
                <a:latin typeface="Times New Roman"/>
                <a:cs typeface="Times New Roman"/>
              </a:rPr>
              <a:t>”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282064" y="3021838"/>
            <a:ext cx="337121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Standards for </a:t>
            </a:r>
            <a:r>
              <a:rPr sz="2000" b="1" dirty="0">
                <a:latin typeface="Times New Roman"/>
                <a:cs typeface="Times New Roman"/>
              </a:rPr>
              <a:t>surgical</a:t>
            </a:r>
            <a:r>
              <a:rPr sz="2000" b="1" spc="-12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dressings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37413" y="3640327"/>
            <a:ext cx="52959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000" spc="5" dirty="0">
                <a:latin typeface="Times New Roman"/>
                <a:cs typeface="Times New Roman"/>
              </a:rPr>
              <a:t>“F</a:t>
            </a:r>
            <a:r>
              <a:rPr sz="1950" spc="7" baseline="-21367" dirty="0">
                <a:latin typeface="Times New Roman"/>
                <a:cs typeface="Times New Roman"/>
              </a:rPr>
              <a:t>3</a:t>
            </a:r>
            <a:r>
              <a:rPr sz="2000" spc="5" dirty="0">
                <a:latin typeface="Times New Roman"/>
                <a:cs typeface="Times New Roman"/>
              </a:rPr>
              <a:t>”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282064" y="3640327"/>
            <a:ext cx="309245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Standards for </a:t>
            </a:r>
            <a:r>
              <a:rPr sz="2000" b="1" spc="-5" dirty="0">
                <a:latin typeface="Times New Roman"/>
                <a:cs typeface="Times New Roman"/>
              </a:rPr>
              <a:t>umbilical</a:t>
            </a:r>
            <a:r>
              <a:rPr sz="2000" b="1" spc="-10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tapes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33857" y="4347209"/>
            <a:ext cx="53467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“FF”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282064" y="4347209"/>
            <a:ext cx="413385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Standards for </a:t>
            </a:r>
            <a:r>
              <a:rPr sz="2000" b="1" dirty="0">
                <a:latin typeface="Times New Roman"/>
                <a:cs typeface="Times New Roman"/>
              </a:rPr>
              <a:t>ophthalmic</a:t>
            </a:r>
            <a:r>
              <a:rPr sz="2000" b="1" spc="-114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preparations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84149" y="5053965"/>
            <a:ext cx="8682355" cy="1550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0590" marR="5080" indent="-898525">
              <a:lnSpc>
                <a:spcPct val="100000"/>
              </a:lnSpc>
              <a:spcBef>
                <a:spcPts val="100"/>
              </a:spcBef>
              <a:tabLst>
                <a:tab pos="909955" algn="l"/>
                <a:tab pos="5254625" algn="l"/>
              </a:tabLst>
            </a:pPr>
            <a:r>
              <a:rPr sz="2000" dirty="0">
                <a:latin typeface="Times New Roman"/>
                <a:cs typeface="Times New Roman"/>
              </a:rPr>
              <a:t>“G”	List</a:t>
            </a:r>
            <a:r>
              <a:rPr sz="2000" spc="3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3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substances</a:t>
            </a:r>
            <a:r>
              <a:rPr sz="2000" spc="3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required</a:t>
            </a:r>
            <a:r>
              <a:rPr sz="2000" spc="33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to</a:t>
            </a:r>
            <a:r>
              <a:rPr sz="2000" b="1" spc="34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be</a:t>
            </a:r>
            <a:r>
              <a:rPr sz="2000" b="1" spc="34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used	under medical supervision </a:t>
            </a:r>
            <a:r>
              <a:rPr sz="2000" dirty="0">
                <a:latin typeface="Times New Roman"/>
                <a:cs typeface="Times New Roman"/>
              </a:rPr>
              <a:t>and  </a:t>
            </a:r>
            <a:r>
              <a:rPr sz="2000" spc="-5" dirty="0">
                <a:latin typeface="Times New Roman"/>
                <a:cs typeface="Times New Roman"/>
              </a:rPr>
              <a:t>labelled </a:t>
            </a:r>
            <a:r>
              <a:rPr sz="2000" dirty="0">
                <a:latin typeface="Times New Roman"/>
                <a:cs typeface="Times New Roman"/>
              </a:rPr>
              <a:t>accordingly Ex. </a:t>
            </a:r>
            <a:r>
              <a:rPr sz="2000" spc="-5" dirty="0">
                <a:latin typeface="Times New Roman"/>
                <a:cs typeface="Times New Roman"/>
              </a:rPr>
              <a:t>Metformin, </a:t>
            </a:r>
            <a:r>
              <a:rPr sz="2000" dirty="0">
                <a:latin typeface="Times New Roman"/>
                <a:cs typeface="Times New Roman"/>
              </a:rPr>
              <a:t>Anti </a:t>
            </a:r>
            <a:r>
              <a:rPr sz="2000" spc="-5" dirty="0">
                <a:latin typeface="Times New Roman"/>
                <a:cs typeface="Times New Roman"/>
              </a:rPr>
              <a:t>Histaminic,</a:t>
            </a:r>
            <a:r>
              <a:rPr sz="2000" spc="-2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…etc.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910590" marR="5080" indent="-898525">
              <a:lnSpc>
                <a:spcPct val="100000"/>
              </a:lnSpc>
              <a:spcBef>
                <a:spcPts val="5"/>
              </a:spcBef>
              <a:tabLst>
                <a:tab pos="909955" algn="l"/>
                <a:tab pos="1768475" algn="l"/>
                <a:tab pos="3493770" algn="l"/>
                <a:tab pos="4592955" algn="l"/>
              </a:tabLst>
            </a:pPr>
            <a:r>
              <a:rPr sz="2000" dirty="0">
                <a:latin typeface="Times New Roman"/>
                <a:cs typeface="Times New Roman"/>
              </a:rPr>
              <a:t>“H”	List</a:t>
            </a:r>
            <a:r>
              <a:rPr sz="2000" spc="47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of	substances 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(prescription</a:t>
            </a:r>
            <a:r>
              <a:rPr sz="2000" spc="-10" dirty="0">
                <a:latin typeface="Times New Roman"/>
                <a:cs typeface="Times New Roman"/>
              </a:rPr>
              <a:t>)	</a:t>
            </a:r>
            <a:r>
              <a:rPr sz="2000" spc="-5" dirty="0">
                <a:latin typeface="Times New Roman"/>
                <a:cs typeface="Times New Roman"/>
              </a:rPr>
              <a:t>that should </a:t>
            </a:r>
            <a:r>
              <a:rPr sz="2000" dirty="0">
                <a:latin typeface="Times New Roman"/>
                <a:cs typeface="Times New Roman"/>
              </a:rPr>
              <a:t>be </a:t>
            </a:r>
            <a:r>
              <a:rPr sz="2000" spc="-10" dirty="0">
                <a:latin typeface="Times New Roman"/>
                <a:cs typeface="Times New Roman"/>
              </a:rPr>
              <a:t>sold </a:t>
            </a:r>
            <a:r>
              <a:rPr sz="2000" spc="-5" dirty="0">
                <a:latin typeface="Times New Roman"/>
                <a:cs typeface="Times New Roman"/>
              </a:rPr>
              <a:t>by retail </a:t>
            </a:r>
            <a:r>
              <a:rPr sz="2000" dirty="0">
                <a:latin typeface="Times New Roman"/>
                <a:cs typeface="Times New Roman"/>
              </a:rPr>
              <a:t>only</a:t>
            </a:r>
            <a:r>
              <a:rPr sz="2000" spc="4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on  </a:t>
            </a:r>
            <a:r>
              <a:rPr sz="2000" dirty="0">
                <a:latin typeface="Times New Roman"/>
                <a:cs typeface="Times New Roman"/>
              </a:rPr>
              <a:t>prescriptions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b="1" spc="-30" dirty="0">
                <a:latin typeface="Times New Roman"/>
                <a:cs typeface="Times New Roman"/>
              </a:rPr>
              <a:t>R.M.P.	</a:t>
            </a:r>
            <a:r>
              <a:rPr sz="2000" dirty="0">
                <a:latin typeface="Times New Roman"/>
                <a:cs typeface="Times New Roman"/>
              </a:rPr>
              <a:t>Ex. Atenolol, Lorazepam, Dapson</a:t>
            </a:r>
            <a:r>
              <a:rPr sz="2000" spc="-20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…etc.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5257" y="165303"/>
            <a:ext cx="42538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Schedules </a:t>
            </a:r>
            <a:r>
              <a:rPr dirty="0"/>
              <a:t>to the</a:t>
            </a:r>
            <a:r>
              <a:rPr spc="-40" dirty="0"/>
              <a:t> </a:t>
            </a:r>
            <a:r>
              <a:rPr spc="-5" dirty="0"/>
              <a:t>rules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92134" y="6445148"/>
            <a:ext cx="23177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10"/>
              </a:lnSpc>
            </a:pPr>
            <a:r>
              <a:rPr sz="1800" b="1" spc="-5" dirty="0">
                <a:solidFill>
                  <a:srgbClr val="888888"/>
                </a:solidFill>
                <a:latin typeface="Calibri"/>
                <a:cs typeface="Calibri"/>
              </a:rPr>
              <a:t>46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-6350" y="755650"/>
          <a:ext cx="9163050" cy="5956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2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50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7491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TYPE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CONTENT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5B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1990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“J”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List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diseases and ailments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that drug should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not claim to</a:t>
                      </a:r>
                      <a:r>
                        <a:rPr sz="2000" b="1" spc="-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cure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Ex. </a:t>
                      </a: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Cancer,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AIDS,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Cataract,</a:t>
                      </a:r>
                      <a:r>
                        <a:rPr sz="2000" spc="-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Diabetes…etc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3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“K”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  <a:tabLst>
                          <a:tab pos="670560" algn="l"/>
                          <a:tab pos="1065530" algn="l"/>
                          <a:tab pos="1813560" algn="l"/>
                          <a:tab pos="2379345" algn="l"/>
                          <a:tab pos="2872740" algn="l"/>
                          <a:tab pos="4098290" algn="l"/>
                          <a:tab pos="4775835" algn="l"/>
                          <a:tab pos="5648960" algn="l"/>
                          <a:tab pos="6889750" algn="l"/>
                        </a:tabLst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List	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of	drugs	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that	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are	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exempted	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from	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certain	provisions	regarding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manufacture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“M”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Requirements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manufacturing premises, 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GMP 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requirements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2000" spc="-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factory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premises,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plants and</a:t>
                      </a:r>
                      <a:r>
                        <a:rPr sz="20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equipments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“M</a:t>
                      </a:r>
                      <a:r>
                        <a:rPr sz="1950" baseline="-21367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”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941069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Requirements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of factory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premises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for manufacture of</a:t>
                      </a:r>
                      <a:r>
                        <a:rPr sz="2000" spc="-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Homeopathic  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medicines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28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“M</a:t>
                      </a:r>
                      <a:r>
                        <a:rPr sz="1950" baseline="-21367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”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Requirements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of factory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premises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for manufacture of</a:t>
                      </a:r>
                      <a:r>
                        <a:rPr sz="2000" spc="-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cosmetics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28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“M</a:t>
                      </a:r>
                      <a:r>
                        <a:rPr sz="1950" baseline="-21367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”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Requirements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of factory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premises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for manufacture of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medical</a:t>
                      </a:r>
                      <a:r>
                        <a:rPr sz="2000" b="1" spc="-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device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288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“N”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List of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equipment to run a</a:t>
                      </a:r>
                      <a:r>
                        <a:rPr sz="2000" b="1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Pharmacy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2851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“O”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Standards for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disinfectant flui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ds Ex… Phenol, H2O2,</a:t>
                      </a:r>
                      <a:r>
                        <a:rPr sz="2000" spc="-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alcohol….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1457" y="203403"/>
            <a:ext cx="42538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Schedules </a:t>
            </a:r>
            <a:r>
              <a:rPr dirty="0"/>
              <a:t>to the</a:t>
            </a:r>
            <a:r>
              <a:rPr spc="-40" dirty="0"/>
              <a:t> </a:t>
            </a:r>
            <a:r>
              <a:rPr spc="-5" dirty="0"/>
              <a:t>rules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990536"/>
            <a:ext cx="1440815" cy="589915"/>
          </a:xfrm>
          <a:custGeom>
            <a:avLst/>
            <a:gdLst/>
            <a:ahLst/>
            <a:cxnLst/>
            <a:rect l="l" t="t" r="r" b="b"/>
            <a:pathLst>
              <a:path w="1440815" h="589915">
                <a:moveTo>
                  <a:pt x="0" y="589851"/>
                </a:moveTo>
                <a:lnTo>
                  <a:pt x="1440688" y="589851"/>
                </a:lnTo>
                <a:lnTo>
                  <a:pt x="1440688" y="0"/>
                </a:lnTo>
                <a:lnTo>
                  <a:pt x="0" y="0"/>
                </a:lnTo>
                <a:lnTo>
                  <a:pt x="0" y="589851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40688" y="990536"/>
            <a:ext cx="7703820" cy="589915"/>
          </a:xfrm>
          <a:custGeom>
            <a:avLst/>
            <a:gdLst/>
            <a:ahLst/>
            <a:cxnLst/>
            <a:rect l="l" t="t" r="r" b="b"/>
            <a:pathLst>
              <a:path w="7703820" h="589915">
                <a:moveTo>
                  <a:pt x="0" y="589851"/>
                </a:moveTo>
                <a:lnTo>
                  <a:pt x="7703311" y="589851"/>
                </a:lnTo>
                <a:lnTo>
                  <a:pt x="7703311" y="0"/>
                </a:lnTo>
                <a:lnTo>
                  <a:pt x="0" y="0"/>
                </a:lnTo>
                <a:lnTo>
                  <a:pt x="0" y="589851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618488"/>
            <a:ext cx="1440815" cy="676910"/>
          </a:xfrm>
          <a:custGeom>
            <a:avLst/>
            <a:gdLst/>
            <a:ahLst/>
            <a:cxnLst/>
            <a:rect l="l" t="t" r="r" b="b"/>
            <a:pathLst>
              <a:path w="1440815" h="676910">
                <a:moveTo>
                  <a:pt x="0" y="676910"/>
                </a:moveTo>
                <a:lnTo>
                  <a:pt x="1440688" y="676910"/>
                </a:lnTo>
                <a:lnTo>
                  <a:pt x="1440688" y="0"/>
                </a:lnTo>
                <a:lnTo>
                  <a:pt x="0" y="0"/>
                </a:lnTo>
                <a:lnTo>
                  <a:pt x="0" y="676910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40688" y="1618488"/>
            <a:ext cx="7703820" cy="676910"/>
          </a:xfrm>
          <a:custGeom>
            <a:avLst/>
            <a:gdLst/>
            <a:ahLst/>
            <a:cxnLst/>
            <a:rect l="l" t="t" r="r" b="b"/>
            <a:pathLst>
              <a:path w="7703820" h="676910">
                <a:moveTo>
                  <a:pt x="0" y="676910"/>
                </a:moveTo>
                <a:lnTo>
                  <a:pt x="7703311" y="676910"/>
                </a:lnTo>
                <a:lnTo>
                  <a:pt x="7703311" y="0"/>
                </a:lnTo>
                <a:lnTo>
                  <a:pt x="0" y="0"/>
                </a:lnTo>
                <a:lnTo>
                  <a:pt x="0" y="676910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2295334"/>
            <a:ext cx="1440815" cy="725805"/>
          </a:xfrm>
          <a:custGeom>
            <a:avLst/>
            <a:gdLst/>
            <a:ahLst/>
            <a:cxnLst/>
            <a:rect l="l" t="t" r="r" b="b"/>
            <a:pathLst>
              <a:path w="1440815" h="725805">
                <a:moveTo>
                  <a:pt x="0" y="725741"/>
                </a:moveTo>
                <a:lnTo>
                  <a:pt x="1440688" y="725741"/>
                </a:lnTo>
                <a:lnTo>
                  <a:pt x="1440688" y="0"/>
                </a:lnTo>
                <a:lnTo>
                  <a:pt x="0" y="0"/>
                </a:lnTo>
                <a:lnTo>
                  <a:pt x="0" y="725741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40688" y="2295334"/>
            <a:ext cx="7703820" cy="725805"/>
          </a:xfrm>
          <a:custGeom>
            <a:avLst/>
            <a:gdLst/>
            <a:ahLst/>
            <a:cxnLst/>
            <a:rect l="l" t="t" r="r" b="b"/>
            <a:pathLst>
              <a:path w="7703820" h="725805">
                <a:moveTo>
                  <a:pt x="0" y="725741"/>
                </a:moveTo>
                <a:lnTo>
                  <a:pt x="7703311" y="725741"/>
                </a:lnTo>
                <a:lnTo>
                  <a:pt x="7703311" y="0"/>
                </a:lnTo>
                <a:lnTo>
                  <a:pt x="0" y="0"/>
                </a:lnTo>
                <a:lnTo>
                  <a:pt x="0" y="725741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3021152"/>
            <a:ext cx="1440815" cy="695960"/>
          </a:xfrm>
          <a:custGeom>
            <a:avLst/>
            <a:gdLst/>
            <a:ahLst/>
            <a:cxnLst/>
            <a:rect l="l" t="t" r="r" b="b"/>
            <a:pathLst>
              <a:path w="1440815" h="695960">
                <a:moveTo>
                  <a:pt x="0" y="695883"/>
                </a:moveTo>
                <a:lnTo>
                  <a:pt x="1440688" y="695883"/>
                </a:lnTo>
                <a:lnTo>
                  <a:pt x="1440688" y="0"/>
                </a:lnTo>
                <a:lnTo>
                  <a:pt x="0" y="0"/>
                </a:lnTo>
                <a:lnTo>
                  <a:pt x="0" y="695883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40688" y="3021152"/>
            <a:ext cx="7703820" cy="695960"/>
          </a:xfrm>
          <a:custGeom>
            <a:avLst/>
            <a:gdLst/>
            <a:ahLst/>
            <a:cxnLst/>
            <a:rect l="l" t="t" r="r" b="b"/>
            <a:pathLst>
              <a:path w="7703820" h="695960">
                <a:moveTo>
                  <a:pt x="0" y="695883"/>
                </a:moveTo>
                <a:lnTo>
                  <a:pt x="7703311" y="695883"/>
                </a:lnTo>
                <a:lnTo>
                  <a:pt x="7703311" y="0"/>
                </a:lnTo>
                <a:lnTo>
                  <a:pt x="0" y="0"/>
                </a:lnTo>
                <a:lnTo>
                  <a:pt x="0" y="695883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3716985"/>
            <a:ext cx="1440815" cy="695960"/>
          </a:xfrm>
          <a:custGeom>
            <a:avLst/>
            <a:gdLst/>
            <a:ahLst/>
            <a:cxnLst/>
            <a:rect l="l" t="t" r="r" b="b"/>
            <a:pathLst>
              <a:path w="1440815" h="695960">
                <a:moveTo>
                  <a:pt x="0" y="695883"/>
                </a:moveTo>
                <a:lnTo>
                  <a:pt x="1440688" y="695883"/>
                </a:lnTo>
                <a:lnTo>
                  <a:pt x="1440688" y="0"/>
                </a:lnTo>
                <a:lnTo>
                  <a:pt x="0" y="0"/>
                </a:lnTo>
                <a:lnTo>
                  <a:pt x="0" y="695883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40688" y="3716985"/>
            <a:ext cx="7703820" cy="695960"/>
          </a:xfrm>
          <a:custGeom>
            <a:avLst/>
            <a:gdLst/>
            <a:ahLst/>
            <a:cxnLst/>
            <a:rect l="l" t="t" r="r" b="b"/>
            <a:pathLst>
              <a:path w="7703820" h="695960">
                <a:moveTo>
                  <a:pt x="0" y="695883"/>
                </a:moveTo>
                <a:lnTo>
                  <a:pt x="7703311" y="695883"/>
                </a:lnTo>
                <a:lnTo>
                  <a:pt x="7703311" y="0"/>
                </a:lnTo>
                <a:lnTo>
                  <a:pt x="0" y="0"/>
                </a:lnTo>
                <a:lnTo>
                  <a:pt x="0" y="695883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4412831"/>
            <a:ext cx="1440815" cy="831215"/>
          </a:xfrm>
          <a:custGeom>
            <a:avLst/>
            <a:gdLst/>
            <a:ahLst/>
            <a:cxnLst/>
            <a:rect l="l" t="t" r="r" b="b"/>
            <a:pathLst>
              <a:path w="1440815" h="831214">
                <a:moveTo>
                  <a:pt x="0" y="831126"/>
                </a:moveTo>
                <a:lnTo>
                  <a:pt x="1440688" y="831126"/>
                </a:lnTo>
                <a:lnTo>
                  <a:pt x="1440688" y="0"/>
                </a:lnTo>
                <a:lnTo>
                  <a:pt x="0" y="0"/>
                </a:lnTo>
                <a:lnTo>
                  <a:pt x="0" y="831126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440688" y="4412831"/>
            <a:ext cx="7703820" cy="831215"/>
          </a:xfrm>
          <a:custGeom>
            <a:avLst/>
            <a:gdLst/>
            <a:ahLst/>
            <a:cxnLst/>
            <a:rect l="l" t="t" r="r" b="b"/>
            <a:pathLst>
              <a:path w="7703820" h="831214">
                <a:moveTo>
                  <a:pt x="0" y="831126"/>
                </a:moveTo>
                <a:lnTo>
                  <a:pt x="7703311" y="831126"/>
                </a:lnTo>
                <a:lnTo>
                  <a:pt x="7703311" y="0"/>
                </a:lnTo>
                <a:lnTo>
                  <a:pt x="0" y="0"/>
                </a:lnTo>
                <a:lnTo>
                  <a:pt x="0" y="831126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5244007"/>
            <a:ext cx="1440815" cy="831215"/>
          </a:xfrm>
          <a:custGeom>
            <a:avLst/>
            <a:gdLst/>
            <a:ahLst/>
            <a:cxnLst/>
            <a:rect l="l" t="t" r="r" b="b"/>
            <a:pathLst>
              <a:path w="1440815" h="831214">
                <a:moveTo>
                  <a:pt x="0" y="831126"/>
                </a:moveTo>
                <a:lnTo>
                  <a:pt x="1440688" y="831126"/>
                </a:lnTo>
                <a:lnTo>
                  <a:pt x="1440688" y="0"/>
                </a:lnTo>
                <a:lnTo>
                  <a:pt x="0" y="0"/>
                </a:lnTo>
                <a:lnTo>
                  <a:pt x="0" y="831126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40688" y="5244007"/>
            <a:ext cx="7703820" cy="831215"/>
          </a:xfrm>
          <a:custGeom>
            <a:avLst/>
            <a:gdLst/>
            <a:ahLst/>
            <a:cxnLst/>
            <a:rect l="l" t="t" r="r" b="b"/>
            <a:pathLst>
              <a:path w="7703820" h="831214">
                <a:moveTo>
                  <a:pt x="0" y="831126"/>
                </a:moveTo>
                <a:lnTo>
                  <a:pt x="7703311" y="831126"/>
                </a:lnTo>
                <a:lnTo>
                  <a:pt x="7703311" y="0"/>
                </a:lnTo>
                <a:lnTo>
                  <a:pt x="0" y="0"/>
                </a:lnTo>
                <a:lnTo>
                  <a:pt x="0" y="831126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6075132"/>
            <a:ext cx="1440815" cy="782955"/>
          </a:xfrm>
          <a:custGeom>
            <a:avLst/>
            <a:gdLst/>
            <a:ahLst/>
            <a:cxnLst/>
            <a:rect l="l" t="t" r="r" b="b"/>
            <a:pathLst>
              <a:path w="1440815" h="782954">
                <a:moveTo>
                  <a:pt x="0" y="782866"/>
                </a:moveTo>
                <a:lnTo>
                  <a:pt x="1440688" y="782866"/>
                </a:lnTo>
                <a:lnTo>
                  <a:pt x="1440688" y="0"/>
                </a:lnTo>
                <a:lnTo>
                  <a:pt x="0" y="0"/>
                </a:lnTo>
                <a:lnTo>
                  <a:pt x="0" y="782866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40688" y="6075132"/>
            <a:ext cx="7703820" cy="782955"/>
          </a:xfrm>
          <a:custGeom>
            <a:avLst/>
            <a:gdLst/>
            <a:ahLst/>
            <a:cxnLst/>
            <a:rect l="l" t="t" r="r" b="b"/>
            <a:pathLst>
              <a:path w="7703820" h="782954">
                <a:moveTo>
                  <a:pt x="0" y="782866"/>
                </a:moveTo>
                <a:lnTo>
                  <a:pt x="7703311" y="782866"/>
                </a:lnTo>
                <a:lnTo>
                  <a:pt x="7703311" y="0"/>
                </a:lnTo>
                <a:lnTo>
                  <a:pt x="0" y="0"/>
                </a:lnTo>
                <a:lnTo>
                  <a:pt x="0" y="782866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40688" y="984250"/>
            <a:ext cx="0" cy="596265"/>
          </a:xfrm>
          <a:custGeom>
            <a:avLst/>
            <a:gdLst/>
            <a:ahLst/>
            <a:cxnLst/>
            <a:rect l="l" t="t" r="r" b="b"/>
            <a:pathLst>
              <a:path h="596265">
                <a:moveTo>
                  <a:pt x="0" y="0"/>
                </a:moveTo>
                <a:lnTo>
                  <a:pt x="0" y="59613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440688" y="1618488"/>
            <a:ext cx="0" cy="5240020"/>
          </a:xfrm>
          <a:custGeom>
            <a:avLst/>
            <a:gdLst/>
            <a:ahLst/>
            <a:cxnLst/>
            <a:rect l="l" t="t" r="r" b="b"/>
            <a:pathLst>
              <a:path h="5240020">
                <a:moveTo>
                  <a:pt x="0" y="0"/>
                </a:moveTo>
                <a:lnTo>
                  <a:pt x="0" y="5239509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2295398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3021076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717035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4412869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5243957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6075133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75" y="984250"/>
            <a:ext cx="0" cy="5873750"/>
          </a:xfrm>
          <a:custGeom>
            <a:avLst/>
            <a:gdLst/>
            <a:ahLst/>
            <a:cxnLst/>
            <a:rect l="l" t="t" r="r" b="b"/>
            <a:pathLst>
              <a:path h="5873750">
                <a:moveTo>
                  <a:pt x="0" y="0"/>
                </a:moveTo>
                <a:lnTo>
                  <a:pt x="0" y="5873747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140825" y="984250"/>
            <a:ext cx="0" cy="5873750"/>
          </a:xfrm>
          <a:custGeom>
            <a:avLst/>
            <a:gdLst/>
            <a:ahLst/>
            <a:cxnLst/>
            <a:rect l="l" t="t" r="r" b="b"/>
            <a:pathLst>
              <a:path h="5873750">
                <a:moveTo>
                  <a:pt x="0" y="0"/>
                </a:moveTo>
                <a:lnTo>
                  <a:pt x="0" y="5873747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9906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685482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63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368604" y="1014730"/>
            <a:ext cx="70421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TYPE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dirty="0"/>
              <a:t>47</a:t>
            </a:fld>
            <a:endParaRPr dirty="0"/>
          </a:p>
        </p:txBody>
      </p:sp>
      <p:sp>
        <p:nvSpPr>
          <p:cNvPr id="32" name="object 32"/>
          <p:cNvSpPr txBox="1"/>
          <p:nvPr/>
        </p:nvSpPr>
        <p:spPr>
          <a:xfrm>
            <a:off x="4650740" y="1014730"/>
            <a:ext cx="128397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CO</a:t>
            </a:r>
            <a:r>
              <a:rPr sz="20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NT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24052" y="1623821"/>
            <a:ext cx="3930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“P”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519555" y="1623821"/>
            <a:ext cx="59588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Times New Roman"/>
                <a:cs typeface="Times New Roman"/>
              </a:rPr>
              <a:t>Life </a:t>
            </a:r>
            <a:r>
              <a:rPr sz="2000" b="1" dirty="0">
                <a:latin typeface="Times New Roman"/>
                <a:cs typeface="Times New Roman"/>
              </a:rPr>
              <a:t>period(expiry) </a:t>
            </a:r>
            <a:r>
              <a:rPr sz="2000" dirty="0">
                <a:latin typeface="Times New Roman"/>
                <a:cs typeface="Times New Roman"/>
              </a:rPr>
              <a:t>of drugs Ex. Insulin Inj. – 24</a:t>
            </a:r>
            <a:r>
              <a:rPr sz="2000" spc="-1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months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02716" y="2319908"/>
            <a:ext cx="43560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“Q”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519555" y="2319908"/>
            <a:ext cx="712152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b="1" spc="5" dirty="0">
                <a:latin typeface="Times New Roman"/>
                <a:cs typeface="Times New Roman"/>
              </a:rPr>
              <a:t>Coal </a:t>
            </a:r>
            <a:r>
              <a:rPr sz="2000" b="1" dirty="0">
                <a:latin typeface="Times New Roman"/>
                <a:cs typeface="Times New Roman"/>
              </a:rPr>
              <a:t>tar colors </a:t>
            </a:r>
            <a:r>
              <a:rPr sz="2000" spc="-5" dirty="0">
                <a:latin typeface="Times New Roman"/>
                <a:cs typeface="Times New Roman"/>
              </a:rPr>
              <a:t>permitted </a:t>
            </a:r>
            <a:r>
              <a:rPr sz="2000" dirty="0">
                <a:latin typeface="Times New Roman"/>
                <a:cs typeface="Times New Roman"/>
              </a:rPr>
              <a:t>to be used in </a:t>
            </a:r>
            <a:r>
              <a:rPr sz="2000" spc="-5" dirty="0">
                <a:latin typeface="Times New Roman"/>
                <a:cs typeface="Times New Roman"/>
              </a:rPr>
              <a:t>cosmetics </a:t>
            </a:r>
            <a:r>
              <a:rPr sz="2000" dirty="0">
                <a:latin typeface="Times New Roman"/>
                <a:cs typeface="Times New Roman"/>
              </a:rPr>
              <a:t>Ex. </a:t>
            </a:r>
            <a:r>
              <a:rPr sz="2000" spc="-5" dirty="0">
                <a:latin typeface="Times New Roman"/>
                <a:cs typeface="Times New Roman"/>
              </a:rPr>
              <a:t>Caramel,</a:t>
            </a:r>
            <a:r>
              <a:rPr sz="2000" spc="-19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TiO2,  </a:t>
            </a:r>
            <a:r>
              <a:rPr sz="2000" spc="-25" dirty="0">
                <a:latin typeface="Times New Roman"/>
                <a:cs typeface="Times New Roman"/>
              </a:rPr>
              <a:t>Toney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red…..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10336" y="3045713"/>
            <a:ext cx="4210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“</a:t>
            </a:r>
            <a:r>
              <a:rPr sz="2000" spc="-10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”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519555" y="3045713"/>
            <a:ext cx="43053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Standards for </a:t>
            </a:r>
            <a:r>
              <a:rPr sz="2000" b="1" dirty="0">
                <a:latin typeface="Times New Roman"/>
                <a:cs typeface="Times New Roman"/>
              </a:rPr>
              <a:t>mechanical</a:t>
            </a:r>
            <a:r>
              <a:rPr sz="2000" b="1" spc="-13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contraceptives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42264" y="3741801"/>
            <a:ext cx="55689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“R</a:t>
            </a:r>
            <a:r>
              <a:rPr sz="1950" baseline="-21367" dirty="0">
                <a:latin typeface="Times New Roman"/>
                <a:cs typeface="Times New Roman"/>
              </a:rPr>
              <a:t>1</a:t>
            </a:r>
            <a:r>
              <a:rPr sz="2000" dirty="0">
                <a:latin typeface="Times New Roman"/>
                <a:cs typeface="Times New Roman"/>
              </a:rPr>
              <a:t>”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519555" y="3741801"/>
            <a:ext cx="313372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Standards for </a:t>
            </a:r>
            <a:r>
              <a:rPr sz="2000" b="1" dirty="0">
                <a:latin typeface="Times New Roman"/>
                <a:cs typeface="Times New Roman"/>
              </a:rPr>
              <a:t>medical</a:t>
            </a:r>
            <a:r>
              <a:rPr sz="2000" b="1" spc="-14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devices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24052" y="4437634"/>
            <a:ext cx="39306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“S”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519555" y="4437634"/>
            <a:ext cx="24796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Standards for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cosmetics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16432" y="5269229"/>
            <a:ext cx="407034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“T”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519555" y="5269229"/>
            <a:ext cx="751522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Requirements (GMP) of factory </a:t>
            </a:r>
            <a:r>
              <a:rPr sz="2000" spc="-5" dirty="0">
                <a:latin typeface="Times New Roman"/>
                <a:cs typeface="Times New Roman"/>
              </a:rPr>
              <a:t>premises </a:t>
            </a:r>
            <a:r>
              <a:rPr sz="2000" dirty="0">
                <a:latin typeface="Times New Roman"/>
                <a:cs typeface="Times New Roman"/>
              </a:rPr>
              <a:t>for </a:t>
            </a:r>
            <a:r>
              <a:rPr sz="2000" b="1" spc="-15" dirty="0">
                <a:latin typeface="Times New Roman"/>
                <a:cs typeface="Times New Roman"/>
              </a:rPr>
              <a:t>Ayurvedic, </a:t>
            </a:r>
            <a:r>
              <a:rPr sz="2000" b="1" dirty="0">
                <a:latin typeface="Times New Roman"/>
                <a:cs typeface="Times New Roman"/>
              </a:rPr>
              <a:t>Siddha,</a:t>
            </a:r>
            <a:r>
              <a:rPr sz="2000" b="1" spc="36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Unani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drugs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02716" y="6100368"/>
            <a:ext cx="435609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“U”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519555" y="6100368"/>
            <a:ext cx="478091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Manufacturing and </a:t>
            </a:r>
            <a:r>
              <a:rPr sz="2000" spc="-5" dirty="0">
                <a:latin typeface="Times New Roman"/>
                <a:cs typeface="Times New Roman"/>
              </a:rPr>
              <a:t>analytical </a:t>
            </a:r>
            <a:r>
              <a:rPr sz="2000" dirty="0">
                <a:latin typeface="Times New Roman"/>
                <a:cs typeface="Times New Roman"/>
              </a:rPr>
              <a:t>records of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drugs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11323" y="407289"/>
            <a:ext cx="367982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b="0" spc="-25" dirty="0">
                <a:latin typeface="Calibri Light"/>
                <a:cs typeface="Calibri Light"/>
              </a:rPr>
              <a:t>Schedules to </a:t>
            </a:r>
            <a:r>
              <a:rPr sz="3300" b="0" spc="-10" dirty="0">
                <a:latin typeface="Calibri Light"/>
                <a:cs typeface="Calibri Light"/>
              </a:rPr>
              <a:t>the</a:t>
            </a:r>
            <a:r>
              <a:rPr sz="3300" b="0" spc="-204" dirty="0">
                <a:latin typeface="Calibri Light"/>
                <a:cs typeface="Calibri Light"/>
              </a:rPr>
              <a:t> </a:t>
            </a:r>
            <a:r>
              <a:rPr sz="3300" b="0" spc="-15" dirty="0">
                <a:latin typeface="Calibri Light"/>
                <a:cs typeface="Calibri Light"/>
              </a:rPr>
              <a:t>rules</a:t>
            </a:r>
            <a:endParaRPr sz="33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19263"/>
            <a:ext cx="1443990" cy="727075"/>
          </a:xfrm>
          <a:custGeom>
            <a:avLst/>
            <a:gdLst/>
            <a:ahLst/>
            <a:cxnLst/>
            <a:rect l="l" t="t" r="r" b="b"/>
            <a:pathLst>
              <a:path w="1443990" h="727075">
                <a:moveTo>
                  <a:pt x="0" y="727011"/>
                </a:moveTo>
                <a:lnTo>
                  <a:pt x="1443736" y="727011"/>
                </a:lnTo>
                <a:lnTo>
                  <a:pt x="1443736" y="0"/>
                </a:lnTo>
                <a:lnTo>
                  <a:pt x="0" y="0"/>
                </a:lnTo>
                <a:lnTo>
                  <a:pt x="0" y="727011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43736" y="1219263"/>
            <a:ext cx="7700645" cy="727075"/>
          </a:xfrm>
          <a:custGeom>
            <a:avLst/>
            <a:gdLst/>
            <a:ahLst/>
            <a:cxnLst/>
            <a:rect l="l" t="t" r="r" b="b"/>
            <a:pathLst>
              <a:path w="7700645" h="727075">
                <a:moveTo>
                  <a:pt x="0" y="727011"/>
                </a:moveTo>
                <a:lnTo>
                  <a:pt x="7700263" y="727011"/>
                </a:lnTo>
                <a:lnTo>
                  <a:pt x="7700263" y="0"/>
                </a:lnTo>
                <a:lnTo>
                  <a:pt x="0" y="0"/>
                </a:lnTo>
                <a:lnTo>
                  <a:pt x="0" y="727011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984375"/>
            <a:ext cx="1443990" cy="882650"/>
          </a:xfrm>
          <a:custGeom>
            <a:avLst/>
            <a:gdLst/>
            <a:ahLst/>
            <a:cxnLst/>
            <a:rect l="l" t="t" r="r" b="b"/>
            <a:pathLst>
              <a:path w="1443990" h="882650">
                <a:moveTo>
                  <a:pt x="0" y="882141"/>
                </a:moveTo>
                <a:lnTo>
                  <a:pt x="1443736" y="882141"/>
                </a:lnTo>
                <a:lnTo>
                  <a:pt x="1443736" y="0"/>
                </a:lnTo>
                <a:lnTo>
                  <a:pt x="0" y="0"/>
                </a:lnTo>
                <a:lnTo>
                  <a:pt x="0" y="882141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43736" y="1984375"/>
            <a:ext cx="7700645" cy="882650"/>
          </a:xfrm>
          <a:custGeom>
            <a:avLst/>
            <a:gdLst/>
            <a:ahLst/>
            <a:cxnLst/>
            <a:rect l="l" t="t" r="r" b="b"/>
            <a:pathLst>
              <a:path w="7700645" h="882650">
                <a:moveTo>
                  <a:pt x="0" y="882141"/>
                </a:moveTo>
                <a:lnTo>
                  <a:pt x="7700263" y="882141"/>
                </a:lnTo>
                <a:lnTo>
                  <a:pt x="7700263" y="0"/>
                </a:lnTo>
                <a:lnTo>
                  <a:pt x="0" y="0"/>
                </a:lnTo>
                <a:lnTo>
                  <a:pt x="0" y="882141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2866453"/>
            <a:ext cx="1443990" cy="901700"/>
          </a:xfrm>
          <a:custGeom>
            <a:avLst/>
            <a:gdLst/>
            <a:ahLst/>
            <a:cxnLst/>
            <a:rect l="l" t="t" r="r" b="b"/>
            <a:pathLst>
              <a:path w="1443990" h="901700">
                <a:moveTo>
                  <a:pt x="0" y="901255"/>
                </a:moveTo>
                <a:lnTo>
                  <a:pt x="1443736" y="901255"/>
                </a:lnTo>
                <a:lnTo>
                  <a:pt x="1443736" y="0"/>
                </a:lnTo>
                <a:lnTo>
                  <a:pt x="0" y="0"/>
                </a:lnTo>
                <a:lnTo>
                  <a:pt x="0" y="901255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43736" y="2866453"/>
            <a:ext cx="7700645" cy="901700"/>
          </a:xfrm>
          <a:custGeom>
            <a:avLst/>
            <a:gdLst/>
            <a:ahLst/>
            <a:cxnLst/>
            <a:rect l="l" t="t" r="r" b="b"/>
            <a:pathLst>
              <a:path w="7700645" h="901700">
                <a:moveTo>
                  <a:pt x="0" y="901255"/>
                </a:moveTo>
                <a:lnTo>
                  <a:pt x="7700263" y="901255"/>
                </a:lnTo>
                <a:lnTo>
                  <a:pt x="7700263" y="0"/>
                </a:lnTo>
                <a:lnTo>
                  <a:pt x="0" y="0"/>
                </a:lnTo>
                <a:lnTo>
                  <a:pt x="0" y="901255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3767772"/>
            <a:ext cx="1443990" cy="901700"/>
          </a:xfrm>
          <a:custGeom>
            <a:avLst/>
            <a:gdLst/>
            <a:ahLst/>
            <a:cxnLst/>
            <a:rect l="l" t="t" r="r" b="b"/>
            <a:pathLst>
              <a:path w="1443990" h="901700">
                <a:moveTo>
                  <a:pt x="0" y="901255"/>
                </a:moveTo>
                <a:lnTo>
                  <a:pt x="1443736" y="901255"/>
                </a:lnTo>
                <a:lnTo>
                  <a:pt x="1443736" y="0"/>
                </a:lnTo>
                <a:lnTo>
                  <a:pt x="0" y="0"/>
                </a:lnTo>
                <a:lnTo>
                  <a:pt x="0" y="901255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43736" y="3767772"/>
            <a:ext cx="7700645" cy="901700"/>
          </a:xfrm>
          <a:custGeom>
            <a:avLst/>
            <a:gdLst/>
            <a:ahLst/>
            <a:cxnLst/>
            <a:rect l="l" t="t" r="r" b="b"/>
            <a:pathLst>
              <a:path w="7700645" h="901700">
                <a:moveTo>
                  <a:pt x="0" y="901255"/>
                </a:moveTo>
                <a:lnTo>
                  <a:pt x="7700263" y="901255"/>
                </a:lnTo>
                <a:lnTo>
                  <a:pt x="7700263" y="0"/>
                </a:lnTo>
                <a:lnTo>
                  <a:pt x="0" y="0"/>
                </a:lnTo>
                <a:lnTo>
                  <a:pt x="0" y="901255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4668964"/>
            <a:ext cx="1443990" cy="901700"/>
          </a:xfrm>
          <a:custGeom>
            <a:avLst/>
            <a:gdLst/>
            <a:ahLst/>
            <a:cxnLst/>
            <a:rect l="l" t="t" r="r" b="b"/>
            <a:pathLst>
              <a:path w="1443990" h="901700">
                <a:moveTo>
                  <a:pt x="0" y="901255"/>
                </a:moveTo>
                <a:lnTo>
                  <a:pt x="1443736" y="901255"/>
                </a:lnTo>
                <a:lnTo>
                  <a:pt x="1443736" y="0"/>
                </a:lnTo>
                <a:lnTo>
                  <a:pt x="0" y="0"/>
                </a:lnTo>
                <a:lnTo>
                  <a:pt x="0" y="901255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43736" y="4668964"/>
            <a:ext cx="7700645" cy="901700"/>
          </a:xfrm>
          <a:custGeom>
            <a:avLst/>
            <a:gdLst/>
            <a:ahLst/>
            <a:cxnLst/>
            <a:rect l="l" t="t" r="r" b="b"/>
            <a:pathLst>
              <a:path w="7700645" h="901700">
                <a:moveTo>
                  <a:pt x="0" y="901255"/>
                </a:moveTo>
                <a:lnTo>
                  <a:pt x="7700263" y="901255"/>
                </a:lnTo>
                <a:lnTo>
                  <a:pt x="7700263" y="0"/>
                </a:lnTo>
                <a:lnTo>
                  <a:pt x="0" y="0"/>
                </a:lnTo>
                <a:lnTo>
                  <a:pt x="0" y="901255"/>
                </a:lnTo>
                <a:close/>
              </a:path>
            </a:pathLst>
          </a:custGeom>
          <a:solidFill>
            <a:srgbClr val="EAEE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5570218"/>
            <a:ext cx="1443990" cy="1287780"/>
          </a:xfrm>
          <a:custGeom>
            <a:avLst/>
            <a:gdLst/>
            <a:ahLst/>
            <a:cxnLst/>
            <a:rect l="l" t="t" r="r" b="b"/>
            <a:pathLst>
              <a:path w="1443990" h="1287779">
                <a:moveTo>
                  <a:pt x="0" y="1287780"/>
                </a:moveTo>
                <a:lnTo>
                  <a:pt x="1443736" y="1287780"/>
                </a:lnTo>
                <a:lnTo>
                  <a:pt x="1443736" y="0"/>
                </a:lnTo>
                <a:lnTo>
                  <a:pt x="0" y="0"/>
                </a:lnTo>
                <a:lnTo>
                  <a:pt x="0" y="1287780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443736" y="5570218"/>
            <a:ext cx="7700645" cy="1287780"/>
          </a:xfrm>
          <a:custGeom>
            <a:avLst/>
            <a:gdLst/>
            <a:ahLst/>
            <a:cxnLst/>
            <a:rect l="l" t="t" r="r" b="b"/>
            <a:pathLst>
              <a:path w="7700645" h="1287779">
                <a:moveTo>
                  <a:pt x="0" y="1287780"/>
                </a:moveTo>
                <a:lnTo>
                  <a:pt x="7700263" y="1287780"/>
                </a:lnTo>
                <a:lnTo>
                  <a:pt x="7700263" y="0"/>
                </a:lnTo>
                <a:lnTo>
                  <a:pt x="0" y="0"/>
                </a:lnTo>
                <a:lnTo>
                  <a:pt x="0" y="1287780"/>
                </a:lnTo>
                <a:close/>
              </a:path>
            </a:pathLst>
          </a:custGeom>
          <a:solidFill>
            <a:srgbClr val="D2D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43736" y="1212850"/>
            <a:ext cx="0" cy="733425"/>
          </a:xfrm>
          <a:custGeom>
            <a:avLst/>
            <a:gdLst/>
            <a:ahLst/>
            <a:cxnLst/>
            <a:rect l="l" t="t" r="r" b="b"/>
            <a:pathLst>
              <a:path h="733425">
                <a:moveTo>
                  <a:pt x="0" y="0"/>
                </a:moveTo>
                <a:lnTo>
                  <a:pt x="0" y="73342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43736" y="1984375"/>
            <a:ext cx="0" cy="4873625"/>
          </a:xfrm>
          <a:custGeom>
            <a:avLst/>
            <a:gdLst/>
            <a:ahLst/>
            <a:cxnLst/>
            <a:rect l="l" t="t" r="r" b="b"/>
            <a:pathLst>
              <a:path h="4873625">
                <a:moveTo>
                  <a:pt x="0" y="0"/>
                </a:moveTo>
                <a:lnTo>
                  <a:pt x="0" y="4873621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2866517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3767709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4669028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55702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75" y="1212850"/>
            <a:ext cx="0" cy="5645150"/>
          </a:xfrm>
          <a:custGeom>
            <a:avLst/>
            <a:gdLst/>
            <a:ahLst/>
            <a:cxnLst/>
            <a:rect l="l" t="t" r="r" b="b"/>
            <a:pathLst>
              <a:path h="5645150">
                <a:moveTo>
                  <a:pt x="0" y="0"/>
                </a:moveTo>
                <a:lnTo>
                  <a:pt x="0" y="5645146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140825" y="1212850"/>
            <a:ext cx="0" cy="5645150"/>
          </a:xfrm>
          <a:custGeom>
            <a:avLst/>
            <a:gdLst/>
            <a:ahLst/>
            <a:cxnLst/>
            <a:rect l="l" t="t" r="r" b="b"/>
            <a:pathLst>
              <a:path h="5645150">
                <a:moveTo>
                  <a:pt x="0" y="0"/>
                </a:moveTo>
                <a:lnTo>
                  <a:pt x="0" y="5645146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12192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6854821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634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70128" y="1243330"/>
            <a:ext cx="70421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TYPE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dirty="0"/>
              <a:t>48</a:t>
            </a:fld>
            <a:endParaRPr dirty="0"/>
          </a:p>
        </p:txBody>
      </p:sp>
      <p:sp>
        <p:nvSpPr>
          <p:cNvPr id="26" name="object 26"/>
          <p:cNvSpPr txBox="1"/>
          <p:nvPr/>
        </p:nvSpPr>
        <p:spPr>
          <a:xfrm>
            <a:off x="4652264" y="1243330"/>
            <a:ext cx="12858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0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TENT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36168" y="1989582"/>
            <a:ext cx="5721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000" spc="5" dirty="0">
                <a:latin typeface="Times New Roman"/>
                <a:cs typeface="Times New Roman"/>
              </a:rPr>
              <a:t>“U</a:t>
            </a:r>
            <a:r>
              <a:rPr sz="1950" spc="7" baseline="-21367" dirty="0">
                <a:latin typeface="Times New Roman"/>
                <a:cs typeface="Times New Roman"/>
              </a:rPr>
              <a:t>1</a:t>
            </a:r>
            <a:r>
              <a:rPr sz="2000" spc="5" dirty="0">
                <a:latin typeface="Times New Roman"/>
                <a:cs typeface="Times New Roman"/>
              </a:rPr>
              <a:t>”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522857" y="1989582"/>
            <a:ext cx="51892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Manufacturing and </a:t>
            </a:r>
            <a:r>
              <a:rPr sz="2000" spc="-5" dirty="0">
                <a:latin typeface="Times New Roman"/>
                <a:cs typeface="Times New Roman"/>
              </a:rPr>
              <a:t>analytical </a:t>
            </a:r>
            <a:r>
              <a:rPr sz="2000" dirty="0">
                <a:latin typeface="Times New Roman"/>
                <a:cs typeface="Times New Roman"/>
              </a:rPr>
              <a:t>records of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cosmetics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04240" y="2891155"/>
            <a:ext cx="43560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“V”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522857" y="2891155"/>
            <a:ext cx="49015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Standards for </a:t>
            </a:r>
            <a:r>
              <a:rPr sz="2000" b="1" dirty="0">
                <a:latin typeface="Times New Roman"/>
                <a:cs typeface="Times New Roman"/>
              </a:rPr>
              <a:t>patent or </a:t>
            </a:r>
            <a:r>
              <a:rPr sz="2000" b="1" spc="-5" dirty="0">
                <a:latin typeface="Times New Roman"/>
                <a:cs typeface="Times New Roman"/>
              </a:rPr>
              <a:t>proprietary</a:t>
            </a:r>
            <a:r>
              <a:rPr sz="2000" b="1" spc="-19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medicine</a:t>
            </a:r>
            <a:r>
              <a:rPr sz="2000" dirty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75284" y="3792473"/>
            <a:ext cx="49339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“</a:t>
            </a:r>
            <a:r>
              <a:rPr sz="2000" spc="10" dirty="0">
                <a:latin typeface="Times New Roman"/>
                <a:cs typeface="Times New Roman"/>
              </a:rPr>
              <a:t>W</a:t>
            </a:r>
            <a:r>
              <a:rPr sz="2000" dirty="0">
                <a:latin typeface="Times New Roman"/>
                <a:cs typeface="Times New Roman"/>
              </a:rPr>
              <a:t>”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522857" y="3792473"/>
            <a:ext cx="554355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List of drugs </a:t>
            </a:r>
            <a:r>
              <a:rPr sz="2000" spc="-5" dirty="0">
                <a:latin typeface="Times New Roman"/>
                <a:cs typeface="Times New Roman"/>
              </a:rPr>
              <a:t>marketed </a:t>
            </a:r>
            <a:r>
              <a:rPr sz="2000" dirty="0">
                <a:latin typeface="Times New Roman"/>
                <a:cs typeface="Times New Roman"/>
              </a:rPr>
              <a:t>under generic </a:t>
            </a:r>
            <a:r>
              <a:rPr sz="2000" spc="-5" dirty="0">
                <a:latin typeface="Times New Roman"/>
                <a:cs typeface="Times New Roman"/>
              </a:rPr>
              <a:t>names-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Omitted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04240" y="4694046"/>
            <a:ext cx="435609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“X”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522857" y="4694046"/>
            <a:ext cx="530479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List of </a:t>
            </a:r>
            <a:r>
              <a:rPr sz="2000" b="1" spc="-5" dirty="0">
                <a:latin typeface="Times New Roman"/>
                <a:cs typeface="Times New Roman"/>
              </a:rPr>
              <a:t>narcotic </a:t>
            </a:r>
            <a:r>
              <a:rPr sz="2000" dirty="0">
                <a:latin typeface="Times New Roman"/>
                <a:cs typeface="Times New Roman"/>
              </a:rPr>
              <a:t>drugs and </a:t>
            </a:r>
            <a:r>
              <a:rPr sz="2000" b="1" spc="-5" dirty="0">
                <a:latin typeface="Times New Roman"/>
                <a:cs typeface="Times New Roman"/>
              </a:rPr>
              <a:t>psychotropic</a:t>
            </a:r>
            <a:r>
              <a:rPr sz="2000" b="1" spc="-1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substances  EX. </a:t>
            </a:r>
            <a:r>
              <a:rPr sz="2000" spc="-5" dirty="0">
                <a:latin typeface="Times New Roman"/>
                <a:cs typeface="Times New Roman"/>
              </a:rPr>
              <a:t>Opium, </a:t>
            </a:r>
            <a:r>
              <a:rPr sz="2000" dirty="0">
                <a:latin typeface="Times New Roman"/>
                <a:cs typeface="Times New Roman"/>
              </a:rPr>
              <a:t>Morphine,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Barbital……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04240" y="5595315"/>
            <a:ext cx="435609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“Y”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522857" y="5595315"/>
            <a:ext cx="7543800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Times New Roman"/>
                <a:cs typeface="Times New Roman"/>
              </a:rPr>
              <a:t>Requirement and guidelines on </a:t>
            </a:r>
            <a:r>
              <a:rPr sz="2000" b="1" spc="-5" dirty="0">
                <a:latin typeface="Times New Roman"/>
                <a:cs typeface="Times New Roman"/>
              </a:rPr>
              <a:t>clinical trials </a:t>
            </a:r>
            <a:r>
              <a:rPr sz="2000" dirty="0">
                <a:latin typeface="Times New Roman"/>
                <a:cs typeface="Times New Roman"/>
              </a:rPr>
              <a:t>for </a:t>
            </a:r>
            <a:r>
              <a:rPr sz="2000" spc="-5" dirty="0">
                <a:latin typeface="Times New Roman"/>
                <a:cs typeface="Times New Roman"/>
              </a:rPr>
              <a:t>import and</a:t>
            </a:r>
            <a:r>
              <a:rPr sz="2000" spc="3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manufacture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Times New Roman"/>
                <a:cs typeface="Times New Roman"/>
              </a:rPr>
              <a:t>of new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drugs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dirty="0"/>
              <a:t>49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282558" y="6432448"/>
            <a:ext cx="259715" cy="29972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1811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800" b="1" dirty="0">
                <a:solidFill>
                  <a:srgbClr val="888888"/>
                </a:solidFill>
                <a:latin typeface="Calibri"/>
                <a:cs typeface="Calibri"/>
              </a:rPr>
              <a:t>5</a:t>
            </a:fld>
            <a:endParaRPr sz="18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77792" y="1118361"/>
            <a:ext cx="1498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History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939" y="1980412"/>
            <a:ext cx="8160384" cy="238823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185420" algn="l"/>
              </a:tabLst>
            </a:pPr>
            <a:r>
              <a:rPr sz="2000" dirty="0">
                <a:latin typeface="Times New Roman"/>
                <a:cs typeface="Times New Roman"/>
              </a:rPr>
              <a:t>British </a:t>
            </a:r>
            <a:r>
              <a:rPr sz="2000" spc="-5" dirty="0">
                <a:latin typeface="Times New Roman"/>
                <a:cs typeface="Times New Roman"/>
              </a:rPr>
              <a:t>misrule-Providing </a:t>
            </a:r>
            <a:r>
              <a:rPr sz="2000" dirty="0">
                <a:latin typeface="Times New Roman"/>
                <a:cs typeface="Times New Roman"/>
              </a:rPr>
              <a:t>poor healthcare system to Indian</a:t>
            </a:r>
            <a:r>
              <a:rPr sz="2000" spc="-1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citizens</a:t>
            </a:r>
            <a:endParaRPr sz="20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65"/>
              </a:spcBef>
              <a:buFont typeface="Arial"/>
              <a:buChar char="•"/>
              <a:tabLst>
                <a:tab pos="185420" algn="l"/>
              </a:tabLst>
            </a:pPr>
            <a:r>
              <a:rPr sz="2000" dirty="0">
                <a:latin typeface="Times New Roman"/>
                <a:cs typeface="Times New Roman"/>
              </a:rPr>
              <a:t>Observations </a:t>
            </a:r>
            <a:r>
              <a:rPr sz="2000" spc="-5" dirty="0">
                <a:latin typeface="Times New Roman"/>
                <a:cs typeface="Times New Roman"/>
              </a:rPr>
              <a:t>made </a:t>
            </a:r>
            <a:r>
              <a:rPr sz="2000" dirty="0">
                <a:latin typeface="Times New Roman"/>
                <a:cs typeface="Times New Roman"/>
              </a:rPr>
              <a:t>by-Drugs Enquiry </a:t>
            </a:r>
            <a:r>
              <a:rPr sz="2000" spc="-10" dirty="0">
                <a:latin typeface="Times New Roman"/>
                <a:cs typeface="Times New Roman"/>
              </a:rPr>
              <a:t>Committee, </a:t>
            </a:r>
            <a:r>
              <a:rPr sz="2000" dirty="0">
                <a:latin typeface="Times New Roman"/>
                <a:cs typeface="Times New Roman"/>
              </a:rPr>
              <a:t>Indian Medical</a:t>
            </a:r>
            <a:r>
              <a:rPr sz="2000" spc="-2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Association</a:t>
            </a:r>
            <a:endParaRPr sz="20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55"/>
              </a:spcBef>
              <a:buFont typeface="Arial"/>
              <a:buChar char="•"/>
              <a:tabLst>
                <a:tab pos="185420" algn="l"/>
              </a:tabLst>
            </a:pPr>
            <a:r>
              <a:rPr sz="2000" dirty="0">
                <a:latin typeface="Times New Roman"/>
                <a:cs typeface="Times New Roman"/>
              </a:rPr>
              <a:t>Reports in- Indian Medical Gazette during</a:t>
            </a:r>
            <a:r>
              <a:rPr sz="2000" spc="-1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1920-30</a:t>
            </a:r>
            <a:endParaRPr sz="20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60"/>
              </a:spcBef>
              <a:buFont typeface="Arial"/>
              <a:buChar char="•"/>
              <a:tabLst>
                <a:tab pos="185420" algn="l"/>
              </a:tabLst>
            </a:pPr>
            <a:r>
              <a:rPr sz="2000" dirty="0">
                <a:latin typeface="Times New Roman"/>
                <a:cs typeface="Times New Roman"/>
              </a:rPr>
              <a:t>1940 – </a:t>
            </a:r>
            <a:r>
              <a:rPr sz="2000" spc="5" dirty="0">
                <a:latin typeface="Times New Roman"/>
                <a:cs typeface="Times New Roman"/>
              </a:rPr>
              <a:t>Drugs </a:t>
            </a:r>
            <a:r>
              <a:rPr sz="2000" dirty="0">
                <a:latin typeface="Times New Roman"/>
                <a:cs typeface="Times New Roman"/>
              </a:rPr>
              <a:t>and </a:t>
            </a:r>
            <a:r>
              <a:rPr sz="2000" spc="-5" dirty="0">
                <a:latin typeface="Times New Roman"/>
                <a:cs typeface="Times New Roman"/>
              </a:rPr>
              <a:t>Cosmetics</a:t>
            </a:r>
            <a:r>
              <a:rPr sz="2000" spc="-2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Act</a:t>
            </a:r>
            <a:endParaRPr sz="2000">
              <a:latin typeface="Times New Roman"/>
              <a:cs typeface="Times New Roman"/>
            </a:endParaRPr>
          </a:p>
          <a:p>
            <a:pPr marL="12700" marR="4662805">
              <a:lnSpc>
                <a:spcPct val="118200"/>
              </a:lnSpc>
              <a:spcBef>
                <a:spcPts val="130"/>
              </a:spcBef>
              <a:buFont typeface="Arial"/>
              <a:buChar char="•"/>
              <a:tabLst>
                <a:tab pos="185420" algn="l"/>
              </a:tabLst>
            </a:pPr>
            <a:r>
              <a:rPr sz="2000" spc="5" dirty="0">
                <a:latin typeface="Times New Roman"/>
                <a:cs typeface="Times New Roman"/>
              </a:rPr>
              <a:t>1945 </a:t>
            </a:r>
            <a:r>
              <a:rPr sz="2000" dirty="0">
                <a:latin typeface="Times New Roman"/>
                <a:cs typeface="Times New Roman"/>
              </a:rPr>
              <a:t>– Rules under the Act  Extended to whole of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India</a:t>
            </a:r>
            <a:r>
              <a:rPr sz="2800" dirty="0">
                <a:latin typeface="Times New Roman"/>
                <a:cs typeface="Times New Roman"/>
              </a:rPr>
              <a:t>……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282558" y="6432448"/>
            <a:ext cx="259715" cy="29972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1811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800" b="1" dirty="0">
                <a:solidFill>
                  <a:srgbClr val="888888"/>
                </a:solidFill>
                <a:latin typeface="Calibri"/>
                <a:cs typeface="Calibri"/>
              </a:rPr>
              <a:t>6</a:t>
            </a:fld>
            <a:endParaRPr sz="18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41370" y="546861"/>
            <a:ext cx="20815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Objectives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2280031"/>
            <a:ext cx="8989060" cy="265874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84785" marR="5080" indent="-172720">
              <a:lnSpc>
                <a:spcPts val="2160"/>
              </a:lnSpc>
              <a:spcBef>
                <a:spcPts val="375"/>
              </a:spcBef>
              <a:buFont typeface="Arial"/>
              <a:buChar char="•"/>
              <a:tabLst>
                <a:tab pos="185420" algn="l"/>
              </a:tabLst>
            </a:pPr>
            <a:r>
              <a:rPr sz="2000" spc="-75" dirty="0">
                <a:latin typeface="Times New Roman"/>
                <a:cs typeface="Times New Roman"/>
              </a:rPr>
              <a:t>To </a:t>
            </a:r>
            <a:r>
              <a:rPr sz="2000" spc="-5" dirty="0">
                <a:latin typeface="Times New Roman"/>
                <a:cs typeface="Times New Roman"/>
              </a:rPr>
              <a:t>regulate the </a:t>
            </a:r>
            <a:r>
              <a:rPr sz="2000" b="1" spc="-5" dirty="0">
                <a:latin typeface="Times New Roman"/>
                <a:cs typeface="Times New Roman"/>
              </a:rPr>
              <a:t>import, </a:t>
            </a:r>
            <a:r>
              <a:rPr sz="2000" b="1" spc="-10" dirty="0">
                <a:latin typeface="Times New Roman"/>
                <a:cs typeface="Times New Roman"/>
              </a:rPr>
              <a:t>manufacture, </a:t>
            </a:r>
            <a:r>
              <a:rPr sz="2000" b="1" spc="-5" dirty="0">
                <a:latin typeface="Times New Roman"/>
                <a:cs typeface="Times New Roman"/>
              </a:rPr>
              <a:t>distribution </a:t>
            </a:r>
            <a:r>
              <a:rPr sz="2000" b="1" dirty="0">
                <a:latin typeface="Times New Roman"/>
                <a:cs typeface="Times New Roman"/>
              </a:rPr>
              <a:t>and </a:t>
            </a:r>
            <a:r>
              <a:rPr sz="2000" b="1" spc="-5" dirty="0">
                <a:latin typeface="Times New Roman"/>
                <a:cs typeface="Times New Roman"/>
              </a:rPr>
              <a:t>sale </a:t>
            </a:r>
            <a:r>
              <a:rPr sz="2000" spc="-5" dirty="0">
                <a:latin typeface="Times New Roman"/>
                <a:cs typeface="Times New Roman"/>
              </a:rPr>
              <a:t>of drugs </a:t>
            </a:r>
            <a:r>
              <a:rPr sz="2000" dirty="0">
                <a:latin typeface="Times New Roman"/>
                <a:cs typeface="Times New Roman"/>
              </a:rPr>
              <a:t>&amp; </a:t>
            </a:r>
            <a:r>
              <a:rPr sz="2000" spc="-5" dirty="0">
                <a:latin typeface="Times New Roman"/>
                <a:cs typeface="Times New Roman"/>
              </a:rPr>
              <a:t>cosmetics  </a:t>
            </a:r>
            <a:r>
              <a:rPr sz="2000" dirty="0">
                <a:latin typeface="Times New Roman"/>
                <a:cs typeface="Times New Roman"/>
              </a:rPr>
              <a:t>through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licensing.</a:t>
            </a:r>
            <a:endParaRPr sz="20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185420" algn="l"/>
              </a:tabLst>
            </a:pPr>
            <a:r>
              <a:rPr sz="2000" dirty="0">
                <a:latin typeface="Times New Roman"/>
                <a:cs typeface="Times New Roman"/>
              </a:rPr>
              <a:t>Manufacture, distribution and </a:t>
            </a:r>
            <a:r>
              <a:rPr sz="2000" spc="-5" dirty="0">
                <a:latin typeface="Times New Roman"/>
                <a:cs typeface="Times New Roman"/>
              </a:rPr>
              <a:t>sale </a:t>
            </a:r>
            <a:r>
              <a:rPr sz="2000" dirty="0">
                <a:latin typeface="Times New Roman"/>
                <a:cs typeface="Times New Roman"/>
              </a:rPr>
              <a:t>of drugs and </a:t>
            </a:r>
            <a:r>
              <a:rPr sz="2000" spc="-5" dirty="0">
                <a:latin typeface="Times New Roman"/>
                <a:cs typeface="Times New Roman"/>
              </a:rPr>
              <a:t>cosmetics </a:t>
            </a:r>
            <a:r>
              <a:rPr sz="2000" dirty="0">
                <a:latin typeface="Times New Roman"/>
                <a:cs typeface="Times New Roman"/>
              </a:rPr>
              <a:t>by </a:t>
            </a:r>
            <a:r>
              <a:rPr sz="2000" b="1" dirty="0">
                <a:latin typeface="Times New Roman"/>
                <a:cs typeface="Times New Roman"/>
              </a:rPr>
              <a:t>qualified persons</a:t>
            </a:r>
            <a:r>
              <a:rPr sz="2000" b="1" spc="-19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only</a:t>
            </a:r>
            <a:r>
              <a:rPr sz="2000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184785" indent="-172720">
              <a:lnSpc>
                <a:spcPts val="2280"/>
              </a:lnSpc>
              <a:spcBef>
                <a:spcPts val="555"/>
              </a:spcBef>
              <a:buFont typeface="Arial"/>
              <a:buChar char="•"/>
              <a:tabLst>
                <a:tab pos="185420" algn="l"/>
                <a:tab pos="577850" algn="l"/>
                <a:tab pos="2949575" algn="l"/>
                <a:tab pos="3272790" algn="l"/>
                <a:tab pos="4028440" algn="l"/>
                <a:tab pos="5763260" algn="l"/>
                <a:tab pos="7099934" algn="l"/>
                <a:tab pos="7677784" algn="l"/>
                <a:tab pos="8763000" algn="l"/>
              </a:tabLst>
            </a:pPr>
            <a:r>
              <a:rPr sz="2000" spc="-15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o	</a:t>
            </a:r>
            <a:r>
              <a:rPr sz="2000" spc="-10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vent 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s</a:t>
            </a:r>
            <a:r>
              <a:rPr sz="2000" b="1" spc="-15" dirty="0">
                <a:latin typeface="Times New Roman"/>
                <a:cs typeface="Times New Roman"/>
              </a:rPr>
              <a:t>u</a:t>
            </a:r>
            <a:r>
              <a:rPr sz="2000" b="1" dirty="0">
                <a:latin typeface="Times New Roman"/>
                <a:cs typeface="Times New Roman"/>
              </a:rPr>
              <a:t>b</a:t>
            </a:r>
            <a:r>
              <a:rPr sz="2000" b="1" spc="-15" dirty="0">
                <a:latin typeface="Times New Roman"/>
                <a:cs typeface="Times New Roman"/>
              </a:rPr>
              <a:t>s</a:t>
            </a:r>
            <a:r>
              <a:rPr sz="2000" b="1" dirty="0">
                <a:latin typeface="Times New Roman"/>
                <a:cs typeface="Times New Roman"/>
              </a:rPr>
              <a:t>t</a:t>
            </a:r>
            <a:r>
              <a:rPr sz="2000" b="1" spc="5" dirty="0">
                <a:latin typeface="Times New Roman"/>
                <a:cs typeface="Times New Roman"/>
              </a:rPr>
              <a:t>a</a:t>
            </a:r>
            <a:r>
              <a:rPr sz="2000" b="1" spc="-15" dirty="0">
                <a:latin typeface="Times New Roman"/>
                <a:cs typeface="Times New Roman"/>
              </a:rPr>
              <a:t>n</a:t>
            </a:r>
            <a:r>
              <a:rPr sz="2000" b="1" dirty="0">
                <a:latin typeface="Times New Roman"/>
                <a:cs typeface="Times New Roman"/>
              </a:rPr>
              <a:t>da</a:t>
            </a:r>
            <a:r>
              <a:rPr sz="2000" b="1" spc="-10" dirty="0">
                <a:latin typeface="Times New Roman"/>
                <a:cs typeface="Times New Roman"/>
              </a:rPr>
              <a:t>r</a:t>
            </a:r>
            <a:r>
              <a:rPr sz="2000" b="1" dirty="0">
                <a:latin typeface="Times New Roman"/>
                <a:cs typeface="Times New Roman"/>
              </a:rPr>
              <a:t>d	</a:t>
            </a:r>
            <a:r>
              <a:rPr sz="2000" spc="-2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	</a:t>
            </a:r>
            <a:r>
              <a:rPr sz="2000" spc="-10" dirty="0">
                <a:latin typeface="Times New Roman"/>
                <a:cs typeface="Times New Roman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rug</a:t>
            </a:r>
            <a:r>
              <a:rPr sz="2000" spc="-10" dirty="0">
                <a:latin typeface="Times New Roman"/>
                <a:cs typeface="Times New Roman"/>
              </a:rPr>
              <a:t>s</a:t>
            </a:r>
            <a:r>
              <a:rPr sz="2000" dirty="0">
                <a:latin typeface="Times New Roman"/>
                <a:cs typeface="Times New Roman"/>
              </a:rPr>
              <a:t>,	</a:t>
            </a:r>
            <a:r>
              <a:rPr sz="2000" spc="-10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10" dirty="0">
                <a:latin typeface="Times New Roman"/>
                <a:cs typeface="Times New Roman"/>
              </a:rPr>
              <a:t>u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ably 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for	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nta</a:t>
            </a:r>
            <a:r>
              <a:rPr sz="2000" spc="-2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ng	h</a:t>
            </a:r>
            <a:r>
              <a:rPr sz="2000" spc="-15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g</a:t>
            </a:r>
            <a:r>
              <a:rPr sz="2000" dirty="0">
                <a:latin typeface="Times New Roman"/>
                <a:cs typeface="Times New Roman"/>
              </a:rPr>
              <a:t>h	s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10" dirty="0">
                <a:latin typeface="Times New Roman"/>
                <a:cs typeface="Times New Roman"/>
              </a:rPr>
              <a:t>ar</a:t>
            </a:r>
            <a:r>
              <a:rPr sz="2000" dirty="0">
                <a:latin typeface="Times New Roman"/>
                <a:cs typeface="Times New Roman"/>
              </a:rPr>
              <a:t>ds	</a:t>
            </a:r>
            <a:r>
              <a:rPr sz="2000" spc="-10" dirty="0">
                <a:latin typeface="Times New Roman"/>
                <a:cs typeface="Times New Roman"/>
              </a:rPr>
              <a:t>of</a:t>
            </a:r>
            <a:endParaRPr sz="2000">
              <a:latin typeface="Times New Roman"/>
              <a:cs typeface="Times New Roman"/>
            </a:endParaRPr>
          </a:p>
          <a:p>
            <a:pPr marL="184785">
              <a:lnSpc>
                <a:spcPts val="2280"/>
              </a:lnSpc>
            </a:pPr>
            <a:r>
              <a:rPr sz="2000" spc="-5" dirty="0">
                <a:latin typeface="Times New Roman"/>
                <a:cs typeface="Times New Roman"/>
              </a:rPr>
              <a:t>medical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treatment.</a:t>
            </a:r>
            <a:endParaRPr sz="20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60"/>
              </a:spcBef>
              <a:buFont typeface="Arial"/>
              <a:buChar char="•"/>
              <a:tabLst>
                <a:tab pos="185420" algn="l"/>
              </a:tabLst>
            </a:pPr>
            <a:r>
              <a:rPr sz="2000" spc="-75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regulate the manufacture and </a:t>
            </a:r>
            <a:r>
              <a:rPr sz="2000" spc="-5" dirty="0">
                <a:latin typeface="Times New Roman"/>
                <a:cs typeface="Times New Roman"/>
              </a:rPr>
              <a:t>sale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b="1" spc="-15" dirty="0">
                <a:latin typeface="Times New Roman"/>
                <a:cs typeface="Times New Roman"/>
              </a:rPr>
              <a:t>Ayurvedic, </a:t>
            </a:r>
            <a:r>
              <a:rPr sz="2000" b="1" dirty="0">
                <a:latin typeface="Times New Roman"/>
                <a:cs typeface="Times New Roman"/>
              </a:rPr>
              <a:t>Siddha and Unani</a:t>
            </a:r>
            <a:r>
              <a:rPr sz="2000" b="1" spc="43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drugs.</a:t>
            </a:r>
            <a:endParaRPr sz="2000">
              <a:latin typeface="Times New Roman"/>
              <a:cs typeface="Times New Roman"/>
            </a:endParaRPr>
          </a:p>
          <a:p>
            <a:pPr marL="184785" indent="-172720">
              <a:lnSpc>
                <a:spcPts val="2280"/>
              </a:lnSpc>
              <a:spcBef>
                <a:spcPts val="565"/>
              </a:spcBef>
              <a:buFont typeface="Arial"/>
              <a:buChar char="•"/>
              <a:tabLst>
                <a:tab pos="185420" algn="l"/>
                <a:tab pos="577850" algn="l"/>
                <a:tab pos="2382520" algn="l"/>
                <a:tab pos="6320155" algn="l"/>
                <a:tab pos="6815455" algn="l"/>
              </a:tabLst>
            </a:pPr>
            <a:r>
              <a:rPr sz="2000" spc="-75" dirty="0">
                <a:latin typeface="Times New Roman"/>
                <a:cs typeface="Times New Roman"/>
              </a:rPr>
              <a:t>To	</a:t>
            </a:r>
            <a:r>
              <a:rPr sz="2000" spc="-5" dirty="0">
                <a:latin typeface="Times New Roman"/>
                <a:cs typeface="Times New Roman"/>
              </a:rPr>
              <a:t>establish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Drugs	</a:t>
            </a:r>
            <a:r>
              <a:rPr sz="2000" b="1" spc="-25" dirty="0">
                <a:latin typeface="Times New Roman"/>
                <a:cs typeface="Times New Roman"/>
              </a:rPr>
              <a:t>Technical </a:t>
            </a:r>
            <a:r>
              <a:rPr sz="2000" b="1" spc="3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Advisory </a:t>
            </a:r>
            <a:r>
              <a:rPr sz="2000" b="1" spc="20" dirty="0">
                <a:latin typeface="Times New Roman"/>
                <a:cs typeface="Times New Roman"/>
              </a:rPr>
              <a:t> </a:t>
            </a:r>
            <a:r>
              <a:rPr sz="2000" b="1" spc="-15" dirty="0">
                <a:latin typeface="Times New Roman"/>
                <a:cs typeface="Times New Roman"/>
              </a:rPr>
              <a:t>Board(DTAB)	</a:t>
            </a:r>
            <a:r>
              <a:rPr sz="2000" spc="-5" dirty="0">
                <a:latin typeface="Times New Roman"/>
                <a:cs typeface="Times New Roman"/>
              </a:rPr>
              <a:t>and	</a:t>
            </a:r>
            <a:r>
              <a:rPr sz="2000" b="1" spc="-5" dirty="0">
                <a:latin typeface="Times New Roman"/>
                <a:cs typeface="Times New Roman"/>
              </a:rPr>
              <a:t>Drugs</a:t>
            </a:r>
            <a:r>
              <a:rPr sz="2000" b="1" spc="43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Consultative</a:t>
            </a:r>
            <a:endParaRPr sz="2000">
              <a:latin typeface="Times New Roman"/>
              <a:cs typeface="Times New Roman"/>
            </a:endParaRPr>
          </a:p>
          <a:p>
            <a:pPr marL="184785">
              <a:lnSpc>
                <a:spcPts val="2280"/>
              </a:lnSpc>
            </a:pPr>
            <a:r>
              <a:rPr sz="2000" b="1" dirty="0">
                <a:latin typeface="Times New Roman"/>
                <a:cs typeface="Times New Roman"/>
              </a:rPr>
              <a:t>Committees(DCC) </a:t>
            </a:r>
            <a:r>
              <a:rPr sz="2000" dirty="0">
                <a:latin typeface="Times New Roman"/>
                <a:cs typeface="Times New Roman"/>
              </a:rPr>
              <a:t>for Allopathic and allied drugs and</a:t>
            </a:r>
            <a:r>
              <a:rPr sz="2000" spc="-30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cosmetics.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353170" y="6480073"/>
            <a:ext cx="8382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z="900" dirty="0">
                <a:solidFill>
                  <a:srgbClr val="888888"/>
                </a:solidFill>
                <a:latin typeface="Calibri"/>
                <a:cs typeface="Calibri"/>
              </a:rPr>
              <a:t>7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498093"/>
            <a:ext cx="7669530" cy="83566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080">
              <a:lnSpc>
                <a:spcPts val="3020"/>
              </a:lnSpc>
              <a:spcBef>
                <a:spcPts val="480"/>
              </a:spcBef>
            </a:pPr>
            <a:r>
              <a:rPr sz="2800" spc="-5" dirty="0"/>
              <a:t>The salient </a:t>
            </a:r>
            <a:r>
              <a:rPr sz="2800" spc="-10" dirty="0"/>
              <a:t>features </a:t>
            </a:r>
            <a:r>
              <a:rPr sz="2800" spc="-5" dirty="0"/>
              <a:t>of the Drugs &amp; Cosmetics</a:t>
            </a:r>
            <a:r>
              <a:rPr sz="2800" spc="-80" dirty="0"/>
              <a:t> </a:t>
            </a:r>
            <a:r>
              <a:rPr sz="2800" spc="-5" dirty="0"/>
              <a:t>Act,  1940 </a:t>
            </a:r>
            <a:r>
              <a:rPr sz="2800" spc="-20" dirty="0"/>
              <a:t>are </a:t>
            </a:r>
            <a:r>
              <a:rPr sz="2800" spc="-5" dirty="0"/>
              <a:t>as</a:t>
            </a:r>
            <a:r>
              <a:rPr sz="2800" spc="5" dirty="0"/>
              <a:t> </a:t>
            </a:r>
            <a:r>
              <a:rPr sz="2800" spc="-5" dirty="0"/>
              <a:t>follows: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250952" y="2979547"/>
            <a:ext cx="8615045" cy="19773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0835" indent="-260985">
              <a:lnSpc>
                <a:spcPts val="2280"/>
              </a:lnSpc>
              <a:spcBef>
                <a:spcPts val="105"/>
              </a:spcBef>
              <a:buAutoNum type="alphaLcParenR"/>
              <a:tabLst>
                <a:tab pos="331470" algn="l"/>
              </a:tabLst>
            </a:pPr>
            <a:r>
              <a:rPr sz="2000" spc="-5" dirty="0">
                <a:latin typeface="Times New Roman"/>
                <a:cs typeface="Times New Roman"/>
              </a:rPr>
              <a:t>Maximum </a:t>
            </a:r>
            <a:r>
              <a:rPr sz="2000" dirty="0">
                <a:latin typeface="Times New Roman"/>
                <a:cs typeface="Times New Roman"/>
              </a:rPr>
              <a:t>penalty </a:t>
            </a:r>
            <a:r>
              <a:rPr sz="2000" spc="-5" dirty="0">
                <a:latin typeface="Times New Roman"/>
                <a:cs typeface="Times New Roman"/>
              </a:rPr>
              <a:t>life imprisonment </a:t>
            </a:r>
            <a:r>
              <a:rPr sz="2000" dirty="0">
                <a:latin typeface="Times New Roman"/>
                <a:cs typeface="Times New Roman"/>
              </a:rPr>
              <a:t>and fine of Rs. 10 lakhs or 3 </a:t>
            </a:r>
            <a:r>
              <a:rPr sz="2000" spc="-10" dirty="0">
                <a:latin typeface="Times New Roman"/>
                <a:cs typeface="Times New Roman"/>
              </a:rPr>
              <a:t>times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value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ts val="2160"/>
              </a:lnSpc>
            </a:pPr>
            <a:r>
              <a:rPr sz="2000" dirty="0">
                <a:latin typeface="Times New Roman"/>
                <a:cs typeface="Times New Roman"/>
              </a:rPr>
              <a:t>of the confiscated goods, whichever is</a:t>
            </a:r>
            <a:r>
              <a:rPr sz="2000" spc="-17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more.</a:t>
            </a:r>
            <a:endParaRPr sz="2000">
              <a:latin typeface="Times New Roman"/>
              <a:cs typeface="Times New Roman"/>
            </a:endParaRPr>
          </a:p>
          <a:p>
            <a:pPr marL="286385" indent="-274320">
              <a:lnSpc>
                <a:spcPts val="2160"/>
              </a:lnSpc>
              <a:buAutoNum type="alphaLcParenR" startAt="2"/>
              <a:tabLst>
                <a:tab pos="287020" algn="l"/>
              </a:tabLst>
            </a:pPr>
            <a:r>
              <a:rPr sz="2000" spc="-5" dirty="0">
                <a:latin typeface="Times New Roman"/>
                <a:cs typeface="Times New Roman"/>
              </a:rPr>
              <a:t>Some </a:t>
            </a:r>
            <a:r>
              <a:rPr sz="2000" dirty="0">
                <a:latin typeface="Times New Roman"/>
                <a:cs typeface="Times New Roman"/>
              </a:rPr>
              <a:t>of the </a:t>
            </a:r>
            <a:r>
              <a:rPr sz="2000" spc="-5" dirty="0">
                <a:latin typeface="Times New Roman"/>
                <a:cs typeface="Times New Roman"/>
              </a:rPr>
              <a:t>offences </a:t>
            </a:r>
            <a:r>
              <a:rPr sz="2000" dirty="0">
                <a:latin typeface="Times New Roman"/>
                <a:cs typeface="Times New Roman"/>
              </a:rPr>
              <a:t>cognizable and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non-bailable.</a:t>
            </a:r>
            <a:endParaRPr sz="2000">
              <a:latin typeface="Times New Roman"/>
              <a:cs typeface="Times New Roman"/>
            </a:endParaRPr>
          </a:p>
          <a:p>
            <a:pPr marL="12700" marR="476884">
              <a:lnSpc>
                <a:spcPts val="2160"/>
              </a:lnSpc>
              <a:spcBef>
                <a:spcPts val="150"/>
              </a:spcBef>
              <a:buAutoNum type="alphaLcParenR" startAt="2"/>
              <a:tabLst>
                <a:tab pos="273685" algn="l"/>
              </a:tabLst>
            </a:pPr>
            <a:r>
              <a:rPr sz="2000" spc="-5" dirty="0">
                <a:latin typeface="Times New Roman"/>
                <a:cs typeface="Times New Roman"/>
              </a:rPr>
              <a:t>Besides officers </a:t>
            </a:r>
            <a:r>
              <a:rPr sz="2000" dirty="0">
                <a:latin typeface="Times New Roman"/>
                <a:cs typeface="Times New Roman"/>
              </a:rPr>
              <a:t>from the Drug </a:t>
            </a:r>
            <a:r>
              <a:rPr sz="2000" spc="-5" dirty="0">
                <a:latin typeface="Times New Roman"/>
                <a:cs typeface="Times New Roman"/>
              </a:rPr>
              <a:t>Controller’s Office, </a:t>
            </a:r>
            <a:r>
              <a:rPr sz="2000" dirty="0">
                <a:latin typeface="Times New Roman"/>
                <a:cs typeface="Times New Roman"/>
              </a:rPr>
              <a:t>other gazette </a:t>
            </a:r>
            <a:r>
              <a:rPr sz="2000" spc="-5" dirty="0">
                <a:latin typeface="Times New Roman"/>
                <a:cs typeface="Times New Roman"/>
              </a:rPr>
              <a:t>officers</a:t>
            </a:r>
            <a:r>
              <a:rPr sz="2000" spc="-2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also  </a:t>
            </a:r>
            <a:r>
              <a:rPr sz="2000" dirty="0">
                <a:latin typeface="Times New Roman"/>
                <a:cs typeface="Times New Roman"/>
              </a:rPr>
              <a:t>authorized to launch prosecution under the</a:t>
            </a:r>
            <a:r>
              <a:rPr sz="2000" spc="-2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Act;</a:t>
            </a:r>
            <a:endParaRPr sz="2000">
              <a:latin typeface="Times New Roman"/>
              <a:cs typeface="Times New Roman"/>
            </a:endParaRPr>
          </a:p>
          <a:p>
            <a:pPr marL="286385" indent="-274320">
              <a:lnSpc>
                <a:spcPts val="2010"/>
              </a:lnSpc>
              <a:buAutoNum type="alphaLcParenR" startAt="2"/>
              <a:tabLst>
                <a:tab pos="287020" algn="l"/>
              </a:tabLst>
            </a:pPr>
            <a:r>
              <a:rPr sz="2000" dirty="0">
                <a:latin typeface="Times New Roman"/>
                <a:cs typeface="Times New Roman"/>
              </a:rPr>
              <a:t>Specially designated courts for </a:t>
            </a:r>
            <a:r>
              <a:rPr sz="2000" spc="-5" dirty="0">
                <a:latin typeface="Times New Roman"/>
                <a:cs typeface="Times New Roman"/>
              </a:rPr>
              <a:t>trial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spc="-5" dirty="0">
                <a:latin typeface="Times New Roman"/>
                <a:cs typeface="Times New Roman"/>
              </a:rPr>
              <a:t>offences </a:t>
            </a:r>
            <a:r>
              <a:rPr sz="2000" dirty="0">
                <a:latin typeface="Times New Roman"/>
                <a:cs typeface="Times New Roman"/>
              </a:rPr>
              <a:t>covered under the</a:t>
            </a:r>
            <a:r>
              <a:rPr sz="2000" spc="-3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Act;</a:t>
            </a:r>
            <a:endParaRPr sz="2000">
              <a:latin typeface="Times New Roman"/>
              <a:cs typeface="Times New Roman"/>
            </a:endParaRPr>
          </a:p>
          <a:p>
            <a:pPr marL="273050" indent="-260985">
              <a:lnSpc>
                <a:spcPts val="2280"/>
              </a:lnSpc>
              <a:buAutoNum type="alphaLcParenR" startAt="2"/>
              <a:tabLst>
                <a:tab pos="273685" algn="l"/>
              </a:tabLst>
            </a:pPr>
            <a:r>
              <a:rPr sz="2000" dirty="0">
                <a:latin typeface="Times New Roman"/>
                <a:cs typeface="Times New Roman"/>
              </a:rPr>
              <a:t>Provision for compounding of </a:t>
            </a:r>
            <a:r>
              <a:rPr sz="2000" spc="-5" dirty="0">
                <a:latin typeface="Times New Roman"/>
                <a:cs typeface="Times New Roman"/>
              </a:rPr>
              <a:t>minor</a:t>
            </a:r>
            <a:r>
              <a:rPr sz="2000" spc="-1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offences.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b="0" dirty="0">
                <a:latin typeface="Calibri"/>
                <a:cs typeface="Calibri"/>
              </a:rPr>
              <a:t>8</a:t>
            </a:fld>
            <a:endParaRPr b="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8345" y="546861"/>
            <a:ext cx="21590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Definitions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2041" y="1654505"/>
            <a:ext cx="8789670" cy="18757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Drugs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50000"/>
              </a:lnSpc>
              <a:spcBef>
                <a:spcPts val="409"/>
              </a:spcBef>
            </a:pPr>
            <a:r>
              <a:rPr sz="2000" dirty="0">
                <a:latin typeface="Times New Roman"/>
                <a:cs typeface="Times New Roman"/>
              </a:rPr>
              <a:t>All </a:t>
            </a:r>
            <a:r>
              <a:rPr sz="2000" spc="-5" dirty="0">
                <a:latin typeface="Times New Roman"/>
                <a:cs typeface="Times New Roman"/>
              </a:rPr>
              <a:t>medicines for internal </a:t>
            </a:r>
            <a:r>
              <a:rPr sz="2000" dirty="0">
                <a:latin typeface="Times New Roman"/>
                <a:cs typeface="Times New Roman"/>
              </a:rPr>
              <a:t>or </a:t>
            </a:r>
            <a:r>
              <a:rPr sz="2000" spc="-5" dirty="0">
                <a:latin typeface="Times New Roman"/>
                <a:cs typeface="Times New Roman"/>
              </a:rPr>
              <a:t>external </a:t>
            </a:r>
            <a:r>
              <a:rPr sz="2000" dirty="0">
                <a:latin typeface="Times New Roman"/>
                <a:cs typeface="Times New Roman"/>
              </a:rPr>
              <a:t>use </a:t>
            </a:r>
            <a:r>
              <a:rPr sz="2000" spc="-5" dirty="0">
                <a:latin typeface="Times New Roman"/>
                <a:cs typeface="Times New Roman"/>
              </a:rPr>
              <a:t>of human beings or animals and </a:t>
            </a:r>
            <a:r>
              <a:rPr sz="2000" spc="-10" dirty="0">
                <a:latin typeface="Times New Roman"/>
                <a:cs typeface="Times New Roman"/>
              </a:rPr>
              <a:t>all  </a:t>
            </a:r>
            <a:r>
              <a:rPr sz="2000" spc="-5" dirty="0">
                <a:latin typeface="Times New Roman"/>
                <a:cs typeface="Times New Roman"/>
              </a:rPr>
              <a:t>substances intended to </a:t>
            </a:r>
            <a:r>
              <a:rPr sz="2000" dirty="0">
                <a:latin typeface="Times New Roman"/>
                <a:cs typeface="Times New Roman"/>
              </a:rPr>
              <a:t>be </a:t>
            </a:r>
            <a:r>
              <a:rPr sz="2000" spc="-5" dirty="0">
                <a:latin typeface="Times New Roman"/>
                <a:cs typeface="Times New Roman"/>
              </a:rPr>
              <a:t>used for or </a:t>
            </a:r>
            <a:r>
              <a:rPr sz="2000" spc="-10" dirty="0">
                <a:latin typeface="Times New Roman"/>
                <a:cs typeface="Times New Roman"/>
              </a:rPr>
              <a:t>in </a:t>
            </a: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b="1" spc="-5" dirty="0">
                <a:latin typeface="Times New Roman"/>
                <a:cs typeface="Times New Roman"/>
              </a:rPr>
              <a:t>diagnosis, </a:t>
            </a:r>
            <a:r>
              <a:rPr sz="2000" b="1" spc="-10" dirty="0">
                <a:latin typeface="Times New Roman"/>
                <a:cs typeface="Times New Roman"/>
              </a:rPr>
              <a:t>treatment, </a:t>
            </a:r>
            <a:r>
              <a:rPr sz="2000" b="1" spc="-5" dirty="0">
                <a:latin typeface="Times New Roman"/>
                <a:cs typeface="Times New Roman"/>
              </a:rPr>
              <a:t>mitigation </a:t>
            </a:r>
            <a:r>
              <a:rPr sz="2000" b="1" spc="-10" dirty="0">
                <a:latin typeface="Times New Roman"/>
                <a:cs typeface="Times New Roman"/>
              </a:rPr>
              <a:t>or  </a:t>
            </a:r>
            <a:r>
              <a:rPr sz="2000" b="1" spc="-5" dirty="0">
                <a:latin typeface="Times New Roman"/>
                <a:cs typeface="Times New Roman"/>
              </a:rPr>
              <a:t>prevention </a:t>
            </a:r>
            <a:r>
              <a:rPr sz="2000" dirty="0">
                <a:latin typeface="Times New Roman"/>
                <a:cs typeface="Times New Roman"/>
              </a:rPr>
              <a:t>of any disease or disorder </a:t>
            </a:r>
            <a:r>
              <a:rPr sz="2000" spc="-5" dirty="0">
                <a:latin typeface="Times New Roman"/>
                <a:cs typeface="Times New Roman"/>
              </a:rPr>
              <a:t>in human </a:t>
            </a:r>
            <a:r>
              <a:rPr sz="2000" dirty="0">
                <a:latin typeface="Times New Roman"/>
                <a:cs typeface="Times New Roman"/>
              </a:rPr>
              <a:t>beings or</a:t>
            </a:r>
            <a:r>
              <a:rPr sz="2000" spc="-1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animals.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b="0" dirty="0">
                <a:latin typeface="Calibri"/>
                <a:cs typeface="Calibri"/>
              </a:rPr>
              <a:t>9</a:t>
            </a:fld>
            <a:endParaRPr b="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244" y="1563065"/>
            <a:ext cx="20961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404040"/>
                </a:solidFill>
              </a:rPr>
              <a:t>Cosmetic</a:t>
            </a:r>
            <a:r>
              <a:rPr spc="-85" dirty="0">
                <a:solidFill>
                  <a:srgbClr val="404040"/>
                </a:solidFill>
              </a:rPr>
              <a:t> </a:t>
            </a:r>
            <a:r>
              <a:rPr dirty="0">
                <a:solidFill>
                  <a:srgbClr val="404040"/>
                </a:solidFill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89456" y="2523870"/>
            <a:ext cx="7215505" cy="22288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2000" spc="5" dirty="0">
                <a:latin typeface="Times New Roman"/>
                <a:cs typeface="Times New Roman"/>
              </a:rPr>
              <a:t>Any </a:t>
            </a:r>
            <a:r>
              <a:rPr sz="2000" spc="-5" dirty="0">
                <a:latin typeface="Times New Roman"/>
                <a:cs typeface="Times New Roman"/>
              </a:rPr>
              <a:t>article intended to </a:t>
            </a:r>
            <a:r>
              <a:rPr sz="2000" dirty="0">
                <a:latin typeface="Times New Roman"/>
                <a:cs typeface="Times New Roman"/>
              </a:rPr>
              <a:t>be </a:t>
            </a:r>
            <a:r>
              <a:rPr sz="2000" b="1" spc="-5" dirty="0">
                <a:latin typeface="Times New Roman"/>
                <a:cs typeface="Times New Roman"/>
              </a:rPr>
              <a:t>rubbed, </a:t>
            </a:r>
            <a:r>
              <a:rPr sz="2000" b="1" spc="-10" dirty="0">
                <a:latin typeface="Times New Roman"/>
                <a:cs typeface="Times New Roman"/>
              </a:rPr>
              <a:t>poured, </a:t>
            </a:r>
            <a:r>
              <a:rPr sz="2000" b="1" spc="-5" dirty="0">
                <a:latin typeface="Times New Roman"/>
                <a:cs typeface="Times New Roman"/>
              </a:rPr>
              <a:t>sprinkled </a:t>
            </a:r>
            <a:r>
              <a:rPr sz="2000" b="1" dirty="0">
                <a:latin typeface="Times New Roman"/>
                <a:cs typeface="Times New Roman"/>
              </a:rPr>
              <a:t>or sprayed</a:t>
            </a:r>
            <a:r>
              <a:rPr sz="2000" b="1" spc="21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on</a:t>
            </a:r>
            <a:r>
              <a:rPr sz="2000" spc="-5" dirty="0">
                <a:latin typeface="Times New Roman"/>
                <a:cs typeface="Times New Roman"/>
              </a:rPr>
              <a:t>,</a:t>
            </a:r>
            <a:endParaRPr sz="2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50000"/>
              </a:lnSpc>
              <a:spcBef>
                <a:spcPts val="540"/>
              </a:spcBef>
            </a:pPr>
            <a:r>
              <a:rPr sz="2000" dirty="0">
                <a:latin typeface="Times New Roman"/>
                <a:cs typeface="Times New Roman"/>
              </a:rPr>
              <a:t>or </a:t>
            </a:r>
            <a:r>
              <a:rPr sz="2000" spc="-5" dirty="0">
                <a:latin typeface="Times New Roman"/>
                <a:cs typeface="Times New Roman"/>
              </a:rPr>
              <a:t>otherwise applied to, the human </a:t>
            </a:r>
            <a:r>
              <a:rPr sz="2000" dirty="0">
                <a:latin typeface="Times New Roman"/>
                <a:cs typeface="Times New Roman"/>
              </a:rPr>
              <a:t>body or </a:t>
            </a:r>
            <a:r>
              <a:rPr sz="2000" spc="-5" dirty="0">
                <a:latin typeface="Times New Roman"/>
                <a:cs typeface="Times New Roman"/>
              </a:rPr>
              <a:t>any part thereof for  cleansing, beautifying, promoting attractiveness, </a:t>
            </a:r>
            <a:r>
              <a:rPr sz="2000" dirty="0">
                <a:latin typeface="Times New Roman"/>
                <a:cs typeface="Times New Roman"/>
              </a:rPr>
              <a:t>or </a:t>
            </a:r>
            <a:r>
              <a:rPr sz="2000" spc="-5" dirty="0">
                <a:latin typeface="Times New Roman"/>
                <a:cs typeface="Times New Roman"/>
              </a:rPr>
              <a:t>altering the  appearance, and includes any </a:t>
            </a:r>
            <a:r>
              <a:rPr sz="2000" dirty="0">
                <a:latin typeface="Times New Roman"/>
                <a:cs typeface="Times New Roman"/>
              </a:rPr>
              <a:t>article </a:t>
            </a:r>
            <a:r>
              <a:rPr sz="2000" spc="-5" dirty="0">
                <a:latin typeface="Times New Roman"/>
                <a:cs typeface="Times New Roman"/>
              </a:rPr>
              <a:t>intended for </a:t>
            </a:r>
            <a:r>
              <a:rPr sz="2000" dirty="0">
                <a:latin typeface="Times New Roman"/>
                <a:cs typeface="Times New Roman"/>
              </a:rPr>
              <a:t>use </a:t>
            </a:r>
            <a:r>
              <a:rPr sz="2000" spc="-10" dirty="0">
                <a:latin typeface="Times New Roman"/>
                <a:cs typeface="Times New Roman"/>
              </a:rPr>
              <a:t>as </a:t>
            </a:r>
            <a:r>
              <a:rPr sz="2000" dirty="0">
                <a:latin typeface="Times New Roman"/>
                <a:cs typeface="Times New Roman"/>
              </a:rPr>
              <a:t>a component  of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cosmetic.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2571</Words>
  <Application>Microsoft Office PowerPoint</Application>
  <PresentationFormat>On-screen Show (4:3)</PresentationFormat>
  <Paragraphs>446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6" baseType="lpstr">
      <vt:lpstr>Arial</vt:lpstr>
      <vt:lpstr>Calibri</vt:lpstr>
      <vt:lpstr>Calibri Light</vt:lpstr>
      <vt:lpstr>Gabriola</vt:lpstr>
      <vt:lpstr>Times New Roman</vt:lpstr>
      <vt:lpstr>Wingdings</vt:lpstr>
      <vt:lpstr>Office Theme</vt:lpstr>
      <vt:lpstr>Drugs and Cosmetics  Act 1940</vt:lpstr>
      <vt:lpstr>Contents</vt:lpstr>
      <vt:lpstr>INTRODUCTION</vt:lpstr>
      <vt:lpstr>PowerPoint Presentation</vt:lpstr>
      <vt:lpstr>History</vt:lpstr>
      <vt:lpstr>Objectives</vt:lpstr>
      <vt:lpstr>The salient features of the Drugs &amp; Cosmetics Act,  1940 are as follows:</vt:lpstr>
      <vt:lpstr>Definitions</vt:lpstr>
      <vt:lpstr>Cosmetic :</vt:lpstr>
      <vt:lpstr>Misbranded drugs :</vt:lpstr>
      <vt:lpstr>Adulterated drug :</vt:lpstr>
      <vt:lpstr>Spurious drugs :</vt:lpstr>
      <vt:lpstr>Manufacture :</vt:lpstr>
      <vt:lpstr>Patent or Proprietary medicine :</vt:lpstr>
      <vt:lpstr>Administration of the act and rules</vt:lpstr>
      <vt:lpstr>Drugs Technical Advisory Board(DTAB)</vt:lpstr>
      <vt:lpstr>Nominated:</vt:lpstr>
      <vt:lpstr>Elected:</vt:lpstr>
      <vt:lpstr>Functions:</vt:lpstr>
      <vt:lpstr>Drugs Consultative Committee(DCC)</vt:lpstr>
      <vt:lpstr>Functions:</vt:lpstr>
      <vt:lpstr>Central Drug Laboratory(CDL)</vt:lpstr>
      <vt:lpstr>Import of Drugs</vt:lpstr>
      <vt:lpstr>Classes Of Drugs Prohibited To Import</vt:lpstr>
      <vt:lpstr>Import of the biological drugs(C/C1)</vt:lpstr>
      <vt:lpstr>Import of the Schedule-X drugs  (Narcotic &amp; Psychotropic drugs)</vt:lpstr>
      <vt:lpstr>Drugs Imported for examination, test or  analysis</vt:lpstr>
      <vt:lpstr>Import of cosmetics</vt:lpstr>
      <vt:lpstr>Penalties related to Import</vt:lpstr>
      <vt:lpstr>Prohibition of manufacture</vt:lpstr>
      <vt:lpstr>Types of manufacturing license</vt:lpstr>
      <vt:lpstr>Manuf. of drugs other than in Sch-C/C1</vt:lpstr>
      <vt:lpstr>Manufacture Of Sch-X drugs</vt:lpstr>
      <vt:lpstr>Manuf. of drugs those in Schedule-  C/C1(Biological)</vt:lpstr>
      <vt:lpstr>Penalties related to Manufacture</vt:lpstr>
      <vt:lpstr>Loan License</vt:lpstr>
      <vt:lpstr>Repackaging license</vt:lpstr>
      <vt:lpstr>TYPES OF SALES LICENCES</vt:lpstr>
      <vt:lpstr>Classes of drugs prohibited to be sold</vt:lpstr>
      <vt:lpstr>Wholesale Of Biological (C/C1)</vt:lpstr>
      <vt:lpstr>Wholesale Of Other Than Those  Specified In C/C1 And X</vt:lpstr>
      <vt:lpstr>Retail sale</vt:lpstr>
      <vt:lpstr>Labeling &amp; Packaging</vt:lpstr>
      <vt:lpstr>Schedules to the rules</vt:lpstr>
      <vt:lpstr>Schedules to the rules</vt:lpstr>
      <vt:lpstr>Schedules to the rules</vt:lpstr>
      <vt:lpstr>Schedules to the rules</vt:lpstr>
      <vt:lpstr>Schedules to the rules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 and Cosmetics  Act 1940</dc:title>
  <dc:creator>admin5</dc:creator>
  <cp:lastModifiedBy>admin5</cp:lastModifiedBy>
  <cp:revision>2</cp:revision>
  <dcterms:created xsi:type="dcterms:W3CDTF">2020-09-16T04:26:58Z</dcterms:created>
  <dcterms:modified xsi:type="dcterms:W3CDTF">2021-02-04T05:48:14Z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2014-11-22T00:00:00Z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2020-09-16T00:00:00Z</vt:filetime>
  </property>
</Properties>
</file>