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924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57344" y="2628976"/>
            <a:ext cx="2877311" cy="6972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8070" y="812164"/>
            <a:ext cx="4976495" cy="2494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34795" marR="5080" indent="-1522730">
              <a:lnSpc>
                <a:spcPct val="150000"/>
              </a:lnSpc>
              <a:spcBef>
                <a:spcPts val="100"/>
              </a:spcBef>
            </a:pPr>
            <a:r>
              <a:rPr sz="5400" dirty="0"/>
              <a:t>Phar</a:t>
            </a:r>
            <a:r>
              <a:rPr sz="5400" spc="10" dirty="0"/>
              <a:t>m</a:t>
            </a:r>
            <a:r>
              <a:rPr sz="5400" spc="-5" dirty="0"/>
              <a:t>a</a:t>
            </a:r>
            <a:r>
              <a:rPr sz="5400" spc="-35" dirty="0"/>
              <a:t>c</a:t>
            </a:r>
            <a:r>
              <a:rPr sz="5400" dirty="0"/>
              <a:t>eutical  </a:t>
            </a:r>
            <a:r>
              <a:rPr sz="5400" spc="-10" dirty="0"/>
              <a:t>Ethics</a:t>
            </a:r>
            <a:endParaRPr sz="5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7190" y="135407"/>
            <a:ext cx="11787505" cy="6427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200" algn="just">
              <a:lnSpc>
                <a:spcPct val="150000"/>
              </a:lnSpc>
              <a:spcBef>
                <a:spcPts val="100"/>
              </a:spcBef>
              <a:buFont typeface="Wingdings"/>
              <a:buChar char=""/>
              <a:tabLst>
                <a:tab pos="469900" algn="l"/>
              </a:tabLst>
            </a:pPr>
            <a:r>
              <a:rPr sz="2800" dirty="0">
                <a:latin typeface="Cambria"/>
                <a:cs typeface="Cambria"/>
              </a:rPr>
              <a:t>In </a:t>
            </a:r>
            <a:r>
              <a:rPr sz="2800" spc="-5" dirty="0">
                <a:latin typeface="Cambria"/>
                <a:cs typeface="Cambria"/>
              </a:rPr>
              <a:t>case of </a:t>
            </a:r>
            <a:r>
              <a:rPr sz="2800" spc="-25" dirty="0">
                <a:latin typeface="Cambria"/>
                <a:cs typeface="Cambria"/>
              </a:rPr>
              <a:t>any </a:t>
            </a:r>
            <a:r>
              <a:rPr sz="2800" spc="-5" dirty="0">
                <a:latin typeface="Cambria"/>
                <a:cs typeface="Cambria"/>
              </a:rPr>
              <a:t>obvious </a:t>
            </a:r>
            <a:r>
              <a:rPr sz="2800" spc="-10" dirty="0">
                <a:latin typeface="Cambria"/>
                <a:cs typeface="Cambria"/>
              </a:rPr>
              <a:t>error </a:t>
            </a:r>
            <a:r>
              <a:rPr sz="2800" spc="-5" dirty="0">
                <a:latin typeface="Cambria"/>
                <a:cs typeface="Cambria"/>
              </a:rPr>
              <a:t>in it due </a:t>
            </a:r>
            <a:r>
              <a:rPr sz="2800" spc="-15" dirty="0">
                <a:latin typeface="Cambria"/>
                <a:cs typeface="Cambria"/>
              </a:rPr>
              <a:t>to </a:t>
            </a:r>
            <a:r>
              <a:rPr sz="2800" spc="-25" dirty="0">
                <a:latin typeface="Cambria"/>
                <a:cs typeface="Cambria"/>
              </a:rPr>
              <a:t>any </a:t>
            </a:r>
            <a:r>
              <a:rPr sz="2800" spc="-5" dirty="0">
                <a:latin typeface="Cambria"/>
                <a:cs typeface="Cambria"/>
              </a:rPr>
              <a:t>omission, </a:t>
            </a:r>
            <a:r>
              <a:rPr sz="2800" spc="-10" dirty="0">
                <a:latin typeface="Cambria"/>
                <a:cs typeface="Cambria"/>
              </a:rPr>
              <a:t>incompatibility </a:t>
            </a:r>
            <a:r>
              <a:rPr sz="2800" spc="-5" dirty="0">
                <a:latin typeface="Cambria"/>
                <a:cs typeface="Cambria"/>
              </a:rPr>
              <a:t>or  </a:t>
            </a:r>
            <a:r>
              <a:rPr sz="2800" spc="-15" dirty="0">
                <a:latin typeface="Cambria"/>
                <a:cs typeface="Cambria"/>
              </a:rPr>
              <a:t>overdosage, </a:t>
            </a:r>
            <a:r>
              <a:rPr sz="2800" spc="-10" dirty="0">
                <a:latin typeface="Cambria"/>
                <a:cs typeface="Cambria"/>
              </a:rPr>
              <a:t>the prescription </a:t>
            </a:r>
            <a:r>
              <a:rPr sz="2800" spc="-5" dirty="0">
                <a:latin typeface="Cambria"/>
                <a:cs typeface="Cambria"/>
              </a:rPr>
              <a:t>should </a:t>
            </a:r>
            <a:r>
              <a:rPr sz="2800" dirty="0">
                <a:latin typeface="Cambria"/>
                <a:cs typeface="Cambria"/>
              </a:rPr>
              <a:t>be </a:t>
            </a:r>
            <a:r>
              <a:rPr sz="2800" spc="-20" dirty="0">
                <a:latin typeface="Cambria"/>
                <a:cs typeface="Cambria"/>
              </a:rPr>
              <a:t>referred </a:t>
            </a:r>
            <a:r>
              <a:rPr sz="2800" spc="-5" dirty="0">
                <a:latin typeface="Cambria"/>
                <a:cs typeface="Cambria"/>
              </a:rPr>
              <a:t>back </a:t>
            </a:r>
            <a:r>
              <a:rPr sz="2800" spc="-15" dirty="0">
                <a:latin typeface="Cambria"/>
                <a:cs typeface="Cambria"/>
              </a:rPr>
              <a:t>to </a:t>
            </a:r>
            <a:r>
              <a:rPr sz="2800" dirty="0">
                <a:latin typeface="Cambria"/>
                <a:cs typeface="Cambria"/>
              </a:rPr>
              <a:t>the </a:t>
            </a:r>
            <a:r>
              <a:rPr sz="2800" spc="-5" dirty="0">
                <a:latin typeface="Cambria"/>
                <a:cs typeface="Cambria"/>
              </a:rPr>
              <a:t>prescriber </a:t>
            </a:r>
            <a:r>
              <a:rPr sz="2800" spc="-10" dirty="0">
                <a:latin typeface="Cambria"/>
                <a:cs typeface="Cambria"/>
              </a:rPr>
              <a:t>for  </a:t>
            </a:r>
            <a:r>
              <a:rPr sz="2800" spc="-5" dirty="0">
                <a:latin typeface="Cambria"/>
                <a:cs typeface="Cambria"/>
              </a:rPr>
              <a:t>correction or </a:t>
            </a:r>
            <a:r>
              <a:rPr sz="2800" spc="-25" dirty="0">
                <a:latin typeface="Cambria"/>
                <a:cs typeface="Cambria"/>
              </a:rPr>
              <a:t>approval </a:t>
            </a:r>
            <a:r>
              <a:rPr sz="2800" spc="-5" dirty="0">
                <a:latin typeface="Cambria"/>
                <a:cs typeface="Cambria"/>
              </a:rPr>
              <a:t>of the change</a:t>
            </a:r>
            <a:r>
              <a:rPr sz="2800" spc="60" dirty="0">
                <a:latin typeface="Cambria"/>
                <a:cs typeface="Cambria"/>
              </a:rPr>
              <a:t> </a:t>
            </a:r>
            <a:r>
              <a:rPr sz="2800" spc="-5" dirty="0">
                <a:latin typeface="Cambria"/>
                <a:cs typeface="Cambria"/>
              </a:rPr>
              <a:t>suggested.</a:t>
            </a:r>
            <a:endParaRPr sz="2800">
              <a:latin typeface="Cambria"/>
              <a:cs typeface="Cambria"/>
            </a:endParaRPr>
          </a:p>
          <a:p>
            <a:pPr marL="469900" marR="5080" indent="-457200" algn="just">
              <a:lnSpc>
                <a:spcPct val="150000"/>
              </a:lnSpc>
              <a:buFont typeface="Wingdings"/>
              <a:buChar char=""/>
              <a:tabLst>
                <a:tab pos="469900" algn="l"/>
              </a:tabLst>
            </a:pPr>
            <a:r>
              <a:rPr sz="2800" spc="-5" dirty="0">
                <a:latin typeface="Cambria"/>
                <a:cs typeface="Cambria"/>
              </a:rPr>
              <a:t>While such an act </a:t>
            </a:r>
            <a:r>
              <a:rPr sz="2800" spc="5" dirty="0">
                <a:latin typeface="Cambria"/>
                <a:cs typeface="Cambria"/>
              </a:rPr>
              <a:t>is </a:t>
            </a:r>
            <a:r>
              <a:rPr sz="2800" spc="-20" dirty="0">
                <a:latin typeface="Cambria"/>
                <a:cs typeface="Cambria"/>
              </a:rPr>
              <a:t>imperative </a:t>
            </a:r>
            <a:r>
              <a:rPr sz="2800" spc="-5" dirty="0">
                <a:latin typeface="Cambria"/>
                <a:cs typeface="Cambria"/>
              </a:rPr>
              <a:t>in </a:t>
            </a:r>
            <a:r>
              <a:rPr sz="2800" spc="-10" dirty="0">
                <a:latin typeface="Cambria"/>
                <a:cs typeface="Cambria"/>
              </a:rPr>
              <a:t>the </a:t>
            </a:r>
            <a:r>
              <a:rPr sz="2800" spc="-5" dirty="0">
                <a:latin typeface="Cambria"/>
                <a:cs typeface="Cambria"/>
              </a:rPr>
              <a:t>best </a:t>
            </a:r>
            <a:r>
              <a:rPr sz="2800" spc="-10" dirty="0">
                <a:latin typeface="Cambria"/>
                <a:cs typeface="Cambria"/>
              </a:rPr>
              <a:t>interest </a:t>
            </a:r>
            <a:r>
              <a:rPr sz="2800" spc="-5" dirty="0">
                <a:latin typeface="Cambria"/>
                <a:cs typeface="Cambria"/>
              </a:rPr>
              <a:t>of </a:t>
            </a:r>
            <a:r>
              <a:rPr sz="2800" dirty="0">
                <a:latin typeface="Cambria"/>
                <a:cs typeface="Cambria"/>
              </a:rPr>
              <a:t>the patient, </a:t>
            </a:r>
            <a:r>
              <a:rPr sz="2800" spc="-5" dirty="0">
                <a:latin typeface="Cambria"/>
                <a:cs typeface="Cambria"/>
              </a:rPr>
              <a:t>in </a:t>
            </a:r>
            <a:r>
              <a:rPr sz="2800" spc="5" dirty="0">
                <a:latin typeface="Cambria"/>
                <a:cs typeface="Cambria"/>
              </a:rPr>
              <a:t>no  </a:t>
            </a:r>
            <a:r>
              <a:rPr sz="2800" spc="-5" dirty="0">
                <a:latin typeface="Cambria"/>
                <a:cs typeface="Cambria"/>
              </a:rPr>
              <a:t>case should it </a:t>
            </a:r>
            <a:r>
              <a:rPr sz="2800" dirty="0">
                <a:latin typeface="Cambria"/>
                <a:cs typeface="Cambria"/>
              </a:rPr>
              <a:t>be </a:t>
            </a:r>
            <a:r>
              <a:rPr sz="2800" spc="-5" dirty="0">
                <a:latin typeface="Cambria"/>
                <a:cs typeface="Cambria"/>
              </a:rPr>
              <a:t>done in a </a:t>
            </a:r>
            <a:r>
              <a:rPr sz="2800" spc="-45" dirty="0">
                <a:latin typeface="Cambria"/>
                <a:cs typeface="Cambria"/>
              </a:rPr>
              <a:t>manner, </a:t>
            </a:r>
            <a:r>
              <a:rPr sz="2800" spc="-10" dirty="0">
                <a:latin typeface="Cambria"/>
                <a:cs typeface="Cambria"/>
              </a:rPr>
              <a:t>which </a:t>
            </a:r>
            <a:r>
              <a:rPr sz="2800" spc="-25" dirty="0">
                <a:latin typeface="Cambria"/>
                <a:cs typeface="Cambria"/>
              </a:rPr>
              <a:t>may </a:t>
            </a:r>
            <a:r>
              <a:rPr sz="2800" spc="-5" dirty="0">
                <a:latin typeface="Cambria"/>
                <a:cs typeface="Cambria"/>
              </a:rPr>
              <a:t>hamper </a:t>
            </a:r>
            <a:r>
              <a:rPr sz="2800" spc="-10" dirty="0">
                <a:latin typeface="Cambria"/>
                <a:cs typeface="Cambria"/>
              </a:rPr>
              <a:t>the reputation </a:t>
            </a:r>
            <a:r>
              <a:rPr sz="2800" spc="-5" dirty="0">
                <a:latin typeface="Cambria"/>
                <a:cs typeface="Cambria"/>
              </a:rPr>
              <a:t>of  </a:t>
            </a:r>
            <a:r>
              <a:rPr sz="2800" spc="-10" dirty="0">
                <a:latin typeface="Cambria"/>
                <a:cs typeface="Cambria"/>
              </a:rPr>
              <a:t>the prescriber</a:t>
            </a:r>
            <a:r>
              <a:rPr sz="2800" spc="20" dirty="0">
                <a:latin typeface="Cambria"/>
                <a:cs typeface="Cambria"/>
              </a:rPr>
              <a:t> </a:t>
            </a:r>
            <a:r>
              <a:rPr sz="2800" spc="-5" dirty="0">
                <a:latin typeface="Cambria"/>
                <a:cs typeface="Cambria"/>
              </a:rPr>
              <a:t>concerned.</a:t>
            </a:r>
            <a:endParaRPr sz="2800">
              <a:latin typeface="Cambria"/>
              <a:cs typeface="Cambria"/>
            </a:endParaRPr>
          </a:p>
          <a:p>
            <a:pPr marL="469900" marR="6985" indent="-457200" algn="just">
              <a:lnSpc>
                <a:spcPct val="150000"/>
              </a:lnSpc>
              <a:buFont typeface="Wingdings"/>
              <a:buChar char=""/>
              <a:tabLst>
                <a:tab pos="469900" algn="l"/>
              </a:tabLst>
            </a:pPr>
            <a:r>
              <a:rPr sz="2800" dirty="0">
                <a:latin typeface="Cambria"/>
                <a:cs typeface="Cambria"/>
              </a:rPr>
              <a:t>In </a:t>
            </a:r>
            <a:r>
              <a:rPr sz="2800" spc="-10" dirty="0">
                <a:latin typeface="Cambria"/>
                <a:cs typeface="Cambria"/>
              </a:rPr>
              <a:t>matter </a:t>
            </a:r>
            <a:r>
              <a:rPr sz="2800" spc="-5" dirty="0">
                <a:latin typeface="Cambria"/>
                <a:cs typeface="Cambria"/>
              </a:rPr>
              <a:t>of </a:t>
            </a:r>
            <a:r>
              <a:rPr sz="2800" spc="-10" dirty="0">
                <a:latin typeface="Cambria"/>
                <a:cs typeface="Cambria"/>
              </a:rPr>
              <a:t>refilling </a:t>
            </a:r>
            <a:r>
              <a:rPr sz="2800" spc="-5" dirty="0">
                <a:latin typeface="Cambria"/>
                <a:cs typeface="Cambria"/>
              </a:rPr>
              <a:t>prescriptions a pharmacist should </a:t>
            </a:r>
            <a:r>
              <a:rPr sz="2800" spc="-10" dirty="0">
                <a:latin typeface="Cambria"/>
                <a:cs typeface="Cambria"/>
              </a:rPr>
              <a:t>solely </a:t>
            </a:r>
            <a:r>
              <a:rPr sz="2800" dirty="0">
                <a:latin typeface="Cambria"/>
                <a:cs typeface="Cambria"/>
              </a:rPr>
              <a:t>be </a:t>
            </a:r>
            <a:r>
              <a:rPr sz="2800" spc="-5" dirty="0">
                <a:latin typeface="Cambria"/>
                <a:cs typeface="Cambria"/>
              </a:rPr>
              <a:t>guided </a:t>
            </a:r>
            <a:r>
              <a:rPr sz="2800" spc="-40" dirty="0">
                <a:latin typeface="Cambria"/>
                <a:cs typeface="Cambria"/>
              </a:rPr>
              <a:t>by  </a:t>
            </a:r>
            <a:r>
              <a:rPr sz="2800" spc="-10" dirty="0">
                <a:latin typeface="Cambria"/>
                <a:cs typeface="Cambria"/>
              </a:rPr>
              <a:t>the </a:t>
            </a:r>
            <a:r>
              <a:rPr sz="2800" spc="-5" dirty="0">
                <a:latin typeface="Cambria"/>
                <a:cs typeface="Cambria"/>
              </a:rPr>
              <a:t>instructions </a:t>
            </a:r>
            <a:r>
              <a:rPr sz="2800" dirty="0">
                <a:latin typeface="Cambria"/>
                <a:cs typeface="Cambria"/>
              </a:rPr>
              <a:t>of </a:t>
            </a:r>
            <a:r>
              <a:rPr sz="2800" spc="-10" dirty="0">
                <a:latin typeface="Cambria"/>
                <a:cs typeface="Cambria"/>
              </a:rPr>
              <a:t>the prescriber </a:t>
            </a:r>
            <a:r>
              <a:rPr sz="2800" spc="-5" dirty="0">
                <a:latin typeface="Cambria"/>
                <a:cs typeface="Cambria"/>
              </a:rPr>
              <a:t>aid </a:t>
            </a:r>
            <a:r>
              <a:rPr sz="2800" dirty="0">
                <a:latin typeface="Cambria"/>
                <a:cs typeface="Cambria"/>
              </a:rPr>
              <a:t>he </a:t>
            </a:r>
            <a:r>
              <a:rPr sz="2800" spc="-5" dirty="0">
                <a:latin typeface="Cambria"/>
                <a:cs typeface="Cambria"/>
              </a:rPr>
              <a:t>should </a:t>
            </a:r>
            <a:r>
              <a:rPr sz="2800" spc="-15" dirty="0">
                <a:latin typeface="Cambria"/>
                <a:cs typeface="Cambria"/>
              </a:rPr>
              <a:t>advise </a:t>
            </a:r>
            <a:r>
              <a:rPr sz="2800" spc="-5" dirty="0">
                <a:latin typeface="Cambria"/>
                <a:cs typeface="Cambria"/>
              </a:rPr>
              <a:t>patients </a:t>
            </a:r>
            <a:r>
              <a:rPr sz="2800" spc="-15" dirty="0">
                <a:latin typeface="Cambria"/>
                <a:cs typeface="Cambria"/>
              </a:rPr>
              <a:t>to </a:t>
            </a:r>
            <a:r>
              <a:rPr sz="2800" spc="-5" dirty="0">
                <a:latin typeface="Cambria"/>
                <a:cs typeface="Cambria"/>
              </a:rPr>
              <a:t>use  </a:t>
            </a:r>
            <a:r>
              <a:rPr sz="2800" spc="-10" dirty="0">
                <a:latin typeface="Cambria"/>
                <a:cs typeface="Cambria"/>
              </a:rPr>
              <a:t>medicines </a:t>
            </a:r>
            <a:r>
              <a:rPr sz="2800" spc="-5" dirty="0">
                <a:latin typeface="Cambria"/>
                <a:cs typeface="Cambria"/>
              </a:rPr>
              <a:t>or </a:t>
            </a:r>
            <a:r>
              <a:rPr sz="2800" spc="-10" dirty="0">
                <a:latin typeface="Cambria"/>
                <a:cs typeface="Cambria"/>
              </a:rPr>
              <a:t>remedies strictly </a:t>
            </a:r>
            <a:r>
              <a:rPr sz="2800" spc="-5" dirty="0">
                <a:latin typeface="Cambria"/>
                <a:cs typeface="Cambria"/>
              </a:rPr>
              <a:t>in </a:t>
            </a:r>
            <a:r>
              <a:rPr sz="2800" spc="-10" dirty="0">
                <a:latin typeface="Cambria"/>
                <a:cs typeface="Cambria"/>
              </a:rPr>
              <a:t>accordance with the </a:t>
            </a:r>
            <a:r>
              <a:rPr sz="2800" spc="-5" dirty="0">
                <a:latin typeface="Cambria"/>
                <a:cs typeface="Cambria"/>
              </a:rPr>
              <a:t>intention of </a:t>
            </a:r>
            <a:r>
              <a:rPr sz="2800" spc="-10" dirty="0">
                <a:latin typeface="Cambria"/>
                <a:cs typeface="Cambria"/>
              </a:rPr>
              <a:t>the  </a:t>
            </a:r>
            <a:r>
              <a:rPr sz="2800" spc="-15" dirty="0">
                <a:latin typeface="Cambria"/>
                <a:cs typeface="Cambria"/>
              </a:rPr>
              <a:t>physician </a:t>
            </a:r>
            <a:r>
              <a:rPr sz="2800" spc="-5" dirty="0">
                <a:latin typeface="Cambria"/>
                <a:cs typeface="Cambria"/>
              </a:rPr>
              <a:t>as </a:t>
            </a:r>
            <a:r>
              <a:rPr sz="2800" spc="-10" dirty="0">
                <a:latin typeface="Cambria"/>
                <a:cs typeface="Cambria"/>
              </a:rPr>
              <a:t>noted </a:t>
            </a:r>
            <a:r>
              <a:rPr sz="2800" spc="-5" dirty="0">
                <a:latin typeface="Cambria"/>
                <a:cs typeface="Cambria"/>
              </a:rPr>
              <a:t>on the</a:t>
            </a:r>
            <a:r>
              <a:rPr sz="2800" spc="10" dirty="0">
                <a:latin typeface="Cambria"/>
                <a:cs typeface="Cambria"/>
              </a:rPr>
              <a:t> </a:t>
            </a:r>
            <a:r>
              <a:rPr sz="2800" spc="-5" dirty="0">
                <a:latin typeface="Cambria"/>
                <a:cs typeface="Cambria"/>
              </a:rPr>
              <a:t>prescription.</a:t>
            </a:r>
            <a:endParaRPr sz="2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6529" y="135407"/>
            <a:ext cx="11440160" cy="6427470"/>
          </a:xfrm>
          <a:prstGeom prst="rect">
            <a:avLst/>
          </a:prstGeom>
        </p:spPr>
        <p:txBody>
          <a:bodyPr vert="horz" wrap="square" lIns="0" tIns="22606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780"/>
              </a:spcBef>
            </a:pPr>
            <a:r>
              <a:rPr sz="2800" b="1" spc="-5" dirty="0">
                <a:latin typeface="Cambria"/>
                <a:cs typeface="Cambria"/>
              </a:rPr>
              <a:t>4. Handling of</a:t>
            </a:r>
            <a:r>
              <a:rPr sz="2800" b="1" spc="525" dirty="0">
                <a:latin typeface="Cambria"/>
                <a:cs typeface="Cambria"/>
              </a:rPr>
              <a:t> </a:t>
            </a:r>
            <a:r>
              <a:rPr sz="2800" b="1" spc="-5" dirty="0">
                <a:latin typeface="Cambria"/>
                <a:cs typeface="Cambria"/>
              </a:rPr>
              <a:t>Drugs:</a:t>
            </a:r>
            <a:endParaRPr sz="2800">
              <a:latin typeface="Cambria"/>
              <a:cs typeface="Cambria"/>
            </a:endParaRPr>
          </a:p>
          <a:p>
            <a:pPr marL="469900" marR="6985" indent="-457200" algn="just">
              <a:lnSpc>
                <a:spcPct val="150000"/>
              </a:lnSpc>
              <a:buFont typeface="Wingdings"/>
              <a:buChar char=""/>
              <a:tabLst>
                <a:tab pos="469900" algn="l"/>
              </a:tabLst>
            </a:pPr>
            <a:r>
              <a:rPr sz="2800" spc="-5" dirty="0">
                <a:latin typeface="Cambria"/>
                <a:cs typeface="Cambria"/>
              </a:rPr>
              <a:t>All possible </a:t>
            </a:r>
            <a:r>
              <a:rPr sz="2800" spc="-15" dirty="0">
                <a:latin typeface="Cambria"/>
                <a:cs typeface="Cambria"/>
              </a:rPr>
              <a:t>care </a:t>
            </a:r>
            <a:r>
              <a:rPr sz="2800" spc="-5" dirty="0">
                <a:latin typeface="Cambria"/>
                <a:cs typeface="Cambria"/>
              </a:rPr>
              <a:t>should </a:t>
            </a:r>
            <a:r>
              <a:rPr sz="2800" dirty="0">
                <a:latin typeface="Cambria"/>
                <a:cs typeface="Cambria"/>
              </a:rPr>
              <a:t>be </a:t>
            </a:r>
            <a:r>
              <a:rPr sz="2800" spc="-15" dirty="0">
                <a:latin typeface="Cambria"/>
                <a:cs typeface="Cambria"/>
              </a:rPr>
              <a:t>taken to </a:t>
            </a:r>
            <a:r>
              <a:rPr sz="2800" spc="-5" dirty="0">
                <a:latin typeface="Cambria"/>
                <a:cs typeface="Cambria"/>
              </a:rPr>
              <a:t>dispense a </a:t>
            </a:r>
            <a:r>
              <a:rPr sz="2800" spc="-10" dirty="0">
                <a:latin typeface="Cambria"/>
                <a:cs typeface="Cambria"/>
              </a:rPr>
              <a:t>prescription </a:t>
            </a:r>
            <a:r>
              <a:rPr sz="2800" spc="-15" dirty="0">
                <a:latin typeface="Cambria"/>
                <a:cs typeface="Cambria"/>
              </a:rPr>
              <a:t>correctly </a:t>
            </a:r>
            <a:r>
              <a:rPr sz="2800" spc="-25" dirty="0">
                <a:latin typeface="Cambria"/>
                <a:cs typeface="Cambria"/>
              </a:rPr>
              <a:t>by  </a:t>
            </a:r>
            <a:r>
              <a:rPr sz="2800" spc="-10" dirty="0">
                <a:latin typeface="Cambria"/>
                <a:cs typeface="Cambria"/>
              </a:rPr>
              <a:t>weighing </a:t>
            </a:r>
            <a:r>
              <a:rPr sz="2800" spc="-5" dirty="0">
                <a:latin typeface="Cambria"/>
                <a:cs typeface="Cambria"/>
              </a:rPr>
              <a:t>and </a:t>
            </a:r>
            <a:r>
              <a:rPr sz="2800" spc="-10" dirty="0">
                <a:latin typeface="Cambria"/>
                <a:cs typeface="Cambria"/>
              </a:rPr>
              <a:t>measuring </a:t>
            </a:r>
            <a:r>
              <a:rPr sz="2800" spc="-5" dirty="0">
                <a:latin typeface="Cambria"/>
                <a:cs typeface="Cambria"/>
              </a:rPr>
              <a:t>all </a:t>
            </a:r>
            <a:r>
              <a:rPr sz="2800" spc="-10" dirty="0">
                <a:latin typeface="Cambria"/>
                <a:cs typeface="Cambria"/>
              </a:rPr>
              <a:t>ingredients </a:t>
            </a:r>
            <a:r>
              <a:rPr sz="2800" spc="-5" dirty="0">
                <a:latin typeface="Cambria"/>
                <a:cs typeface="Cambria"/>
              </a:rPr>
              <a:t>in correct </a:t>
            </a:r>
            <a:r>
              <a:rPr sz="2800" spc="-10" dirty="0">
                <a:latin typeface="Cambria"/>
                <a:cs typeface="Cambria"/>
              </a:rPr>
              <a:t>proportions </a:t>
            </a:r>
            <a:r>
              <a:rPr sz="2800" spc="-20" dirty="0">
                <a:latin typeface="Cambria"/>
                <a:cs typeface="Cambria"/>
              </a:rPr>
              <a:t>by </a:t>
            </a:r>
            <a:r>
              <a:rPr sz="2800" dirty="0">
                <a:latin typeface="Cambria"/>
                <a:cs typeface="Cambria"/>
              </a:rPr>
              <a:t>the  </a:t>
            </a:r>
            <a:r>
              <a:rPr sz="2800" spc="-5" dirty="0">
                <a:latin typeface="Cambria"/>
                <a:cs typeface="Cambria"/>
              </a:rPr>
              <a:t>help of scale </a:t>
            </a:r>
            <a:r>
              <a:rPr sz="2800" spc="-10" dirty="0">
                <a:latin typeface="Cambria"/>
                <a:cs typeface="Cambria"/>
              </a:rPr>
              <a:t>and measures: </a:t>
            </a:r>
            <a:r>
              <a:rPr sz="2800" spc="-5" dirty="0">
                <a:latin typeface="Cambria"/>
                <a:cs typeface="Cambria"/>
              </a:rPr>
              <a:t>visual estimations </a:t>
            </a:r>
            <a:r>
              <a:rPr sz="2800" spc="-10" dirty="0">
                <a:latin typeface="Cambria"/>
                <a:cs typeface="Cambria"/>
              </a:rPr>
              <a:t>must </a:t>
            </a:r>
            <a:r>
              <a:rPr sz="2800" dirty="0">
                <a:latin typeface="Cambria"/>
                <a:cs typeface="Cambria"/>
              </a:rPr>
              <a:t>be</a:t>
            </a:r>
            <a:r>
              <a:rPr sz="2800" spc="35" dirty="0">
                <a:latin typeface="Cambria"/>
                <a:cs typeface="Cambria"/>
              </a:rPr>
              <a:t> </a:t>
            </a:r>
            <a:r>
              <a:rPr sz="2800" spc="-20" dirty="0">
                <a:latin typeface="Cambria"/>
                <a:cs typeface="Cambria"/>
              </a:rPr>
              <a:t>avoided.</a:t>
            </a:r>
            <a:endParaRPr sz="2800">
              <a:latin typeface="Cambria"/>
              <a:cs typeface="Cambria"/>
            </a:endParaRPr>
          </a:p>
          <a:p>
            <a:pPr marL="469900" marR="5080" indent="-457200" algn="just">
              <a:lnSpc>
                <a:spcPct val="150000"/>
              </a:lnSpc>
              <a:buFont typeface="Wingdings"/>
              <a:buChar char=""/>
              <a:tabLst>
                <a:tab pos="469900" algn="l"/>
              </a:tabLst>
            </a:pPr>
            <a:r>
              <a:rPr sz="2800" spc="-40" dirty="0">
                <a:latin typeface="Cambria"/>
                <a:cs typeface="Cambria"/>
              </a:rPr>
              <a:t>Always</a:t>
            </a:r>
            <a:r>
              <a:rPr sz="2800" spc="535" dirty="0">
                <a:latin typeface="Cambria"/>
                <a:cs typeface="Cambria"/>
              </a:rPr>
              <a:t> </a:t>
            </a:r>
            <a:r>
              <a:rPr sz="2800" dirty="0">
                <a:latin typeface="Cambria"/>
                <a:cs typeface="Cambria"/>
              </a:rPr>
              <a:t>use </a:t>
            </a:r>
            <a:r>
              <a:rPr sz="2800" spc="-10" dirty="0">
                <a:latin typeface="Cambria"/>
                <a:cs typeface="Cambria"/>
              </a:rPr>
              <a:t>drugs and medicinal </a:t>
            </a:r>
            <a:r>
              <a:rPr sz="2800" spc="-15" dirty="0">
                <a:latin typeface="Cambria"/>
                <a:cs typeface="Cambria"/>
              </a:rPr>
              <a:t>preparations  </a:t>
            </a:r>
            <a:r>
              <a:rPr sz="2800" spc="-5" dirty="0">
                <a:latin typeface="Cambria"/>
                <a:cs typeface="Cambria"/>
              </a:rPr>
              <a:t>of </a:t>
            </a:r>
            <a:r>
              <a:rPr sz="2800" spc="-10" dirty="0">
                <a:latin typeface="Cambria"/>
                <a:cs typeface="Cambria"/>
              </a:rPr>
              <a:t>standard </a:t>
            </a:r>
            <a:r>
              <a:rPr sz="2800" spc="-5" dirty="0">
                <a:latin typeface="Cambria"/>
                <a:cs typeface="Cambria"/>
              </a:rPr>
              <a:t>quality  </a:t>
            </a:r>
            <a:r>
              <a:rPr sz="2800" spc="-20" dirty="0">
                <a:latin typeface="Cambria"/>
                <a:cs typeface="Cambria"/>
              </a:rPr>
              <a:t>available. </a:t>
            </a:r>
            <a:r>
              <a:rPr sz="2800" spc="-5" dirty="0">
                <a:latin typeface="Cambria"/>
                <a:cs typeface="Cambria"/>
              </a:rPr>
              <a:t>He </a:t>
            </a:r>
            <a:r>
              <a:rPr sz="2800" dirty="0">
                <a:latin typeface="Cambria"/>
                <a:cs typeface="Cambria"/>
              </a:rPr>
              <a:t>should </a:t>
            </a:r>
            <a:r>
              <a:rPr sz="2800" spc="-20" dirty="0">
                <a:latin typeface="Cambria"/>
                <a:cs typeface="Cambria"/>
              </a:rPr>
              <a:t>never </a:t>
            </a:r>
            <a:r>
              <a:rPr sz="2800" spc="-5" dirty="0">
                <a:latin typeface="Cambria"/>
                <a:cs typeface="Cambria"/>
              </a:rPr>
              <a:t>fill his prescriptions </a:t>
            </a:r>
            <a:r>
              <a:rPr sz="2800" spc="-10" dirty="0">
                <a:latin typeface="Cambria"/>
                <a:cs typeface="Cambria"/>
              </a:rPr>
              <a:t>with </a:t>
            </a:r>
            <a:r>
              <a:rPr sz="2800" spc="-5" dirty="0">
                <a:latin typeface="Cambria"/>
                <a:cs typeface="Cambria"/>
              </a:rPr>
              <a:t>spurious, </a:t>
            </a:r>
            <a:r>
              <a:rPr sz="2800" dirty="0">
                <a:latin typeface="Cambria"/>
                <a:cs typeface="Cambria"/>
              </a:rPr>
              <a:t>sub-  </a:t>
            </a:r>
            <a:r>
              <a:rPr sz="2800" spc="-10" dirty="0">
                <a:latin typeface="Cambria"/>
                <a:cs typeface="Cambria"/>
              </a:rPr>
              <a:t>standard and </a:t>
            </a:r>
            <a:r>
              <a:rPr sz="2800" spc="-5" dirty="0">
                <a:latin typeface="Cambria"/>
                <a:cs typeface="Cambria"/>
              </a:rPr>
              <a:t>unethical </a:t>
            </a:r>
            <a:r>
              <a:rPr sz="2800" spc="-10" dirty="0">
                <a:latin typeface="Cambria"/>
                <a:cs typeface="Cambria"/>
              </a:rPr>
              <a:t>preparations.</a:t>
            </a:r>
            <a:endParaRPr sz="2800">
              <a:latin typeface="Cambria"/>
              <a:cs typeface="Cambria"/>
            </a:endParaRPr>
          </a:p>
          <a:p>
            <a:pPr marL="469900" marR="5080" indent="-457200" algn="just">
              <a:lnSpc>
                <a:spcPct val="150000"/>
              </a:lnSpc>
              <a:buFont typeface="Wingdings"/>
              <a:buChar char=""/>
              <a:tabLst>
                <a:tab pos="469900" algn="l"/>
              </a:tabLst>
            </a:pPr>
            <a:r>
              <a:rPr sz="2800" spc="-5" dirty="0">
                <a:latin typeface="Cambria"/>
                <a:cs typeface="Cambria"/>
              </a:rPr>
              <a:t>A </a:t>
            </a:r>
            <a:r>
              <a:rPr sz="2800" dirty="0">
                <a:latin typeface="Cambria"/>
                <a:cs typeface="Cambria"/>
              </a:rPr>
              <a:t>Pharmacist </a:t>
            </a:r>
            <a:r>
              <a:rPr sz="2800" spc="-5" dirty="0">
                <a:latin typeface="Cambria"/>
                <a:cs typeface="Cambria"/>
              </a:rPr>
              <a:t>should </a:t>
            </a:r>
            <a:r>
              <a:rPr sz="2800" dirty="0">
                <a:latin typeface="Cambria"/>
                <a:cs typeface="Cambria"/>
              </a:rPr>
              <a:t>be </a:t>
            </a:r>
            <a:r>
              <a:rPr sz="2800" spc="-20" dirty="0">
                <a:latin typeface="Cambria"/>
                <a:cs typeface="Cambria"/>
              </a:rPr>
              <a:t>very </a:t>
            </a:r>
            <a:r>
              <a:rPr sz="2800" spc="-5" dirty="0">
                <a:latin typeface="Cambria"/>
                <a:cs typeface="Cambria"/>
              </a:rPr>
              <a:t>Judicious in dealing </a:t>
            </a:r>
            <a:r>
              <a:rPr sz="2800" spc="-10" dirty="0">
                <a:latin typeface="Cambria"/>
                <a:cs typeface="Cambria"/>
              </a:rPr>
              <a:t>with </a:t>
            </a:r>
            <a:r>
              <a:rPr sz="2800" spc="-5" dirty="0">
                <a:latin typeface="Cambria"/>
                <a:cs typeface="Cambria"/>
              </a:rPr>
              <a:t>drugs </a:t>
            </a:r>
            <a:r>
              <a:rPr sz="2800" spc="-10" dirty="0">
                <a:latin typeface="Cambria"/>
                <a:cs typeface="Cambria"/>
              </a:rPr>
              <a:t>and  medicinal </a:t>
            </a:r>
            <a:r>
              <a:rPr sz="2800" spc="-15" dirty="0">
                <a:latin typeface="Cambria"/>
                <a:cs typeface="Cambria"/>
              </a:rPr>
              <a:t>preparations  </a:t>
            </a:r>
            <a:r>
              <a:rPr sz="2800" spc="-10" dirty="0">
                <a:latin typeface="Cambria"/>
                <a:cs typeface="Cambria"/>
              </a:rPr>
              <a:t>used </a:t>
            </a:r>
            <a:r>
              <a:rPr sz="2800" spc="-15" dirty="0">
                <a:latin typeface="Cambria"/>
                <a:cs typeface="Cambria"/>
              </a:rPr>
              <a:t>for  </a:t>
            </a:r>
            <a:r>
              <a:rPr sz="2800" spc="-10" dirty="0">
                <a:latin typeface="Cambria"/>
                <a:cs typeface="Cambria"/>
              </a:rPr>
              <a:t>addiction </a:t>
            </a:r>
            <a:r>
              <a:rPr sz="2800" spc="-5" dirty="0">
                <a:latin typeface="Cambria"/>
                <a:cs typeface="Cambria"/>
              </a:rPr>
              <a:t>or </a:t>
            </a:r>
            <a:r>
              <a:rPr sz="2800" spc="-25" dirty="0">
                <a:latin typeface="Cambria"/>
                <a:cs typeface="Cambria"/>
              </a:rPr>
              <a:t>any </a:t>
            </a:r>
            <a:r>
              <a:rPr sz="2800" dirty="0">
                <a:latin typeface="Cambria"/>
                <a:cs typeface="Cambria"/>
              </a:rPr>
              <a:t>other </a:t>
            </a:r>
            <a:r>
              <a:rPr sz="2800" spc="-20" dirty="0">
                <a:latin typeface="Cambria"/>
                <a:cs typeface="Cambria"/>
              </a:rPr>
              <a:t>abusive  </a:t>
            </a:r>
            <a:r>
              <a:rPr sz="2800" spc="-5" dirty="0">
                <a:latin typeface="Cambria"/>
                <a:cs typeface="Cambria"/>
              </a:rPr>
              <a:t>purposes.</a:t>
            </a:r>
            <a:endParaRPr sz="2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5498" y="135407"/>
            <a:ext cx="11187430" cy="6427470"/>
          </a:xfrm>
          <a:prstGeom prst="rect">
            <a:avLst/>
          </a:prstGeom>
        </p:spPr>
        <p:txBody>
          <a:bodyPr vert="horz" wrap="square" lIns="0" tIns="22606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780"/>
              </a:spcBef>
            </a:pPr>
            <a:r>
              <a:rPr sz="2800" b="1" spc="-5" dirty="0">
                <a:latin typeface="Cambria"/>
                <a:cs typeface="Cambria"/>
              </a:rPr>
              <a:t>5. </a:t>
            </a:r>
            <a:r>
              <a:rPr sz="2800" b="1" spc="-10" dirty="0">
                <a:latin typeface="Cambria"/>
                <a:cs typeface="Cambria"/>
              </a:rPr>
              <a:t>Apprentice</a:t>
            </a:r>
            <a:r>
              <a:rPr sz="2800" b="1" spc="-95" dirty="0">
                <a:latin typeface="Cambria"/>
                <a:cs typeface="Cambria"/>
              </a:rPr>
              <a:t> </a:t>
            </a:r>
            <a:r>
              <a:rPr sz="2800" b="1" spc="-5" dirty="0">
                <a:latin typeface="Cambria"/>
                <a:cs typeface="Cambria"/>
              </a:rPr>
              <a:t>Pharmacists:</a:t>
            </a:r>
            <a:endParaRPr sz="2800">
              <a:latin typeface="Cambria"/>
              <a:cs typeface="Cambria"/>
            </a:endParaRPr>
          </a:p>
          <a:p>
            <a:pPr marL="469900" marR="5080" indent="-457200" algn="just">
              <a:lnSpc>
                <a:spcPct val="150000"/>
              </a:lnSpc>
              <a:buFont typeface="Wingdings"/>
              <a:buChar char=""/>
              <a:tabLst>
                <a:tab pos="469900" algn="l"/>
              </a:tabLst>
            </a:pPr>
            <a:r>
              <a:rPr sz="2800" spc="-5" dirty="0">
                <a:latin typeface="Cambria"/>
                <a:cs typeface="Cambria"/>
              </a:rPr>
              <a:t>While </a:t>
            </a:r>
            <a:r>
              <a:rPr sz="2800" spc="-10" dirty="0">
                <a:latin typeface="Cambria"/>
                <a:cs typeface="Cambria"/>
              </a:rPr>
              <a:t>in-charge </a:t>
            </a:r>
            <a:r>
              <a:rPr sz="2800" spc="-5" dirty="0">
                <a:latin typeface="Cambria"/>
                <a:cs typeface="Cambria"/>
              </a:rPr>
              <a:t>of a </a:t>
            </a:r>
            <a:r>
              <a:rPr sz="2800" spc="-30" dirty="0">
                <a:latin typeface="Cambria"/>
                <a:cs typeface="Cambria"/>
              </a:rPr>
              <a:t>dispensary, </a:t>
            </a:r>
            <a:r>
              <a:rPr sz="2800" spc="-10" dirty="0">
                <a:latin typeface="Cambria"/>
                <a:cs typeface="Cambria"/>
              </a:rPr>
              <a:t>drugstore </a:t>
            </a:r>
            <a:r>
              <a:rPr sz="2800" spc="-5" dirty="0">
                <a:latin typeface="Cambria"/>
                <a:cs typeface="Cambria"/>
              </a:rPr>
              <a:t>or hospital pharmacy  </a:t>
            </a:r>
            <a:r>
              <a:rPr sz="2800" spc="-20" dirty="0">
                <a:latin typeface="Cambria"/>
                <a:cs typeface="Cambria"/>
              </a:rPr>
              <a:t>where </a:t>
            </a:r>
            <a:r>
              <a:rPr sz="2800" spc="-10" dirty="0">
                <a:latin typeface="Cambria"/>
                <a:cs typeface="Cambria"/>
              </a:rPr>
              <a:t>apprentice </a:t>
            </a:r>
            <a:r>
              <a:rPr sz="2800" spc="-5" dirty="0">
                <a:latin typeface="Cambria"/>
                <a:cs typeface="Cambria"/>
              </a:rPr>
              <a:t>pharmacists </a:t>
            </a:r>
            <a:r>
              <a:rPr sz="2800" spc="-20" dirty="0">
                <a:latin typeface="Cambria"/>
                <a:cs typeface="Cambria"/>
              </a:rPr>
              <a:t>are </a:t>
            </a:r>
            <a:r>
              <a:rPr sz="2800" spc="-10" dirty="0">
                <a:latin typeface="Cambria"/>
                <a:cs typeface="Cambria"/>
              </a:rPr>
              <a:t>admitted </a:t>
            </a:r>
            <a:r>
              <a:rPr sz="2800" spc="-20" dirty="0">
                <a:latin typeface="Cambria"/>
                <a:cs typeface="Cambria"/>
              </a:rPr>
              <a:t>for </a:t>
            </a:r>
            <a:r>
              <a:rPr sz="2800" spc="-10" dirty="0">
                <a:latin typeface="Cambria"/>
                <a:cs typeface="Cambria"/>
              </a:rPr>
              <a:t>practical </a:t>
            </a:r>
            <a:r>
              <a:rPr sz="2800" spc="-15" dirty="0">
                <a:latin typeface="Cambria"/>
                <a:cs typeface="Cambria"/>
              </a:rPr>
              <a:t>training, </a:t>
            </a:r>
            <a:r>
              <a:rPr sz="2800" spc="-5" dirty="0">
                <a:latin typeface="Cambria"/>
                <a:cs typeface="Cambria"/>
              </a:rPr>
              <a:t>a  pharmacist should see that </a:t>
            </a:r>
            <a:r>
              <a:rPr sz="2800" spc="-10" dirty="0">
                <a:latin typeface="Cambria"/>
                <a:cs typeface="Cambria"/>
              </a:rPr>
              <a:t>the </a:t>
            </a:r>
            <a:r>
              <a:rPr sz="2800" spc="-15" dirty="0">
                <a:latin typeface="Cambria"/>
                <a:cs typeface="Cambria"/>
              </a:rPr>
              <a:t>trainees </a:t>
            </a:r>
            <a:r>
              <a:rPr sz="2800" spc="-20" dirty="0">
                <a:latin typeface="Cambria"/>
                <a:cs typeface="Cambria"/>
              </a:rPr>
              <a:t>are </a:t>
            </a:r>
            <a:r>
              <a:rPr sz="2800" spc="-30" dirty="0">
                <a:latin typeface="Cambria"/>
                <a:cs typeface="Cambria"/>
              </a:rPr>
              <a:t>given </a:t>
            </a:r>
            <a:r>
              <a:rPr sz="2800" spc="-5" dirty="0">
                <a:latin typeface="Cambria"/>
                <a:cs typeface="Cambria"/>
              </a:rPr>
              <a:t>full facilities </a:t>
            </a:r>
            <a:r>
              <a:rPr sz="2800" spc="-15" dirty="0">
                <a:latin typeface="Cambria"/>
                <a:cs typeface="Cambria"/>
              </a:rPr>
              <a:t>for </a:t>
            </a:r>
            <a:r>
              <a:rPr sz="2800" spc="-5" dirty="0">
                <a:latin typeface="Cambria"/>
                <a:cs typeface="Cambria"/>
              </a:rPr>
              <a:t>their  </a:t>
            </a:r>
            <a:r>
              <a:rPr sz="2800" spc="-20" dirty="0">
                <a:latin typeface="Cambria"/>
                <a:cs typeface="Cambria"/>
              </a:rPr>
              <a:t>work </a:t>
            </a:r>
            <a:r>
              <a:rPr sz="2800" spc="-5" dirty="0">
                <a:latin typeface="Cambria"/>
                <a:cs typeface="Cambria"/>
              </a:rPr>
              <a:t>so that on </a:t>
            </a:r>
            <a:r>
              <a:rPr sz="2800" spc="-10" dirty="0">
                <a:latin typeface="Cambria"/>
                <a:cs typeface="Cambria"/>
              </a:rPr>
              <a:t>the </a:t>
            </a:r>
            <a:r>
              <a:rPr sz="2800" spc="-5" dirty="0">
                <a:latin typeface="Cambria"/>
                <a:cs typeface="Cambria"/>
              </a:rPr>
              <a:t>completion of </a:t>
            </a:r>
            <a:r>
              <a:rPr sz="2800" spc="-10" dirty="0">
                <a:latin typeface="Cambria"/>
                <a:cs typeface="Cambria"/>
              </a:rPr>
              <a:t>their </a:t>
            </a:r>
            <a:r>
              <a:rPr sz="2800" spc="-15" dirty="0">
                <a:latin typeface="Cambria"/>
                <a:cs typeface="Cambria"/>
              </a:rPr>
              <a:t>training </a:t>
            </a:r>
            <a:r>
              <a:rPr sz="2800" spc="-10" dirty="0">
                <a:latin typeface="Cambria"/>
                <a:cs typeface="Cambria"/>
              </a:rPr>
              <a:t>they </a:t>
            </a:r>
            <a:r>
              <a:rPr sz="2800" spc="-35" dirty="0">
                <a:latin typeface="Cambria"/>
                <a:cs typeface="Cambria"/>
              </a:rPr>
              <a:t>have </a:t>
            </a:r>
            <a:r>
              <a:rPr sz="2800" spc="-10" dirty="0">
                <a:latin typeface="Cambria"/>
                <a:cs typeface="Cambria"/>
              </a:rPr>
              <a:t>acquired  </a:t>
            </a:r>
            <a:r>
              <a:rPr sz="2800" spc="-5" dirty="0">
                <a:latin typeface="Cambria"/>
                <a:cs typeface="Cambria"/>
              </a:rPr>
              <a:t>sufficient </a:t>
            </a:r>
            <a:r>
              <a:rPr sz="2800" spc="-10" dirty="0">
                <a:latin typeface="Cambria"/>
                <a:cs typeface="Cambria"/>
              </a:rPr>
              <a:t>technique and </a:t>
            </a:r>
            <a:r>
              <a:rPr sz="2800" spc="-5" dirty="0">
                <a:latin typeface="Cambria"/>
                <a:cs typeface="Cambria"/>
              </a:rPr>
              <a:t>skill </a:t>
            </a:r>
            <a:r>
              <a:rPr sz="2800" spc="-15" dirty="0">
                <a:latin typeface="Cambria"/>
                <a:cs typeface="Cambria"/>
              </a:rPr>
              <a:t>to </a:t>
            </a:r>
            <a:r>
              <a:rPr sz="2800" spc="-20" dirty="0">
                <a:latin typeface="Cambria"/>
                <a:cs typeface="Cambria"/>
              </a:rPr>
              <a:t>make themselves </a:t>
            </a:r>
            <a:r>
              <a:rPr sz="2800" spc="-5" dirty="0">
                <a:latin typeface="Cambria"/>
                <a:cs typeface="Cambria"/>
              </a:rPr>
              <a:t>dependable  pharmacists.</a:t>
            </a:r>
            <a:endParaRPr sz="2800">
              <a:latin typeface="Cambria"/>
              <a:cs typeface="Cambria"/>
            </a:endParaRPr>
          </a:p>
          <a:p>
            <a:pPr marL="469900" marR="5080" indent="-457200" algn="just">
              <a:lnSpc>
                <a:spcPct val="150000"/>
              </a:lnSpc>
              <a:buFont typeface="Wingdings"/>
              <a:buChar char=""/>
              <a:tabLst>
                <a:tab pos="469900" algn="l"/>
              </a:tabLst>
            </a:pPr>
            <a:r>
              <a:rPr sz="2800" spc="-5" dirty="0">
                <a:latin typeface="Cambria"/>
                <a:cs typeface="Cambria"/>
              </a:rPr>
              <a:t>No certificate or </a:t>
            </a:r>
            <a:r>
              <a:rPr sz="2800" spc="-10" dirty="0">
                <a:latin typeface="Cambria"/>
                <a:cs typeface="Cambria"/>
              </a:rPr>
              <a:t>credentials </a:t>
            </a:r>
            <a:r>
              <a:rPr sz="2800" spc="-5" dirty="0">
                <a:latin typeface="Cambria"/>
                <a:cs typeface="Cambria"/>
              </a:rPr>
              <a:t>should </a:t>
            </a:r>
            <a:r>
              <a:rPr sz="2800" dirty="0">
                <a:latin typeface="Cambria"/>
                <a:cs typeface="Cambria"/>
              </a:rPr>
              <a:t>be </a:t>
            </a:r>
            <a:r>
              <a:rPr sz="2800" spc="-15" dirty="0">
                <a:latin typeface="Cambria"/>
                <a:cs typeface="Cambria"/>
              </a:rPr>
              <a:t>granted </a:t>
            </a:r>
            <a:r>
              <a:rPr sz="2800" spc="-10" dirty="0">
                <a:latin typeface="Cambria"/>
                <a:cs typeface="Cambria"/>
              </a:rPr>
              <a:t>unless the </a:t>
            </a:r>
            <a:r>
              <a:rPr sz="2800" spc="-25" dirty="0">
                <a:latin typeface="Cambria"/>
                <a:cs typeface="Cambria"/>
              </a:rPr>
              <a:t>above  </a:t>
            </a:r>
            <a:r>
              <a:rPr sz="2800" spc="-5" dirty="0">
                <a:latin typeface="Cambria"/>
                <a:cs typeface="Cambria"/>
              </a:rPr>
              <a:t>criterion </a:t>
            </a:r>
            <a:r>
              <a:rPr sz="2800" spc="5" dirty="0">
                <a:latin typeface="Cambria"/>
                <a:cs typeface="Cambria"/>
              </a:rPr>
              <a:t>is </a:t>
            </a:r>
            <a:r>
              <a:rPr sz="2800" spc="-5" dirty="0">
                <a:latin typeface="Cambria"/>
                <a:cs typeface="Cambria"/>
              </a:rPr>
              <a:t>attained </a:t>
            </a:r>
            <a:r>
              <a:rPr sz="2800" spc="-10" dirty="0">
                <a:latin typeface="Cambria"/>
                <a:cs typeface="Cambria"/>
              </a:rPr>
              <a:t>and the recipient </a:t>
            </a:r>
            <a:r>
              <a:rPr sz="2800" spc="-5" dirty="0">
                <a:latin typeface="Cambria"/>
                <a:cs typeface="Cambria"/>
              </a:rPr>
              <a:t>has </a:t>
            </a:r>
            <a:r>
              <a:rPr sz="2800" spc="-30" dirty="0">
                <a:latin typeface="Cambria"/>
                <a:cs typeface="Cambria"/>
              </a:rPr>
              <a:t>proved </a:t>
            </a:r>
            <a:r>
              <a:rPr sz="2800" spc="-5" dirty="0">
                <a:latin typeface="Cambria"/>
                <a:cs typeface="Cambria"/>
              </a:rPr>
              <a:t>himself </a:t>
            </a:r>
            <a:r>
              <a:rPr sz="2800" spc="-20" dirty="0">
                <a:latin typeface="Cambria"/>
                <a:cs typeface="Cambria"/>
              </a:rPr>
              <a:t>worthy </a:t>
            </a:r>
            <a:r>
              <a:rPr sz="2800" spc="-5" dirty="0">
                <a:latin typeface="Cambria"/>
                <a:cs typeface="Cambria"/>
              </a:rPr>
              <a:t>of </a:t>
            </a:r>
            <a:r>
              <a:rPr sz="2800" dirty="0">
                <a:latin typeface="Cambria"/>
                <a:cs typeface="Cambria"/>
              </a:rPr>
              <a:t>the  </a:t>
            </a:r>
            <a:r>
              <a:rPr sz="2800" spc="-5" dirty="0">
                <a:latin typeface="Cambria"/>
                <a:cs typeface="Cambria"/>
              </a:rPr>
              <a:t>same.</a:t>
            </a:r>
            <a:endParaRPr sz="2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0517" y="2369642"/>
            <a:ext cx="84918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dirty="0">
                <a:latin typeface="Cambria"/>
                <a:cs typeface="Cambria"/>
              </a:rPr>
              <a:t>Pharmacists in </a:t>
            </a:r>
            <a:r>
              <a:rPr b="0" spc="-10" dirty="0">
                <a:latin typeface="Cambria"/>
                <a:cs typeface="Cambria"/>
              </a:rPr>
              <a:t>Relation </a:t>
            </a:r>
            <a:r>
              <a:rPr b="0" spc="-20" dirty="0">
                <a:latin typeface="Cambria"/>
                <a:cs typeface="Cambria"/>
              </a:rPr>
              <a:t>to </a:t>
            </a:r>
            <a:r>
              <a:rPr b="0" dirty="0">
                <a:latin typeface="Cambria"/>
                <a:cs typeface="Cambria"/>
              </a:rPr>
              <a:t>his</a:t>
            </a:r>
            <a:r>
              <a:rPr b="0" spc="-40" dirty="0">
                <a:latin typeface="Cambria"/>
                <a:cs typeface="Cambria"/>
              </a:rPr>
              <a:t> </a:t>
            </a:r>
            <a:r>
              <a:rPr b="0" spc="-20" dirty="0">
                <a:latin typeface="Cambria"/>
                <a:cs typeface="Cambria"/>
              </a:rPr>
              <a:t>trade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047" y="113670"/>
            <a:ext cx="11567160" cy="4506595"/>
          </a:xfrm>
          <a:prstGeom prst="rect">
            <a:avLst/>
          </a:prstGeom>
        </p:spPr>
        <p:txBody>
          <a:bodyPr vert="horz" wrap="square" lIns="0" tIns="22542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775"/>
              </a:spcBef>
            </a:pPr>
            <a:r>
              <a:rPr sz="2800" b="1" spc="-5" dirty="0">
                <a:latin typeface="Cambria"/>
                <a:cs typeface="Cambria"/>
              </a:rPr>
              <a:t>1. Price</a:t>
            </a:r>
            <a:r>
              <a:rPr sz="2800" b="1" spc="-110" dirty="0">
                <a:latin typeface="Cambria"/>
                <a:cs typeface="Cambria"/>
              </a:rPr>
              <a:t> </a:t>
            </a:r>
            <a:r>
              <a:rPr sz="2800" b="1" spc="-10" dirty="0">
                <a:latin typeface="Cambria"/>
                <a:cs typeface="Cambria"/>
              </a:rPr>
              <a:t>Structure:</a:t>
            </a:r>
            <a:endParaRPr sz="2800">
              <a:latin typeface="Cambria"/>
              <a:cs typeface="Cambria"/>
            </a:endParaRPr>
          </a:p>
          <a:p>
            <a:pPr marL="469900" marR="5080" indent="-457200" algn="just">
              <a:lnSpc>
                <a:spcPct val="150000"/>
              </a:lnSpc>
              <a:buFont typeface="Arial"/>
              <a:buChar char="•"/>
              <a:tabLst>
                <a:tab pos="469900" algn="l"/>
              </a:tabLst>
            </a:pPr>
            <a:r>
              <a:rPr sz="2800" spc="-5" dirty="0">
                <a:latin typeface="Cambria"/>
                <a:cs typeface="Cambria"/>
              </a:rPr>
              <a:t>Prices </a:t>
            </a:r>
            <a:r>
              <a:rPr sz="2800" spc="-10" dirty="0">
                <a:latin typeface="Cambria"/>
                <a:cs typeface="Cambria"/>
              </a:rPr>
              <a:t>charged from </a:t>
            </a:r>
            <a:r>
              <a:rPr sz="2800" spc="-5" dirty="0">
                <a:latin typeface="Cambria"/>
                <a:cs typeface="Cambria"/>
              </a:rPr>
              <a:t>customers </a:t>
            </a:r>
            <a:r>
              <a:rPr sz="2800" dirty="0">
                <a:latin typeface="Cambria"/>
                <a:cs typeface="Cambria"/>
              </a:rPr>
              <a:t>should </a:t>
            </a:r>
            <a:r>
              <a:rPr sz="2800" spc="-5" dirty="0">
                <a:latin typeface="Cambria"/>
                <a:cs typeface="Cambria"/>
              </a:rPr>
              <a:t>be </a:t>
            </a:r>
            <a:r>
              <a:rPr sz="2800" spc="-15" dirty="0">
                <a:latin typeface="Cambria"/>
                <a:cs typeface="Cambria"/>
              </a:rPr>
              <a:t>fair </a:t>
            </a:r>
            <a:r>
              <a:rPr sz="2800" spc="-5" dirty="0">
                <a:latin typeface="Cambria"/>
                <a:cs typeface="Cambria"/>
              </a:rPr>
              <a:t>and in </a:t>
            </a:r>
            <a:r>
              <a:rPr sz="2800" spc="-15" dirty="0">
                <a:latin typeface="Cambria"/>
                <a:cs typeface="Cambria"/>
              </a:rPr>
              <a:t>keeping </a:t>
            </a:r>
            <a:r>
              <a:rPr sz="2800" spc="-5" dirty="0">
                <a:latin typeface="Cambria"/>
                <a:cs typeface="Cambria"/>
              </a:rPr>
              <a:t>with </a:t>
            </a:r>
            <a:r>
              <a:rPr sz="2800" spc="-10" dirty="0">
                <a:latin typeface="Cambria"/>
                <a:cs typeface="Cambria"/>
              </a:rPr>
              <a:t>the  </a:t>
            </a:r>
            <a:r>
              <a:rPr sz="2800" dirty="0">
                <a:latin typeface="Cambria"/>
                <a:cs typeface="Cambria"/>
              </a:rPr>
              <a:t>quality </a:t>
            </a:r>
            <a:r>
              <a:rPr sz="2800" spc="-10" dirty="0">
                <a:latin typeface="Cambria"/>
                <a:cs typeface="Cambria"/>
              </a:rPr>
              <a:t>and </a:t>
            </a:r>
            <a:r>
              <a:rPr sz="2800" spc="-5" dirty="0">
                <a:latin typeface="Cambria"/>
                <a:cs typeface="Cambria"/>
              </a:rPr>
              <a:t>quantity of commodity supplied </a:t>
            </a:r>
            <a:r>
              <a:rPr sz="2800" spc="-10" dirty="0">
                <a:latin typeface="Cambria"/>
                <a:cs typeface="Cambria"/>
              </a:rPr>
              <a:t>and the </a:t>
            </a:r>
            <a:r>
              <a:rPr sz="2800" spc="-5" dirty="0">
                <a:latin typeface="Cambria"/>
                <a:cs typeface="Cambria"/>
              </a:rPr>
              <a:t>labor </a:t>
            </a:r>
            <a:r>
              <a:rPr sz="2800" spc="-10" dirty="0">
                <a:latin typeface="Cambria"/>
                <a:cs typeface="Cambria"/>
              </a:rPr>
              <a:t>and </a:t>
            </a:r>
            <a:r>
              <a:rPr sz="2800" spc="-5" dirty="0">
                <a:latin typeface="Cambria"/>
                <a:cs typeface="Cambria"/>
              </a:rPr>
              <a:t>skill  </a:t>
            </a:r>
            <a:r>
              <a:rPr sz="2800" spc="-15" dirty="0">
                <a:latin typeface="Cambria"/>
                <a:cs typeface="Cambria"/>
              </a:rPr>
              <a:t>required</a:t>
            </a:r>
            <a:r>
              <a:rPr sz="2800" spc="585" dirty="0">
                <a:latin typeface="Cambria"/>
                <a:cs typeface="Cambria"/>
              </a:rPr>
              <a:t> </a:t>
            </a:r>
            <a:r>
              <a:rPr sz="2800" spc="-5" dirty="0">
                <a:latin typeface="Cambria"/>
                <a:cs typeface="Cambria"/>
              </a:rPr>
              <a:t>in </a:t>
            </a:r>
            <a:r>
              <a:rPr sz="2800" spc="-10" dirty="0">
                <a:latin typeface="Cambria"/>
                <a:cs typeface="Cambria"/>
              </a:rPr>
              <a:t>making </a:t>
            </a:r>
            <a:r>
              <a:rPr sz="2800" spc="-5" dirty="0">
                <a:latin typeface="Cambria"/>
                <a:cs typeface="Cambria"/>
              </a:rPr>
              <a:t>it </a:t>
            </a:r>
            <a:r>
              <a:rPr sz="2800" spc="-25" dirty="0">
                <a:latin typeface="Cambria"/>
                <a:cs typeface="Cambria"/>
              </a:rPr>
              <a:t>ready </a:t>
            </a:r>
            <a:r>
              <a:rPr sz="2800" spc="-15" dirty="0">
                <a:latin typeface="Cambria"/>
                <a:cs typeface="Cambria"/>
              </a:rPr>
              <a:t>for  </a:t>
            </a:r>
            <a:r>
              <a:rPr sz="2800" spc="-5" dirty="0">
                <a:latin typeface="Cambria"/>
                <a:cs typeface="Cambria"/>
              </a:rPr>
              <a:t>use, so as </a:t>
            </a:r>
            <a:r>
              <a:rPr sz="2800" spc="-20" dirty="0">
                <a:latin typeface="Cambria"/>
                <a:cs typeface="Cambria"/>
              </a:rPr>
              <a:t>to </a:t>
            </a:r>
            <a:r>
              <a:rPr sz="2800" spc="-10" dirty="0">
                <a:latin typeface="Cambria"/>
                <a:cs typeface="Cambria"/>
              </a:rPr>
              <a:t>ensure </a:t>
            </a:r>
            <a:r>
              <a:rPr sz="2800" spc="-5" dirty="0">
                <a:latin typeface="Cambria"/>
                <a:cs typeface="Cambria"/>
              </a:rPr>
              <a:t>an </a:t>
            </a:r>
            <a:r>
              <a:rPr sz="2800" spc="-10" dirty="0">
                <a:latin typeface="Cambria"/>
                <a:cs typeface="Cambria"/>
              </a:rPr>
              <a:t>adequate  </a:t>
            </a:r>
            <a:r>
              <a:rPr sz="2800" spc="-15" dirty="0">
                <a:latin typeface="Cambria"/>
                <a:cs typeface="Cambria"/>
              </a:rPr>
              <a:t>remuneration to </a:t>
            </a:r>
            <a:r>
              <a:rPr sz="2800" dirty="0">
                <a:latin typeface="Cambria"/>
                <a:cs typeface="Cambria"/>
              </a:rPr>
              <a:t>the </a:t>
            </a:r>
            <a:r>
              <a:rPr sz="2800" spc="-5" dirty="0">
                <a:latin typeface="Cambria"/>
                <a:cs typeface="Cambria"/>
              </a:rPr>
              <a:t>pharmacist </a:t>
            </a:r>
            <a:r>
              <a:rPr sz="2800" spc="-10" dirty="0">
                <a:latin typeface="Cambria"/>
                <a:cs typeface="Cambria"/>
              </a:rPr>
              <a:t>taking into consideration </a:t>
            </a:r>
            <a:r>
              <a:rPr sz="2800" spc="-5" dirty="0">
                <a:latin typeface="Cambria"/>
                <a:cs typeface="Cambria"/>
              </a:rPr>
              <a:t>his </a:t>
            </a:r>
            <a:r>
              <a:rPr sz="2800" spc="-10" dirty="0">
                <a:latin typeface="Cambria"/>
                <a:cs typeface="Cambria"/>
              </a:rPr>
              <a:t>knowledge,  </a:t>
            </a:r>
            <a:r>
              <a:rPr sz="2800" spc="-5" dirty="0">
                <a:latin typeface="Cambria"/>
                <a:cs typeface="Cambria"/>
              </a:rPr>
              <a:t>skill, </a:t>
            </a:r>
            <a:r>
              <a:rPr sz="2800" spc="-10" dirty="0">
                <a:latin typeface="Cambria"/>
                <a:cs typeface="Cambria"/>
              </a:rPr>
              <a:t>the time </a:t>
            </a:r>
            <a:r>
              <a:rPr sz="2800" spc="-5" dirty="0">
                <a:latin typeface="Cambria"/>
                <a:cs typeface="Cambria"/>
              </a:rPr>
              <a:t>consumed </a:t>
            </a:r>
            <a:r>
              <a:rPr sz="2800" spc="-10" dirty="0">
                <a:latin typeface="Cambria"/>
                <a:cs typeface="Cambria"/>
              </a:rPr>
              <a:t>and the </a:t>
            </a:r>
            <a:r>
              <a:rPr sz="2800" spc="-15" dirty="0">
                <a:latin typeface="Cambria"/>
                <a:cs typeface="Cambria"/>
              </a:rPr>
              <a:t>great </a:t>
            </a:r>
            <a:r>
              <a:rPr sz="2800" spc="-5" dirty="0">
                <a:latin typeface="Cambria"/>
                <a:cs typeface="Cambria"/>
              </a:rPr>
              <a:t>responsibility </a:t>
            </a:r>
            <a:r>
              <a:rPr sz="2800" spc="-25" dirty="0">
                <a:latin typeface="Cambria"/>
                <a:cs typeface="Cambria"/>
              </a:rPr>
              <a:t>involved, </a:t>
            </a:r>
            <a:r>
              <a:rPr sz="2800" spc="-5" dirty="0">
                <a:latin typeface="Cambria"/>
                <a:cs typeface="Cambria"/>
              </a:rPr>
              <a:t>but at </a:t>
            </a:r>
            <a:r>
              <a:rPr sz="2800" spc="-10" dirty="0">
                <a:latin typeface="Cambria"/>
                <a:cs typeface="Cambria"/>
              </a:rPr>
              <a:t>the  </a:t>
            </a:r>
            <a:r>
              <a:rPr sz="2800" spc="-5" dirty="0">
                <a:latin typeface="Cambria"/>
                <a:cs typeface="Cambria"/>
              </a:rPr>
              <a:t>same </a:t>
            </a:r>
            <a:r>
              <a:rPr sz="2800" spc="-10" dirty="0">
                <a:latin typeface="Cambria"/>
                <a:cs typeface="Cambria"/>
              </a:rPr>
              <a:t>time without </a:t>
            </a:r>
            <a:r>
              <a:rPr sz="2800" spc="-20" dirty="0">
                <a:latin typeface="Cambria"/>
                <a:cs typeface="Cambria"/>
              </a:rPr>
              <a:t>unduly </a:t>
            </a:r>
            <a:r>
              <a:rPr sz="2800" spc="-5" dirty="0">
                <a:latin typeface="Cambria"/>
                <a:cs typeface="Cambria"/>
              </a:rPr>
              <a:t>taxing </a:t>
            </a:r>
            <a:r>
              <a:rPr sz="2800" spc="-10" dirty="0">
                <a:latin typeface="Cambria"/>
                <a:cs typeface="Cambria"/>
              </a:rPr>
              <a:t>the</a:t>
            </a:r>
            <a:r>
              <a:rPr sz="2800" spc="60" dirty="0">
                <a:latin typeface="Cambria"/>
                <a:cs typeface="Cambria"/>
              </a:rPr>
              <a:t> </a:t>
            </a:r>
            <a:r>
              <a:rPr sz="2800" spc="-35" dirty="0">
                <a:latin typeface="Cambria"/>
                <a:cs typeface="Cambria"/>
              </a:rPr>
              <a:t>purchaser.</a:t>
            </a:r>
            <a:endParaRPr sz="2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4467" y="135407"/>
            <a:ext cx="11525250" cy="6427470"/>
          </a:xfrm>
          <a:prstGeom prst="rect">
            <a:avLst/>
          </a:prstGeom>
        </p:spPr>
        <p:txBody>
          <a:bodyPr vert="horz" wrap="square" lIns="0" tIns="22606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780"/>
              </a:spcBef>
            </a:pPr>
            <a:r>
              <a:rPr sz="2800" b="1" spc="-5" dirty="0">
                <a:latin typeface="Cambria"/>
                <a:cs typeface="Cambria"/>
              </a:rPr>
              <a:t>2. </a:t>
            </a:r>
            <a:r>
              <a:rPr sz="2800" b="1" spc="-40" dirty="0">
                <a:latin typeface="Cambria"/>
                <a:cs typeface="Cambria"/>
              </a:rPr>
              <a:t>Fair </a:t>
            </a:r>
            <a:r>
              <a:rPr sz="2800" b="1" spc="-35" dirty="0">
                <a:latin typeface="Cambria"/>
                <a:cs typeface="Cambria"/>
              </a:rPr>
              <a:t>Trade</a:t>
            </a:r>
            <a:r>
              <a:rPr sz="2800" b="1" spc="-20" dirty="0">
                <a:latin typeface="Cambria"/>
                <a:cs typeface="Cambria"/>
              </a:rPr>
              <a:t> </a:t>
            </a:r>
            <a:r>
              <a:rPr sz="2800" b="1" spc="-15" dirty="0">
                <a:latin typeface="Cambria"/>
                <a:cs typeface="Cambria"/>
              </a:rPr>
              <a:t>Practices:</a:t>
            </a:r>
            <a:endParaRPr sz="2800">
              <a:latin typeface="Cambria"/>
              <a:cs typeface="Cambria"/>
            </a:endParaRPr>
          </a:p>
          <a:p>
            <a:pPr marL="469900" marR="5080" indent="-457200" algn="just">
              <a:lnSpc>
                <a:spcPct val="150000"/>
              </a:lnSpc>
              <a:buFont typeface="Wingdings"/>
              <a:buChar char=""/>
              <a:tabLst>
                <a:tab pos="469900" algn="l"/>
              </a:tabLst>
            </a:pPr>
            <a:r>
              <a:rPr sz="2800" spc="-5" dirty="0">
                <a:latin typeface="Cambria"/>
                <a:cs typeface="Cambria"/>
              </a:rPr>
              <a:t>No </a:t>
            </a:r>
            <a:r>
              <a:rPr sz="2800" spc="-10" dirty="0">
                <a:latin typeface="Cambria"/>
                <a:cs typeface="Cambria"/>
              </a:rPr>
              <a:t>attempt </a:t>
            </a:r>
            <a:r>
              <a:rPr sz="2800" spc="-5" dirty="0">
                <a:latin typeface="Cambria"/>
                <a:cs typeface="Cambria"/>
              </a:rPr>
              <a:t>should </a:t>
            </a:r>
            <a:r>
              <a:rPr sz="2800" dirty="0">
                <a:latin typeface="Cambria"/>
                <a:cs typeface="Cambria"/>
              </a:rPr>
              <a:t>be </a:t>
            </a:r>
            <a:r>
              <a:rPr sz="2800" spc="-10" dirty="0">
                <a:latin typeface="Cambria"/>
                <a:cs typeface="Cambria"/>
              </a:rPr>
              <a:t>made </a:t>
            </a:r>
            <a:r>
              <a:rPr sz="2800" spc="-15" dirty="0">
                <a:latin typeface="Cambria"/>
                <a:cs typeface="Cambria"/>
              </a:rPr>
              <a:t>to  </a:t>
            </a:r>
            <a:r>
              <a:rPr sz="2800" spc="-10" dirty="0">
                <a:latin typeface="Cambria"/>
                <a:cs typeface="Cambria"/>
              </a:rPr>
              <a:t>capture the </a:t>
            </a:r>
            <a:r>
              <a:rPr sz="2800" spc="-5" dirty="0">
                <a:latin typeface="Cambria"/>
                <a:cs typeface="Cambria"/>
              </a:rPr>
              <a:t>business of a </a:t>
            </a:r>
            <a:r>
              <a:rPr sz="2800" spc="-10" dirty="0">
                <a:latin typeface="Cambria"/>
                <a:cs typeface="Cambria"/>
              </a:rPr>
              <a:t>fellow  </a:t>
            </a:r>
            <a:r>
              <a:rPr sz="2800" spc="-5" dirty="0">
                <a:latin typeface="Cambria"/>
                <a:cs typeface="Cambria"/>
              </a:rPr>
              <a:t>pharmacist </a:t>
            </a:r>
            <a:r>
              <a:rPr sz="2800" spc="-20" dirty="0">
                <a:latin typeface="Cambria"/>
                <a:cs typeface="Cambria"/>
              </a:rPr>
              <a:t>by </a:t>
            </a:r>
            <a:r>
              <a:rPr sz="2800" spc="-5" dirty="0">
                <a:latin typeface="Cambria"/>
                <a:cs typeface="Cambria"/>
              </a:rPr>
              <a:t>cut-throat competition, that is, </a:t>
            </a:r>
            <a:r>
              <a:rPr sz="2800" spc="-20" dirty="0">
                <a:latin typeface="Cambria"/>
                <a:cs typeface="Cambria"/>
              </a:rPr>
              <a:t>by </a:t>
            </a:r>
            <a:r>
              <a:rPr sz="2800" spc="-5" dirty="0">
                <a:latin typeface="Cambria"/>
                <a:cs typeface="Cambria"/>
              </a:rPr>
              <a:t>offering </a:t>
            </a:r>
            <a:r>
              <a:rPr sz="2800" spc="-20" dirty="0">
                <a:latin typeface="Cambria"/>
                <a:cs typeface="Cambria"/>
              </a:rPr>
              <a:t>any </a:t>
            </a:r>
            <a:r>
              <a:rPr sz="2800" spc="-5" dirty="0">
                <a:latin typeface="Cambria"/>
                <a:cs typeface="Cambria"/>
              </a:rPr>
              <a:t>sort of  </a:t>
            </a:r>
            <a:r>
              <a:rPr sz="2800" spc="-10" dirty="0">
                <a:latin typeface="Cambria"/>
                <a:cs typeface="Cambria"/>
              </a:rPr>
              <a:t>prizes </a:t>
            </a:r>
            <a:r>
              <a:rPr sz="2800" spc="-5" dirty="0">
                <a:latin typeface="Cambria"/>
                <a:cs typeface="Cambria"/>
              </a:rPr>
              <a:t>or gifts or </a:t>
            </a:r>
            <a:r>
              <a:rPr sz="2800" spc="-20" dirty="0">
                <a:latin typeface="Cambria"/>
                <a:cs typeface="Cambria"/>
              </a:rPr>
              <a:t>by </a:t>
            </a:r>
            <a:r>
              <a:rPr sz="2800" spc="-15" dirty="0">
                <a:latin typeface="Cambria"/>
                <a:cs typeface="Cambria"/>
              </a:rPr>
              <a:t>knowingly </a:t>
            </a:r>
            <a:r>
              <a:rPr sz="2800" spc="-5" dirty="0">
                <a:latin typeface="Cambria"/>
                <a:cs typeface="Cambria"/>
              </a:rPr>
              <a:t>charging </a:t>
            </a:r>
            <a:r>
              <a:rPr sz="2800" spc="-15" dirty="0">
                <a:latin typeface="Cambria"/>
                <a:cs typeface="Cambria"/>
              </a:rPr>
              <a:t>lower </a:t>
            </a:r>
            <a:r>
              <a:rPr sz="2800" spc="-5" dirty="0">
                <a:latin typeface="Cambria"/>
                <a:cs typeface="Cambria"/>
              </a:rPr>
              <a:t>prices </a:t>
            </a:r>
            <a:r>
              <a:rPr sz="2800" spc="-15" dirty="0">
                <a:latin typeface="Cambria"/>
                <a:cs typeface="Cambria"/>
              </a:rPr>
              <a:t>for </a:t>
            </a:r>
            <a:r>
              <a:rPr sz="2800" spc="-5" dirty="0">
                <a:latin typeface="Cambria"/>
                <a:cs typeface="Cambria"/>
              </a:rPr>
              <a:t>medical  commodities than those </a:t>
            </a:r>
            <a:r>
              <a:rPr sz="2800" spc="-10" dirty="0">
                <a:latin typeface="Cambria"/>
                <a:cs typeface="Cambria"/>
              </a:rPr>
              <a:t>charged </a:t>
            </a:r>
            <a:r>
              <a:rPr sz="2800" spc="-20" dirty="0">
                <a:latin typeface="Cambria"/>
                <a:cs typeface="Cambria"/>
              </a:rPr>
              <a:t>by </a:t>
            </a:r>
            <a:r>
              <a:rPr sz="2800" spc="-10" dirty="0">
                <a:latin typeface="Cambria"/>
                <a:cs typeface="Cambria"/>
              </a:rPr>
              <a:t>fellow</a:t>
            </a:r>
            <a:r>
              <a:rPr sz="2800" spc="15" dirty="0">
                <a:latin typeface="Cambria"/>
                <a:cs typeface="Cambria"/>
              </a:rPr>
              <a:t> </a:t>
            </a:r>
            <a:r>
              <a:rPr sz="2800" dirty="0">
                <a:latin typeface="Cambria"/>
                <a:cs typeface="Cambria"/>
              </a:rPr>
              <a:t>pharmacist.</a:t>
            </a:r>
            <a:endParaRPr sz="2800">
              <a:latin typeface="Cambria"/>
              <a:cs typeface="Cambria"/>
            </a:endParaRPr>
          </a:p>
          <a:p>
            <a:pPr marL="469900" marR="6350" indent="-457200" algn="just">
              <a:lnSpc>
                <a:spcPct val="150000"/>
              </a:lnSpc>
              <a:buFont typeface="Wingdings"/>
              <a:buChar char=""/>
              <a:tabLst>
                <a:tab pos="469900" algn="l"/>
              </a:tabLst>
            </a:pPr>
            <a:r>
              <a:rPr sz="2800" dirty="0">
                <a:latin typeface="Cambria"/>
                <a:cs typeface="Cambria"/>
              </a:rPr>
              <a:t>In </a:t>
            </a:r>
            <a:r>
              <a:rPr sz="2800" spc="-5" dirty="0">
                <a:latin typeface="Cambria"/>
                <a:cs typeface="Cambria"/>
              </a:rPr>
              <a:t>case </a:t>
            </a:r>
            <a:r>
              <a:rPr sz="2800" spc="-30" dirty="0">
                <a:latin typeface="Cambria"/>
                <a:cs typeface="Cambria"/>
              </a:rPr>
              <a:t>any </a:t>
            </a:r>
            <a:r>
              <a:rPr sz="2800" spc="-10" dirty="0">
                <a:latin typeface="Cambria"/>
                <a:cs typeface="Cambria"/>
              </a:rPr>
              <a:t>order </a:t>
            </a:r>
            <a:r>
              <a:rPr sz="2800" spc="-5" dirty="0">
                <a:latin typeface="Cambria"/>
                <a:cs typeface="Cambria"/>
              </a:rPr>
              <a:t>or prescription </a:t>
            </a:r>
            <a:r>
              <a:rPr sz="2800" spc="-15" dirty="0">
                <a:latin typeface="Cambria"/>
                <a:cs typeface="Cambria"/>
              </a:rPr>
              <a:t>genuinely </a:t>
            </a:r>
            <a:r>
              <a:rPr sz="2800" spc="-5" dirty="0">
                <a:latin typeface="Cambria"/>
                <a:cs typeface="Cambria"/>
              </a:rPr>
              <a:t>intended </a:t>
            </a:r>
            <a:r>
              <a:rPr sz="2800" spc="-15" dirty="0">
                <a:latin typeface="Cambria"/>
                <a:cs typeface="Cambria"/>
              </a:rPr>
              <a:t>to </a:t>
            </a:r>
            <a:r>
              <a:rPr sz="2800" dirty="0">
                <a:latin typeface="Cambria"/>
                <a:cs typeface="Cambria"/>
              </a:rPr>
              <a:t>be </a:t>
            </a:r>
            <a:r>
              <a:rPr sz="2800" spc="-15" dirty="0">
                <a:latin typeface="Cambria"/>
                <a:cs typeface="Cambria"/>
              </a:rPr>
              <a:t>served </a:t>
            </a:r>
            <a:r>
              <a:rPr sz="2800" spc="-40" dirty="0">
                <a:latin typeface="Cambria"/>
                <a:cs typeface="Cambria"/>
              </a:rPr>
              <a:t>by  </a:t>
            </a:r>
            <a:r>
              <a:rPr sz="2800" spc="-5" dirty="0">
                <a:latin typeface="Cambria"/>
                <a:cs typeface="Cambria"/>
              </a:rPr>
              <a:t>some </a:t>
            </a:r>
            <a:r>
              <a:rPr sz="2800" spc="-10" dirty="0">
                <a:latin typeface="Cambria"/>
                <a:cs typeface="Cambria"/>
              </a:rPr>
              <a:t>dispensary </a:t>
            </a:r>
            <a:r>
              <a:rPr sz="2800" spc="-5" dirty="0">
                <a:latin typeface="Cambria"/>
                <a:cs typeface="Cambria"/>
              </a:rPr>
              <a:t>is </a:t>
            </a:r>
            <a:r>
              <a:rPr sz="2800" spc="-10" dirty="0">
                <a:latin typeface="Cambria"/>
                <a:cs typeface="Cambria"/>
              </a:rPr>
              <a:t>brought </a:t>
            </a:r>
            <a:r>
              <a:rPr sz="2800" spc="-20" dirty="0">
                <a:latin typeface="Cambria"/>
                <a:cs typeface="Cambria"/>
              </a:rPr>
              <a:t>by </a:t>
            </a:r>
            <a:r>
              <a:rPr sz="2800" spc="-15" dirty="0">
                <a:latin typeface="Cambria"/>
                <a:cs typeface="Cambria"/>
              </a:rPr>
              <a:t>mistake to </a:t>
            </a:r>
            <a:r>
              <a:rPr sz="2800" spc="-40" dirty="0">
                <a:latin typeface="Cambria"/>
                <a:cs typeface="Cambria"/>
              </a:rPr>
              <a:t>another, </a:t>
            </a:r>
            <a:r>
              <a:rPr sz="2800" spc="-10" dirty="0">
                <a:latin typeface="Cambria"/>
                <a:cs typeface="Cambria"/>
              </a:rPr>
              <a:t>the latter </a:t>
            </a:r>
            <a:r>
              <a:rPr sz="2800" spc="-5" dirty="0">
                <a:latin typeface="Cambria"/>
                <a:cs typeface="Cambria"/>
              </a:rPr>
              <a:t>should  </a:t>
            </a:r>
            <a:r>
              <a:rPr sz="2800" spc="-10" dirty="0">
                <a:latin typeface="Cambria"/>
                <a:cs typeface="Cambria"/>
              </a:rPr>
              <a:t>refuse </a:t>
            </a:r>
            <a:r>
              <a:rPr sz="2800" spc="-15" dirty="0">
                <a:latin typeface="Cambria"/>
                <a:cs typeface="Cambria"/>
              </a:rPr>
              <a:t>to </a:t>
            </a:r>
            <a:r>
              <a:rPr sz="2800" spc="-5" dirty="0">
                <a:latin typeface="Cambria"/>
                <a:cs typeface="Cambria"/>
              </a:rPr>
              <a:t>accept it </a:t>
            </a:r>
            <a:r>
              <a:rPr sz="2800" spc="-10" dirty="0">
                <a:latin typeface="Cambria"/>
                <a:cs typeface="Cambria"/>
              </a:rPr>
              <a:t>and </a:t>
            </a:r>
            <a:r>
              <a:rPr sz="2800" spc="-5" dirty="0">
                <a:latin typeface="Cambria"/>
                <a:cs typeface="Cambria"/>
              </a:rPr>
              <a:t>should </a:t>
            </a:r>
            <a:r>
              <a:rPr sz="2800" spc="-10" dirty="0">
                <a:latin typeface="Cambria"/>
                <a:cs typeface="Cambria"/>
              </a:rPr>
              <a:t>direct the </a:t>
            </a:r>
            <a:r>
              <a:rPr sz="2800" spc="-5" dirty="0">
                <a:latin typeface="Cambria"/>
                <a:cs typeface="Cambria"/>
              </a:rPr>
              <a:t>customer </a:t>
            </a:r>
            <a:r>
              <a:rPr sz="2800" spc="-15" dirty="0">
                <a:latin typeface="Cambria"/>
                <a:cs typeface="Cambria"/>
              </a:rPr>
              <a:t>to </a:t>
            </a:r>
            <a:r>
              <a:rPr sz="2800" spc="-10" dirty="0">
                <a:latin typeface="Cambria"/>
                <a:cs typeface="Cambria"/>
              </a:rPr>
              <a:t>the right</a:t>
            </a:r>
            <a:r>
              <a:rPr sz="2800" spc="130" dirty="0">
                <a:latin typeface="Cambria"/>
                <a:cs typeface="Cambria"/>
              </a:rPr>
              <a:t> </a:t>
            </a:r>
            <a:r>
              <a:rPr sz="2800" spc="-5" dirty="0">
                <a:latin typeface="Cambria"/>
                <a:cs typeface="Cambria"/>
              </a:rPr>
              <a:t>place.</a:t>
            </a:r>
            <a:endParaRPr sz="2800">
              <a:latin typeface="Cambria"/>
              <a:cs typeface="Cambria"/>
            </a:endParaRPr>
          </a:p>
          <a:p>
            <a:pPr marL="469900" marR="5080" indent="-457200" algn="just">
              <a:lnSpc>
                <a:spcPct val="150000"/>
              </a:lnSpc>
              <a:buFont typeface="Wingdings"/>
              <a:buChar char=""/>
              <a:tabLst>
                <a:tab pos="469900" algn="l"/>
              </a:tabLst>
            </a:pPr>
            <a:r>
              <a:rPr sz="2800" spc="-5" dirty="0">
                <a:latin typeface="Cambria"/>
                <a:cs typeface="Cambria"/>
              </a:rPr>
              <a:t>Labels, </a:t>
            </a:r>
            <a:r>
              <a:rPr sz="2800" spc="-15" dirty="0">
                <a:latin typeface="Cambria"/>
                <a:cs typeface="Cambria"/>
              </a:rPr>
              <a:t>trademarks </a:t>
            </a:r>
            <a:r>
              <a:rPr sz="2800" spc="-10" dirty="0">
                <a:latin typeface="Cambria"/>
                <a:cs typeface="Cambria"/>
              </a:rPr>
              <a:t>and </a:t>
            </a:r>
            <a:r>
              <a:rPr sz="2800" dirty="0">
                <a:latin typeface="Cambria"/>
                <a:cs typeface="Cambria"/>
              </a:rPr>
              <a:t>other </a:t>
            </a:r>
            <a:r>
              <a:rPr sz="2800" spc="-5" dirty="0">
                <a:latin typeface="Cambria"/>
                <a:cs typeface="Cambria"/>
              </a:rPr>
              <a:t>signs </a:t>
            </a:r>
            <a:r>
              <a:rPr sz="2800" spc="-10" dirty="0">
                <a:latin typeface="Cambria"/>
                <a:cs typeface="Cambria"/>
              </a:rPr>
              <a:t>and symbols </a:t>
            </a:r>
            <a:r>
              <a:rPr sz="2800" spc="-5" dirty="0">
                <a:latin typeface="Cambria"/>
                <a:cs typeface="Cambria"/>
              </a:rPr>
              <a:t>of </a:t>
            </a:r>
            <a:r>
              <a:rPr sz="2800" spc="-10" dirty="0">
                <a:latin typeface="Cambria"/>
                <a:cs typeface="Cambria"/>
              </a:rPr>
              <a:t>contemporaries  </a:t>
            </a:r>
            <a:r>
              <a:rPr sz="2800" spc="-5" dirty="0">
                <a:latin typeface="Cambria"/>
                <a:cs typeface="Cambria"/>
              </a:rPr>
              <a:t>should not be imitated or</a:t>
            </a:r>
            <a:r>
              <a:rPr sz="2800" spc="-15" dirty="0">
                <a:latin typeface="Cambria"/>
                <a:cs typeface="Cambria"/>
              </a:rPr>
              <a:t> </a:t>
            </a:r>
            <a:r>
              <a:rPr sz="2800" dirty="0">
                <a:latin typeface="Cambria"/>
                <a:cs typeface="Cambria"/>
              </a:rPr>
              <a:t>copied.</a:t>
            </a:r>
            <a:endParaRPr sz="2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4467" y="135407"/>
            <a:ext cx="11523980" cy="3226435"/>
          </a:xfrm>
          <a:prstGeom prst="rect">
            <a:avLst/>
          </a:prstGeom>
        </p:spPr>
        <p:txBody>
          <a:bodyPr vert="horz" wrap="square" lIns="0" tIns="22606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780"/>
              </a:spcBef>
            </a:pPr>
            <a:r>
              <a:rPr sz="2800" b="1" spc="-5" dirty="0">
                <a:latin typeface="Cambria"/>
                <a:cs typeface="Cambria"/>
              </a:rPr>
              <a:t>3. </a:t>
            </a:r>
            <a:r>
              <a:rPr sz="2800" b="1" spc="-10" dirty="0">
                <a:latin typeface="Cambria"/>
                <a:cs typeface="Cambria"/>
              </a:rPr>
              <a:t>Purchase </a:t>
            </a:r>
            <a:r>
              <a:rPr sz="2800" b="1" dirty="0">
                <a:latin typeface="Cambria"/>
                <a:cs typeface="Cambria"/>
              </a:rPr>
              <a:t>of</a:t>
            </a:r>
            <a:r>
              <a:rPr sz="2800" b="1" spc="395" dirty="0">
                <a:latin typeface="Cambria"/>
                <a:cs typeface="Cambria"/>
              </a:rPr>
              <a:t> </a:t>
            </a:r>
            <a:r>
              <a:rPr sz="2800" b="1" spc="-5" dirty="0">
                <a:latin typeface="Cambria"/>
                <a:cs typeface="Cambria"/>
              </a:rPr>
              <a:t>Drugs:</a:t>
            </a:r>
            <a:endParaRPr sz="2800">
              <a:latin typeface="Cambria"/>
              <a:cs typeface="Cambria"/>
            </a:endParaRPr>
          </a:p>
          <a:p>
            <a:pPr marL="469900" marR="5080" indent="-457200" algn="just">
              <a:lnSpc>
                <a:spcPct val="150000"/>
              </a:lnSpc>
              <a:buFont typeface="Wingdings"/>
              <a:buChar char=""/>
              <a:tabLst>
                <a:tab pos="469900" algn="l"/>
              </a:tabLst>
            </a:pPr>
            <a:r>
              <a:rPr sz="2800" spc="-5" dirty="0">
                <a:latin typeface="Cambria"/>
                <a:cs typeface="Cambria"/>
              </a:rPr>
              <a:t>Drugs should </a:t>
            </a:r>
            <a:r>
              <a:rPr sz="2800" spc="-35" dirty="0">
                <a:latin typeface="Cambria"/>
                <a:cs typeface="Cambria"/>
              </a:rPr>
              <a:t>always </a:t>
            </a:r>
            <a:r>
              <a:rPr sz="2800" dirty="0">
                <a:latin typeface="Cambria"/>
                <a:cs typeface="Cambria"/>
              </a:rPr>
              <a:t>be </a:t>
            </a:r>
            <a:r>
              <a:rPr sz="2800" spc="-10" dirty="0">
                <a:latin typeface="Cambria"/>
                <a:cs typeface="Cambria"/>
              </a:rPr>
              <a:t>purchased </a:t>
            </a:r>
            <a:r>
              <a:rPr sz="2800" spc="-15" dirty="0">
                <a:latin typeface="Cambria"/>
                <a:cs typeface="Cambria"/>
              </a:rPr>
              <a:t>from </a:t>
            </a:r>
            <a:r>
              <a:rPr sz="2800" spc="-5" dirty="0">
                <a:latin typeface="Cambria"/>
                <a:cs typeface="Cambria"/>
              </a:rPr>
              <a:t>genuine </a:t>
            </a:r>
            <a:r>
              <a:rPr sz="2800" spc="-10" dirty="0">
                <a:latin typeface="Cambria"/>
                <a:cs typeface="Cambria"/>
              </a:rPr>
              <a:t>and reputable sources  </a:t>
            </a:r>
            <a:r>
              <a:rPr sz="2800" spc="-5" dirty="0">
                <a:latin typeface="Cambria"/>
                <a:cs typeface="Cambria"/>
              </a:rPr>
              <a:t>and a pharmacist should </a:t>
            </a:r>
            <a:r>
              <a:rPr sz="2800" spc="-35" dirty="0">
                <a:latin typeface="Cambria"/>
                <a:cs typeface="Cambria"/>
              </a:rPr>
              <a:t>always </a:t>
            </a:r>
            <a:r>
              <a:rPr sz="2800" spc="-5" dirty="0">
                <a:latin typeface="Cambria"/>
                <a:cs typeface="Cambria"/>
              </a:rPr>
              <a:t>be on his </a:t>
            </a:r>
            <a:r>
              <a:rPr sz="2800" spc="-10" dirty="0">
                <a:latin typeface="Cambria"/>
                <a:cs typeface="Cambria"/>
              </a:rPr>
              <a:t>guard </a:t>
            </a:r>
            <a:r>
              <a:rPr sz="2800" spc="-5" dirty="0">
                <a:latin typeface="Cambria"/>
                <a:cs typeface="Cambria"/>
              </a:rPr>
              <a:t>not </a:t>
            </a:r>
            <a:r>
              <a:rPr sz="2800" spc="-10" dirty="0">
                <a:latin typeface="Cambria"/>
                <a:cs typeface="Cambria"/>
              </a:rPr>
              <a:t>to </a:t>
            </a:r>
            <a:r>
              <a:rPr sz="2800" spc="-5" dirty="0">
                <a:latin typeface="Cambria"/>
                <a:cs typeface="Cambria"/>
              </a:rPr>
              <a:t>aid or </a:t>
            </a:r>
            <a:r>
              <a:rPr sz="2800" spc="5" dirty="0">
                <a:latin typeface="Cambria"/>
                <a:cs typeface="Cambria"/>
              </a:rPr>
              <a:t>abet,  </a:t>
            </a:r>
            <a:r>
              <a:rPr sz="2800" spc="-15" dirty="0">
                <a:latin typeface="Cambria"/>
                <a:cs typeface="Cambria"/>
              </a:rPr>
              <a:t>directly </a:t>
            </a:r>
            <a:r>
              <a:rPr sz="2800" spc="5" dirty="0">
                <a:latin typeface="Cambria"/>
                <a:cs typeface="Cambria"/>
              </a:rPr>
              <a:t>or </a:t>
            </a:r>
            <a:r>
              <a:rPr sz="2800" spc="-10" dirty="0">
                <a:latin typeface="Cambria"/>
                <a:cs typeface="Cambria"/>
              </a:rPr>
              <a:t>indirectly the manufacture, </a:t>
            </a:r>
            <a:r>
              <a:rPr sz="2800" spc="-5" dirty="0">
                <a:latin typeface="Cambria"/>
                <a:cs typeface="Cambria"/>
              </a:rPr>
              <a:t>possession, distribution </a:t>
            </a:r>
            <a:r>
              <a:rPr sz="2800" spc="-10" dirty="0">
                <a:latin typeface="Cambria"/>
                <a:cs typeface="Cambria"/>
              </a:rPr>
              <a:t>and </a:t>
            </a:r>
            <a:r>
              <a:rPr sz="2800" spc="-5" dirty="0">
                <a:latin typeface="Cambria"/>
                <a:cs typeface="Cambria"/>
              </a:rPr>
              <a:t>sale  of spurious or sub- </a:t>
            </a:r>
            <a:r>
              <a:rPr sz="2800" spc="-10" dirty="0">
                <a:latin typeface="Cambria"/>
                <a:cs typeface="Cambria"/>
              </a:rPr>
              <a:t>standard</a:t>
            </a:r>
            <a:r>
              <a:rPr sz="2800" dirty="0">
                <a:latin typeface="Cambria"/>
                <a:cs typeface="Cambria"/>
              </a:rPr>
              <a:t> </a:t>
            </a:r>
            <a:r>
              <a:rPr sz="2800" spc="-10" dirty="0">
                <a:latin typeface="Cambria"/>
                <a:cs typeface="Cambria"/>
              </a:rPr>
              <a:t>drugs.</a:t>
            </a:r>
            <a:endParaRPr sz="2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1477" y="126771"/>
            <a:ext cx="11611610" cy="5147945"/>
          </a:xfrm>
          <a:prstGeom prst="rect">
            <a:avLst/>
          </a:prstGeom>
        </p:spPr>
        <p:txBody>
          <a:bodyPr vert="horz" wrap="square" lIns="0" tIns="22606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780"/>
              </a:spcBef>
            </a:pPr>
            <a:r>
              <a:rPr sz="2800" b="1" spc="-5" dirty="0">
                <a:latin typeface="Cambria"/>
                <a:cs typeface="Cambria"/>
              </a:rPr>
              <a:t>4. </a:t>
            </a:r>
            <a:r>
              <a:rPr sz="2800" b="1" spc="-20" dirty="0">
                <a:latin typeface="Cambria"/>
                <a:cs typeface="Cambria"/>
              </a:rPr>
              <a:t>Hawking </a:t>
            </a:r>
            <a:r>
              <a:rPr sz="2800" b="1" spc="-5" dirty="0">
                <a:latin typeface="Cambria"/>
                <a:cs typeface="Cambria"/>
              </a:rPr>
              <a:t>of</a:t>
            </a:r>
            <a:r>
              <a:rPr sz="2800" b="1" spc="-70" dirty="0">
                <a:latin typeface="Cambria"/>
                <a:cs typeface="Cambria"/>
              </a:rPr>
              <a:t> </a:t>
            </a:r>
            <a:r>
              <a:rPr sz="2800" b="1" spc="-5" dirty="0">
                <a:latin typeface="Cambria"/>
                <a:cs typeface="Cambria"/>
              </a:rPr>
              <a:t>Drugs:</a:t>
            </a:r>
            <a:endParaRPr sz="2800">
              <a:latin typeface="Cambria"/>
              <a:cs typeface="Cambria"/>
            </a:endParaRPr>
          </a:p>
          <a:p>
            <a:pPr marL="469900" marR="9525" indent="-457200" algn="just">
              <a:lnSpc>
                <a:spcPct val="150000"/>
              </a:lnSpc>
              <a:spcBef>
                <a:spcPts val="5"/>
              </a:spcBef>
              <a:buFont typeface="Wingdings"/>
              <a:buChar char=""/>
              <a:tabLst>
                <a:tab pos="469900" algn="l"/>
              </a:tabLst>
            </a:pPr>
            <a:r>
              <a:rPr sz="2800" spc="-15" dirty="0">
                <a:latin typeface="Cambria"/>
                <a:cs typeface="Cambria"/>
              </a:rPr>
              <a:t>Hawking </a:t>
            </a:r>
            <a:r>
              <a:rPr sz="2800" spc="-5" dirty="0">
                <a:latin typeface="Cambria"/>
                <a:cs typeface="Cambria"/>
              </a:rPr>
              <a:t>of drugs </a:t>
            </a:r>
            <a:r>
              <a:rPr sz="2800" spc="-10" dirty="0">
                <a:latin typeface="Cambria"/>
                <a:cs typeface="Cambria"/>
              </a:rPr>
              <a:t>and medicinal </a:t>
            </a:r>
            <a:r>
              <a:rPr sz="2800" spc="-5" dirty="0">
                <a:latin typeface="Cambria"/>
                <a:cs typeface="Cambria"/>
              </a:rPr>
              <a:t>should not </a:t>
            </a:r>
            <a:r>
              <a:rPr sz="2800" spc="5" dirty="0">
                <a:latin typeface="Cambria"/>
                <a:cs typeface="Cambria"/>
              </a:rPr>
              <a:t>be </a:t>
            </a:r>
            <a:r>
              <a:rPr sz="2800" spc="-10" dirty="0">
                <a:latin typeface="Cambria"/>
                <a:cs typeface="Cambria"/>
              </a:rPr>
              <a:t>encouraged </a:t>
            </a:r>
            <a:r>
              <a:rPr sz="2800" spc="-5" dirty="0">
                <a:latin typeface="Cambria"/>
                <a:cs typeface="Cambria"/>
              </a:rPr>
              <a:t>nor </a:t>
            </a:r>
            <a:r>
              <a:rPr sz="2800" dirty="0">
                <a:latin typeface="Cambria"/>
                <a:cs typeface="Cambria"/>
              </a:rPr>
              <a:t>should  </a:t>
            </a:r>
            <a:r>
              <a:rPr sz="2800" spc="-25" dirty="0">
                <a:latin typeface="Cambria"/>
                <a:cs typeface="Cambria"/>
              </a:rPr>
              <a:t>any </a:t>
            </a:r>
            <a:r>
              <a:rPr sz="2800" spc="-5" dirty="0">
                <a:latin typeface="Cambria"/>
                <a:cs typeface="Cambria"/>
              </a:rPr>
              <a:t>attempt </a:t>
            </a:r>
            <a:r>
              <a:rPr sz="2800" dirty="0">
                <a:latin typeface="Cambria"/>
                <a:cs typeface="Cambria"/>
              </a:rPr>
              <a:t>be </a:t>
            </a:r>
            <a:r>
              <a:rPr sz="2800" spc="-10" dirty="0">
                <a:latin typeface="Cambria"/>
                <a:cs typeface="Cambria"/>
              </a:rPr>
              <a:t>made </a:t>
            </a:r>
            <a:r>
              <a:rPr sz="2800" spc="-15" dirty="0">
                <a:latin typeface="Cambria"/>
                <a:cs typeface="Cambria"/>
              </a:rPr>
              <a:t>to </a:t>
            </a:r>
            <a:r>
              <a:rPr sz="2800" spc="-5" dirty="0">
                <a:latin typeface="Cambria"/>
                <a:cs typeface="Cambria"/>
              </a:rPr>
              <a:t>solicit </a:t>
            </a:r>
            <a:r>
              <a:rPr sz="2800" spc="-10" dirty="0">
                <a:latin typeface="Cambria"/>
                <a:cs typeface="Cambria"/>
              </a:rPr>
              <a:t>orders </a:t>
            </a:r>
            <a:r>
              <a:rPr sz="2800" spc="-15" dirty="0">
                <a:latin typeface="Cambria"/>
                <a:cs typeface="Cambria"/>
              </a:rPr>
              <a:t>for </a:t>
            </a:r>
            <a:r>
              <a:rPr sz="2800" spc="-5" dirty="0">
                <a:latin typeface="Cambria"/>
                <a:cs typeface="Cambria"/>
              </a:rPr>
              <a:t>such substances </a:t>
            </a:r>
            <a:r>
              <a:rPr sz="2800" spc="-15" dirty="0">
                <a:latin typeface="Cambria"/>
                <a:cs typeface="Cambria"/>
              </a:rPr>
              <a:t>from </a:t>
            </a:r>
            <a:r>
              <a:rPr sz="2800" spc="-5" dirty="0">
                <a:latin typeface="Cambria"/>
                <a:cs typeface="Cambria"/>
              </a:rPr>
              <a:t>door </a:t>
            </a:r>
            <a:r>
              <a:rPr sz="2800" spc="-20" dirty="0">
                <a:latin typeface="Cambria"/>
                <a:cs typeface="Cambria"/>
              </a:rPr>
              <a:t>to  </a:t>
            </a:r>
            <a:r>
              <a:rPr sz="2800" spc="-60" dirty="0">
                <a:latin typeface="Cambria"/>
                <a:cs typeface="Cambria"/>
              </a:rPr>
              <a:t>door.</a:t>
            </a:r>
            <a:endParaRPr sz="2800">
              <a:latin typeface="Cambria"/>
              <a:cs typeface="Cambria"/>
            </a:endParaRPr>
          </a:p>
          <a:p>
            <a:pPr marL="469900" marR="5080" indent="-457200" algn="just">
              <a:lnSpc>
                <a:spcPct val="150000"/>
              </a:lnSpc>
              <a:buFont typeface="Wingdings"/>
              <a:buChar char=""/>
              <a:tabLst>
                <a:tab pos="469900" algn="l"/>
              </a:tabLst>
            </a:pPr>
            <a:r>
              <a:rPr sz="2800" spc="-5" dirty="0">
                <a:latin typeface="Cambria"/>
                <a:cs typeface="Cambria"/>
              </a:rPr>
              <a:t>`Self-service` method of </a:t>
            </a:r>
            <a:r>
              <a:rPr sz="2800" spc="-10" dirty="0">
                <a:latin typeface="Cambria"/>
                <a:cs typeface="Cambria"/>
              </a:rPr>
              <a:t>operating </a:t>
            </a:r>
            <a:r>
              <a:rPr sz="2800" spc="-5" dirty="0">
                <a:latin typeface="Cambria"/>
                <a:cs typeface="Cambria"/>
              </a:rPr>
              <a:t>pharmacies </a:t>
            </a:r>
            <a:r>
              <a:rPr sz="2800" spc="-10" dirty="0">
                <a:latin typeface="Cambria"/>
                <a:cs typeface="Cambria"/>
              </a:rPr>
              <a:t>and </a:t>
            </a:r>
            <a:r>
              <a:rPr sz="2800" spc="-5" dirty="0">
                <a:latin typeface="Cambria"/>
                <a:cs typeface="Cambria"/>
              </a:rPr>
              <a:t>drug - </a:t>
            </a:r>
            <a:r>
              <a:rPr sz="2800" spc="-15" dirty="0">
                <a:latin typeface="Cambria"/>
                <a:cs typeface="Cambria"/>
              </a:rPr>
              <a:t>stores </a:t>
            </a:r>
            <a:r>
              <a:rPr sz="2800" spc="-5" dirty="0">
                <a:latin typeface="Cambria"/>
                <a:cs typeface="Cambria"/>
              </a:rPr>
              <a:t>should  </a:t>
            </a:r>
            <a:r>
              <a:rPr sz="2800" spc="-10" dirty="0">
                <a:latin typeface="Cambria"/>
                <a:cs typeface="Cambria"/>
              </a:rPr>
              <a:t>not </a:t>
            </a:r>
            <a:r>
              <a:rPr sz="2800" dirty="0">
                <a:latin typeface="Cambria"/>
                <a:cs typeface="Cambria"/>
              </a:rPr>
              <a:t>be </a:t>
            </a:r>
            <a:r>
              <a:rPr sz="2800" spc="-10" dirty="0">
                <a:latin typeface="Cambria"/>
                <a:cs typeface="Cambria"/>
              </a:rPr>
              <a:t>used </a:t>
            </a:r>
            <a:r>
              <a:rPr sz="2800" spc="-5" dirty="0">
                <a:latin typeface="Cambria"/>
                <a:cs typeface="Cambria"/>
              </a:rPr>
              <a:t>as this </a:t>
            </a:r>
            <a:r>
              <a:rPr sz="2800" spc="-10" dirty="0">
                <a:latin typeface="Cambria"/>
                <a:cs typeface="Cambria"/>
              </a:rPr>
              <a:t>practice </a:t>
            </a:r>
            <a:r>
              <a:rPr sz="2800" spc="-25" dirty="0">
                <a:latin typeface="Cambria"/>
                <a:cs typeface="Cambria"/>
              </a:rPr>
              <a:t>may </a:t>
            </a:r>
            <a:r>
              <a:rPr sz="2800" spc="-10" dirty="0">
                <a:latin typeface="Cambria"/>
                <a:cs typeface="Cambria"/>
              </a:rPr>
              <a:t>lead </a:t>
            </a:r>
            <a:r>
              <a:rPr sz="2800" spc="-15" dirty="0">
                <a:latin typeface="Cambria"/>
                <a:cs typeface="Cambria"/>
              </a:rPr>
              <a:t>to </a:t>
            </a:r>
            <a:r>
              <a:rPr sz="2800" spc="-10" dirty="0">
                <a:latin typeface="Cambria"/>
                <a:cs typeface="Cambria"/>
              </a:rPr>
              <a:t>the </a:t>
            </a:r>
            <a:r>
              <a:rPr sz="2800" spc="-5" dirty="0">
                <a:latin typeface="Cambria"/>
                <a:cs typeface="Cambria"/>
              </a:rPr>
              <a:t>distribution of </a:t>
            </a:r>
            <a:r>
              <a:rPr sz="2800" spc="-10" dirty="0">
                <a:latin typeface="Cambria"/>
                <a:cs typeface="Cambria"/>
              </a:rPr>
              <a:t>therapeutic  </a:t>
            </a:r>
            <a:r>
              <a:rPr sz="2800" spc="-5" dirty="0">
                <a:latin typeface="Cambria"/>
                <a:cs typeface="Cambria"/>
              </a:rPr>
              <a:t>substances </a:t>
            </a:r>
            <a:r>
              <a:rPr sz="2800" spc="-10" dirty="0">
                <a:latin typeface="Cambria"/>
                <a:cs typeface="Cambria"/>
              </a:rPr>
              <a:t>without </a:t>
            </a:r>
            <a:r>
              <a:rPr sz="2800" spc="-5" dirty="0">
                <a:latin typeface="Cambria"/>
                <a:cs typeface="Cambria"/>
              </a:rPr>
              <a:t>an </a:t>
            </a:r>
            <a:r>
              <a:rPr sz="2800" spc="-10" dirty="0">
                <a:latin typeface="Cambria"/>
                <a:cs typeface="Cambria"/>
              </a:rPr>
              <a:t>expert </a:t>
            </a:r>
            <a:r>
              <a:rPr sz="2800" spc="-5" dirty="0">
                <a:latin typeface="Cambria"/>
                <a:cs typeface="Cambria"/>
              </a:rPr>
              <a:t>supervision </a:t>
            </a:r>
            <a:r>
              <a:rPr sz="2800" spc="-10" dirty="0">
                <a:latin typeface="Cambria"/>
                <a:cs typeface="Cambria"/>
              </a:rPr>
              <a:t>and </a:t>
            </a:r>
            <a:r>
              <a:rPr sz="2800" spc="-5" dirty="0">
                <a:latin typeface="Cambria"/>
                <a:cs typeface="Cambria"/>
              </a:rPr>
              <a:t>thus </a:t>
            </a:r>
            <a:r>
              <a:rPr sz="2800" spc="-15" dirty="0">
                <a:latin typeface="Cambria"/>
                <a:cs typeface="Cambria"/>
              </a:rPr>
              <a:t>would </a:t>
            </a:r>
            <a:r>
              <a:rPr sz="2800" spc="-10" dirty="0">
                <a:latin typeface="Cambria"/>
                <a:cs typeface="Cambria"/>
              </a:rPr>
              <a:t>encourage </a:t>
            </a:r>
            <a:r>
              <a:rPr sz="2800" spc="-5" dirty="0">
                <a:latin typeface="Cambria"/>
                <a:cs typeface="Cambria"/>
              </a:rPr>
              <a:t>self-  medication, </a:t>
            </a:r>
            <a:r>
              <a:rPr sz="2800" spc="-10" dirty="0">
                <a:latin typeface="Cambria"/>
                <a:cs typeface="Cambria"/>
              </a:rPr>
              <a:t>which </a:t>
            </a:r>
            <a:r>
              <a:rPr sz="2800" spc="-5" dirty="0">
                <a:latin typeface="Cambria"/>
                <a:cs typeface="Cambria"/>
              </a:rPr>
              <a:t>is </a:t>
            </a:r>
            <a:r>
              <a:rPr sz="2800" spc="-20" dirty="0">
                <a:latin typeface="Cambria"/>
                <a:cs typeface="Cambria"/>
              </a:rPr>
              <a:t>highly</a:t>
            </a:r>
            <a:r>
              <a:rPr sz="2800" spc="10" dirty="0">
                <a:latin typeface="Cambria"/>
                <a:cs typeface="Cambria"/>
              </a:rPr>
              <a:t> </a:t>
            </a:r>
            <a:r>
              <a:rPr sz="2800" spc="-10" dirty="0">
                <a:latin typeface="Cambria"/>
                <a:cs typeface="Cambria"/>
              </a:rPr>
              <a:t>undesirable.</a:t>
            </a:r>
            <a:endParaRPr sz="2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1477" y="170840"/>
            <a:ext cx="11623040" cy="6427470"/>
          </a:xfrm>
          <a:prstGeom prst="rect">
            <a:avLst/>
          </a:prstGeom>
        </p:spPr>
        <p:txBody>
          <a:bodyPr vert="horz" wrap="square" lIns="0" tIns="22606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780"/>
              </a:spcBef>
            </a:pPr>
            <a:r>
              <a:rPr sz="2800" b="1" spc="-5" dirty="0">
                <a:latin typeface="Cambria"/>
                <a:cs typeface="Cambria"/>
              </a:rPr>
              <a:t>5. </a:t>
            </a:r>
            <a:r>
              <a:rPr sz="2800" b="1" spc="-25" dirty="0">
                <a:latin typeface="Cambria"/>
                <a:cs typeface="Cambria"/>
              </a:rPr>
              <a:t>Advertising </a:t>
            </a:r>
            <a:r>
              <a:rPr sz="2800" b="1" spc="-5" dirty="0">
                <a:latin typeface="Cambria"/>
                <a:cs typeface="Cambria"/>
              </a:rPr>
              <a:t>and</a:t>
            </a:r>
            <a:r>
              <a:rPr sz="2800" b="1" spc="-80" dirty="0">
                <a:latin typeface="Cambria"/>
                <a:cs typeface="Cambria"/>
              </a:rPr>
              <a:t> </a:t>
            </a:r>
            <a:r>
              <a:rPr sz="2800" b="1" spc="-20" dirty="0">
                <a:latin typeface="Cambria"/>
                <a:cs typeface="Cambria"/>
              </a:rPr>
              <a:t>Displays:</a:t>
            </a:r>
            <a:endParaRPr sz="2800">
              <a:latin typeface="Cambria"/>
              <a:cs typeface="Cambria"/>
            </a:endParaRPr>
          </a:p>
          <a:p>
            <a:pPr marL="469900" marR="5080" indent="-457200" algn="just">
              <a:lnSpc>
                <a:spcPct val="150000"/>
              </a:lnSpc>
              <a:buFont typeface="Wingdings"/>
              <a:buChar char=""/>
              <a:tabLst>
                <a:tab pos="469900" algn="l"/>
              </a:tabLst>
            </a:pPr>
            <a:r>
              <a:rPr sz="2800" spc="-5" dirty="0">
                <a:latin typeface="Cambria"/>
                <a:cs typeface="Cambria"/>
              </a:rPr>
              <a:t>No </a:t>
            </a:r>
            <a:r>
              <a:rPr sz="2800" spc="-15" dirty="0">
                <a:latin typeface="Cambria"/>
                <a:cs typeface="Cambria"/>
              </a:rPr>
              <a:t>display </a:t>
            </a:r>
            <a:r>
              <a:rPr sz="2800" spc="-10" dirty="0">
                <a:latin typeface="Cambria"/>
                <a:cs typeface="Cambria"/>
              </a:rPr>
              <a:t>material </a:t>
            </a:r>
            <a:r>
              <a:rPr sz="2800" spc="-5" dirty="0">
                <a:latin typeface="Cambria"/>
                <a:cs typeface="Cambria"/>
              </a:rPr>
              <a:t>either on </a:t>
            </a:r>
            <a:r>
              <a:rPr sz="2800" spc="-10" dirty="0">
                <a:latin typeface="Cambria"/>
                <a:cs typeface="Cambria"/>
              </a:rPr>
              <a:t>the premises, </a:t>
            </a:r>
            <a:r>
              <a:rPr sz="2800" spc="-5" dirty="0">
                <a:latin typeface="Cambria"/>
                <a:cs typeface="Cambria"/>
              </a:rPr>
              <a:t>in </a:t>
            </a:r>
            <a:r>
              <a:rPr sz="2800" spc="-10" dirty="0">
                <a:latin typeface="Cambria"/>
                <a:cs typeface="Cambria"/>
              </a:rPr>
              <a:t>the </a:t>
            </a:r>
            <a:r>
              <a:rPr sz="2800" spc="-15" dirty="0">
                <a:latin typeface="Cambria"/>
                <a:cs typeface="Cambria"/>
              </a:rPr>
              <a:t>press </a:t>
            </a:r>
            <a:r>
              <a:rPr sz="2800" spc="-5" dirty="0">
                <a:latin typeface="Cambria"/>
                <a:cs typeface="Cambria"/>
              </a:rPr>
              <a:t>or </a:t>
            </a:r>
            <a:r>
              <a:rPr sz="2800" spc="-10" dirty="0">
                <a:latin typeface="Cambria"/>
                <a:cs typeface="Cambria"/>
              </a:rPr>
              <a:t>elsewhere  </a:t>
            </a:r>
            <a:r>
              <a:rPr sz="2800" spc="-5" dirty="0">
                <a:latin typeface="Cambria"/>
                <a:cs typeface="Cambria"/>
              </a:rPr>
              <a:t>should be used </a:t>
            </a:r>
            <a:r>
              <a:rPr sz="2800" spc="-20" dirty="0">
                <a:latin typeface="Cambria"/>
                <a:cs typeface="Cambria"/>
              </a:rPr>
              <a:t>by </a:t>
            </a:r>
            <a:r>
              <a:rPr sz="2800" spc="-5" dirty="0">
                <a:latin typeface="Cambria"/>
                <a:cs typeface="Cambria"/>
              </a:rPr>
              <a:t>a pharmacist in </a:t>
            </a:r>
            <a:r>
              <a:rPr sz="2800" dirty="0">
                <a:latin typeface="Cambria"/>
                <a:cs typeface="Cambria"/>
              </a:rPr>
              <a:t>connection </a:t>
            </a:r>
            <a:r>
              <a:rPr sz="2800" spc="-5" dirty="0">
                <a:latin typeface="Cambria"/>
                <a:cs typeface="Cambria"/>
              </a:rPr>
              <a:t>with the sale </a:t>
            </a:r>
            <a:r>
              <a:rPr sz="2800" spc="-15" dirty="0">
                <a:latin typeface="Cambria"/>
                <a:cs typeface="Cambria"/>
              </a:rPr>
              <a:t>to </a:t>
            </a:r>
            <a:r>
              <a:rPr sz="2800" spc="-5" dirty="0">
                <a:latin typeface="Cambria"/>
                <a:cs typeface="Cambria"/>
              </a:rPr>
              <a:t>the public  of </a:t>
            </a:r>
            <a:r>
              <a:rPr sz="2800" spc="-10" dirty="0">
                <a:latin typeface="Cambria"/>
                <a:cs typeface="Cambria"/>
              </a:rPr>
              <a:t>medicines </a:t>
            </a:r>
            <a:r>
              <a:rPr sz="2800" spc="-5" dirty="0">
                <a:latin typeface="Cambria"/>
                <a:cs typeface="Cambria"/>
              </a:rPr>
              <a:t>or medical appliances </a:t>
            </a:r>
            <a:r>
              <a:rPr sz="2800" spc="-10" dirty="0">
                <a:latin typeface="Cambria"/>
                <a:cs typeface="Cambria"/>
              </a:rPr>
              <a:t>which </a:t>
            </a:r>
            <a:r>
              <a:rPr sz="2800" spc="-5" dirty="0">
                <a:latin typeface="Cambria"/>
                <a:cs typeface="Cambria"/>
              </a:rPr>
              <a:t>is undignified in </a:t>
            </a:r>
            <a:r>
              <a:rPr sz="2800" spc="-15" dirty="0">
                <a:latin typeface="Cambria"/>
                <a:cs typeface="Cambria"/>
              </a:rPr>
              <a:t>style </a:t>
            </a:r>
            <a:r>
              <a:rPr sz="2800" spc="5" dirty="0">
                <a:latin typeface="Cambria"/>
                <a:cs typeface="Cambria"/>
              </a:rPr>
              <a:t>or </a:t>
            </a:r>
            <a:r>
              <a:rPr sz="2800" spc="-10" dirty="0">
                <a:latin typeface="Cambria"/>
                <a:cs typeface="Cambria"/>
              </a:rPr>
              <a:t>which  </a:t>
            </a:r>
            <a:r>
              <a:rPr sz="2800" spc="-5" dirty="0">
                <a:latin typeface="Cambria"/>
                <a:cs typeface="Cambria"/>
              </a:rPr>
              <a:t>contains:-</a:t>
            </a:r>
            <a:endParaRPr sz="2800">
              <a:latin typeface="Cambria"/>
              <a:cs typeface="Cambria"/>
            </a:endParaRPr>
          </a:p>
          <a:p>
            <a:pPr marL="527685" indent="-515620" algn="just">
              <a:lnSpc>
                <a:spcPct val="100000"/>
              </a:lnSpc>
              <a:spcBef>
                <a:spcPts val="1680"/>
              </a:spcBef>
              <a:buAutoNum type="alphaLcPeriod"/>
              <a:tabLst>
                <a:tab pos="528320" algn="l"/>
              </a:tabLst>
            </a:pPr>
            <a:r>
              <a:rPr sz="2800" spc="-30" dirty="0">
                <a:latin typeface="Cambria"/>
                <a:cs typeface="Cambria"/>
              </a:rPr>
              <a:t>Any </a:t>
            </a:r>
            <a:r>
              <a:rPr sz="2800" spc="-10" dirty="0">
                <a:latin typeface="Cambria"/>
                <a:cs typeface="Cambria"/>
              </a:rPr>
              <a:t>offer </a:t>
            </a:r>
            <a:r>
              <a:rPr sz="2800" spc="-5" dirty="0">
                <a:latin typeface="Cambria"/>
                <a:cs typeface="Cambria"/>
              </a:rPr>
              <a:t>about </a:t>
            </a:r>
            <a:r>
              <a:rPr sz="2800" spc="-10" dirty="0">
                <a:latin typeface="Cambria"/>
                <a:cs typeface="Cambria"/>
              </a:rPr>
              <a:t>refund </a:t>
            </a:r>
            <a:r>
              <a:rPr sz="2800" spc="-5" dirty="0">
                <a:latin typeface="Cambria"/>
                <a:cs typeface="Cambria"/>
              </a:rPr>
              <a:t>of</a:t>
            </a:r>
            <a:r>
              <a:rPr sz="2800" spc="60" dirty="0">
                <a:latin typeface="Cambria"/>
                <a:cs typeface="Cambria"/>
              </a:rPr>
              <a:t> </a:t>
            </a:r>
            <a:r>
              <a:rPr sz="2800" spc="-50" dirty="0">
                <a:latin typeface="Cambria"/>
                <a:cs typeface="Cambria"/>
              </a:rPr>
              <a:t>money.</a:t>
            </a:r>
            <a:endParaRPr sz="2800">
              <a:latin typeface="Cambria"/>
              <a:cs typeface="Cambria"/>
            </a:endParaRPr>
          </a:p>
          <a:p>
            <a:pPr marL="527685" indent="-515620">
              <a:lnSpc>
                <a:spcPct val="100000"/>
              </a:lnSpc>
              <a:spcBef>
                <a:spcPts val="1680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sz="2800" spc="-10" dirty="0">
                <a:latin typeface="Cambria"/>
                <a:cs typeface="Cambria"/>
              </a:rPr>
              <a:t>Misleading, </a:t>
            </a:r>
            <a:r>
              <a:rPr sz="2800" spc="-5" dirty="0">
                <a:latin typeface="Cambria"/>
                <a:cs typeface="Cambria"/>
              </a:rPr>
              <a:t>or </a:t>
            </a:r>
            <a:r>
              <a:rPr sz="2800" spc="-20" dirty="0">
                <a:latin typeface="Cambria"/>
                <a:cs typeface="Cambria"/>
              </a:rPr>
              <a:t>exaggerated </a:t>
            </a:r>
            <a:r>
              <a:rPr sz="2800" spc="-5" dirty="0">
                <a:latin typeface="Cambria"/>
                <a:cs typeface="Cambria"/>
              </a:rPr>
              <a:t>statements or</a:t>
            </a:r>
            <a:r>
              <a:rPr sz="2800" spc="40" dirty="0">
                <a:latin typeface="Cambria"/>
                <a:cs typeface="Cambria"/>
              </a:rPr>
              <a:t> </a:t>
            </a:r>
            <a:r>
              <a:rPr sz="2800" spc="-5" dirty="0">
                <a:latin typeface="Cambria"/>
                <a:cs typeface="Cambria"/>
              </a:rPr>
              <a:t>claims.</a:t>
            </a:r>
            <a:endParaRPr sz="2800">
              <a:latin typeface="Cambria"/>
              <a:cs typeface="Cambria"/>
            </a:endParaRPr>
          </a:p>
          <a:p>
            <a:pPr marL="527685" indent="-515620">
              <a:lnSpc>
                <a:spcPct val="100000"/>
              </a:lnSpc>
              <a:spcBef>
                <a:spcPts val="1680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Cambria"/>
                <a:cs typeface="Cambria"/>
              </a:rPr>
              <a:t>The </a:t>
            </a:r>
            <a:r>
              <a:rPr sz="2800" spc="-25" dirty="0">
                <a:latin typeface="Cambria"/>
                <a:cs typeface="Cambria"/>
              </a:rPr>
              <a:t>word </a:t>
            </a:r>
            <a:r>
              <a:rPr sz="2800" spc="-30" dirty="0">
                <a:latin typeface="Cambria"/>
                <a:cs typeface="Cambria"/>
              </a:rPr>
              <a:t>"Cure" </a:t>
            </a:r>
            <a:r>
              <a:rPr sz="2800" spc="-5" dirty="0">
                <a:latin typeface="Cambria"/>
                <a:cs typeface="Cambria"/>
              </a:rPr>
              <a:t>in </a:t>
            </a:r>
            <a:r>
              <a:rPr sz="2800" spc="-15" dirty="0">
                <a:latin typeface="Cambria"/>
                <a:cs typeface="Cambria"/>
              </a:rPr>
              <a:t>reference to </a:t>
            </a:r>
            <a:r>
              <a:rPr sz="2800" spc="-5" dirty="0">
                <a:latin typeface="Cambria"/>
                <a:cs typeface="Cambria"/>
              </a:rPr>
              <a:t>an ailment or </a:t>
            </a:r>
            <a:r>
              <a:rPr sz="2800" spc="-10" dirty="0">
                <a:latin typeface="Cambria"/>
                <a:cs typeface="Cambria"/>
              </a:rPr>
              <a:t>symptoms </a:t>
            </a:r>
            <a:r>
              <a:rPr sz="2800" spc="-5" dirty="0">
                <a:latin typeface="Cambria"/>
                <a:cs typeface="Cambria"/>
              </a:rPr>
              <a:t>of</a:t>
            </a:r>
            <a:r>
              <a:rPr sz="2800" spc="105" dirty="0">
                <a:latin typeface="Cambria"/>
                <a:cs typeface="Cambria"/>
              </a:rPr>
              <a:t> </a:t>
            </a:r>
            <a:r>
              <a:rPr sz="2800" spc="-5" dirty="0">
                <a:latin typeface="Cambria"/>
                <a:cs typeface="Cambria"/>
              </a:rPr>
              <a:t>ill-health.</a:t>
            </a:r>
            <a:endParaRPr sz="2800">
              <a:latin typeface="Cambria"/>
              <a:cs typeface="Cambria"/>
            </a:endParaRPr>
          </a:p>
          <a:p>
            <a:pPr marL="527685" indent="-515620">
              <a:lnSpc>
                <a:spcPct val="100000"/>
              </a:lnSpc>
              <a:spcBef>
                <a:spcPts val="1685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Cambria"/>
                <a:cs typeface="Cambria"/>
              </a:rPr>
              <a:t>A </a:t>
            </a:r>
            <a:r>
              <a:rPr sz="2800" spc="-15" dirty="0">
                <a:latin typeface="Cambria"/>
                <a:cs typeface="Cambria"/>
              </a:rPr>
              <a:t>guarantee </a:t>
            </a:r>
            <a:r>
              <a:rPr sz="2800" spc="-5" dirty="0">
                <a:latin typeface="Cambria"/>
                <a:cs typeface="Cambria"/>
              </a:rPr>
              <a:t>of </a:t>
            </a:r>
            <a:r>
              <a:rPr sz="2800" spc="-10" dirty="0">
                <a:latin typeface="Cambria"/>
                <a:cs typeface="Cambria"/>
              </a:rPr>
              <a:t>therapeutic</a:t>
            </a:r>
            <a:r>
              <a:rPr sz="2800" spc="45" dirty="0">
                <a:latin typeface="Cambria"/>
                <a:cs typeface="Cambria"/>
              </a:rPr>
              <a:t> </a:t>
            </a:r>
            <a:r>
              <a:rPr sz="2800" spc="-30" dirty="0">
                <a:latin typeface="Cambria"/>
                <a:cs typeface="Cambria"/>
              </a:rPr>
              <a:t>efficacy.</a:t>
            </a:r>
            <a:endParaRPr sz="2800">
              <a:latin typeface="Cambria"/>
              <a:cs typeface="Cambria"/>
            </a:endParaRPr>
          </a:p>
          <a:p>
            <a:pPr marL="527685" indent="-515620">
              <a:lnSpc>
                <a:spcPct val="100000"/>
              </a:lnSpc>
              <a:spcBef>
                <a:spcPts val="1680"/>
              </a:spcBef>
              <a:buAutoNum type="alphaL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Cambria"/>
                <a:cs typeface="Cambria"/>
              </a:rPr>
              <a:t>An appeal </a:t>
            </a:r>
            <a:r>
              <a:rPr sz="2800" spc="-15" dirty="0">
                <a:latin typeface="Cambria"/>
                <a:cs typeface="Cambria"/>
              </a:rPr>
              <a:t>to</a:t>
            </a:r>
            <a:r>
              <a:rPr sz="2800" spc="10" dirty="0">
                <a:latin typeface="Cambria"/>
                <a:cs typeface="Cambria"/>
              </a:rPr>
              <a:t> </a:t>
            </a:r>
            <a:r>
              <a:rPr sz="2800" spc="-65" dirty="0">
                <a:latin typeface="Cambria"/>
                <a:cs typeface="Cambria"/>
              </a:rPr>
              <a:t>fear,</a:t>
            </a:r>
            <a:endParaRPr sz="2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7236" y="2243074"/>
            <a:ext cx="7640955" cy="130048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451100" marR="5080" indent="-2439035">
              <a:lnSpc>
                <a:spcPts val="4750"/>
              </a:lnSpc>
              <a:spcBef>
                <a:spcPts val="705"/>
              </a:spcBef>
              <a:tabLst>
                <a:tab pos="3187700" algn="l"/>
              </a:tabLst>
            </a:pPr>
            <a:r>
              <a:rPr dirty="0"/>
              <a:t>Pharmacist	</a:t>
            </a:r>
            <a:r>
              <a:rPr spc="-5" dirty="0"/>
              <a:t>in </a:t>
            </a:r>
            <a:r>
              <a:rPr spc="-10" dirty="0"/>
              <a:t>Relation </a:t>
            </a:r>
            <a:r>
              <a:rPr spc="-195" dirty="0"/>
              <a:t>To </a:t>
            </a:r>
            <a:r>
              <a:rPr dirty="0"/>
              <a:t>his  </a:t>
            </a:r>
            <a:r>
              <a:rPr spc="-10" dirty="0"/>
              <a:t>Profession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7456" y="0"/>
            <a:ext cx="11539855" cy="66109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marR="5080" indent="-515620" algn="just">
              <a:lnSpc>
                <a:spcPct val="150000"/>
              </a:lnSpc>
              <a:spcBef>
                <a:spcPts val="105"/>
              </a:spcBef>
              <a:buAutoNum type="arabicPeriod"/>
              <a:tabLst>
                <a:tab pos="528320" algn="l"/>
              </a:tabLst>
            </a:pPr>
            <a:r>
              <a:rPr sz="3200" b="1" spc="-5" dirty="0">
                <a:latin typeface="Cambria"/>
                <a:cs typeface="Cambria"/>
              </a:rPr>
              <a:t>Ethics: </a:t>
            </a:r>
            <a:r>
              <a:rPr sz="3200" spc="-5" dirty="0">
                <a:latin typeface="Cambria"/>
                <a:cs typeface="Cambria"/>
              </a:rPr>
              <a:t>it means </a:t>
            </a:r>
            <a:r>
              <a:rPr sz="3200" spc="-15" dirty="0">
                <a:latin typeface="Cambria"/>
                <a:cs typeface="Cambria"/>
              </a:rPr>
              <a:t>moral </a:t>
            </a:r>
            <a:r>
              <a:rPr sz="3200" spc="-5" dirty="0">
                <a:latin typeface="Cambria"/>
                <a:cs typeface="Cambria"/>
              </a:rPr>
              <a:t>principles. </a:t>
            </a:r>
            <a:r>
              <a:rPr sz="3200" dirty="0">
                <a:latin typeface="Cambria"/>
                <a:cs typeface="Cambria"/>
              </a:rPr>
              <a:t>It </a:t>
            </a:r>
            <a:r>
              <a:rPr sz="3200" spc="-5" dirty="0">
                <a:latin typeface="Cambria"/>
                <a:cs typeface="Cambria"/>
              </a:rPr>
              <a:t>is </a:t>
            </a:r>
            <a:r>
              <a:rPr sz="3200" dirty="0">
                <a:latin typeface="Cambria"/>
                <a:cs typeface="Cambria"/>
              </a:rPr>
              <a:t>a science of </a:t>
            </a:r>
            <a:r>
              <a:rPr sz="3200" spc="-15" dirty="0">
                <a:latin typeface="Cambria"/>
                <a:cs typeface="Cambria"/>
              </a:rPr>
              <a:t>moral </a:t>
            </a:r>
            <a:r>
              <a:rPr sz="3200" spc="-55" dirty="0">
                <a:latin typeface="Cambria"/>
                <a:cs typeface="Cambria"/>
              </a:rPr>
              <a:t>duty. </a:t>
            </a:r>
            <a:r>
              <a:rPr sz="3200" spc="-5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3200" b="1" i="1" spc="-5" dirty="0">
                <a:solidFill>
                  <a:srgbClr val="001F5F"/>
                </a:solidFill>
                <a:latin typeface="Cambria"/>
                <a:cs typeface="Cambria"/>
              </a:rPr>
              <a:t>Or </a:t>
            </a:r>
            <a:r>
              <a:rPr sz="3200" spc="-20" dirty="0">
                <a:latin typeface="Cambria"/>
                <a:cs typeface="Cambria"/>
              </a:rPr>
              <a:t>Rules </a:t>
            </a:r>
            <a:r>
              <a:rPr sz="3200" spc="-25" dirty="0">
                <a:latin typeface="Cambria"/>
                <a:cs typeface="Cambria"/>
              </a:rPr>
              <a:t>by </a:t>
            </a:r>
            <a:r>
              <a:rPr sz="3200" spc="-10" dirty="0">
                <a:latin typeface="Cambria"/>
                <a:cs typeface="Cambria"/>
              </a:rPr>
              <a:t>which </a:t>
            </a:r>
            <a:r>
              <a:rPr sz="3200" dirty="0">
                <a:latin typeface="Cambria"/>
                <a:cs typeface="Cambria"/>
              </a:rPr>
              <a:t>a </a:t>
            </a:r>
            <a:r>
              <a:rPr sz="3200" spc="-10" dirty="0">
                <a:latin typeface="Cambria"/>
                <a:cs typeface="Cambria"/>
              </a:rPr>
              <a:t>profession regulates </a:t>
            </a:r>
            <a:r>
              <a:rPr sz="3200" spc="-5" dirty="0">
                <a:latin typeface="Cambria"/>
                <a:cs typeface="Cambria"/>
              </a:rPr>
              <a:t>actions and </a:t>
            </a:r>
            <a:r>
              <a:rPr sz="3200" dirty="0">
                <a:latin typeface="Cambria"/>
                <a:cs typeface="Cambria"/>
              </a:rPr>
              <a:t>sets  </a:t>
            </a:r>
            <a:r>
              <a:rPr sz="3200" spc="-10" dirty="0">
                <a:latin typeface="Cambria"/>
                <a:cs typeface="Cambria"/>
              </a:rPr>
              <a:t>standard for </a:t>
            </a:r>
            <a:r>
              <a:rPr sz="3200" spc="-5" dirty="0">
                <a:latin typeface="Cambria"/>
                <a:cs typeface="Cambria"/>
              </a:rPr>
              <a:t>all its</a:t>
            </a:r>
            <a:r>
              <a:rPr sz="3200" spc="20" dirty="0">
                <a:latin typeface="Cambria"/>
                <a:cs typeface="Cambria"/>
              </a:rPr>
              <a:t> </a:t>
            </a:r>
            <a:r>
              <a:rPr sz="3200" spc="-5" dirty="0">
                <a:latin typeface="Cambria"/>
                <a:cs typeface="Cambria"/>
              </a:rPr>
              <a:t>members.</a:t>
            </a:r>
            <a:endParaRPr sz="3200">
              <a:latin typeface="Cambria"/>
              <a:cs typeface="Cambria"/>
            </a:endParaRPr>
          </a:p>
          <a:p>
            <a:pPr marL="527685" marR="5715" indent="-515620" algn="just">
              <a:lnSpc>
                <a:spcPct val="150000"/>
              </a:lnSpc>
              <a:buAutoNum type="arabicPeriod"/>
              <a:tabLst>
                <a:tab pos="528320" algn="l"/>
              </a:tabLst>
            </a:pPr>
            <a:r>
              <a:rPr sz="3200" b="1" spc="-5" dirty="0">
                <a:latin typeface="Cambria"/>
                <a:cs typeface="Cambria"/>
              </a:rPr>
              <a:t>Pharmaceutical </a:t>
            </a:r>
            <a:r>
              <a:rPr sz="3200" b="1" dirty="0">
                <a:latin typeface="Cambria"/>
                <a:cs typeface="Cambria"/>
              </a:rPr>
              <a:t>ethics: </a:t>
            </a:r>
            <a:r>
              <a:rPr sz="3200" spc="-5" dirty="0">
                <a:latin typeface="Cambria"/>
                <a:cs typeface="Cambria"/>
              </a:rPr>
              <a:t>the </a:t>
            </a:r>
            <a:r>
              <a:rPr sz="3200" dirty="0">
                <a:latin typeface="Cambria"/>
                <a:cs typeface="Cambria"/>
              </a:rPr>
              <a:t>ethics </a:t>
            </a:r>
            <a:r>
              <a:rPr sz="3200" spc="-5" dirty="0">
                <a:latin typeface="Cambria"/>
                <a:cs typeface="Cambria"/>
              </a:rPr>
              <a:t>in </a:t>
            </a:r>
            <a:r>
              <a:rPr sz="3200" spc="-10" dirty="0">
                <a:latin typeface="Cambria"/>
                <a:cs typeface="Cambria"/>
              </a:rPr>
              <a:t>relation </a:t>
            </a:r>
            <a:r>
              <a:rPr sz="3200" spc="-15" dirty="0">
                <a:latin typeface="Cambria"/>
                <a:cs typeface="Cambria"/>
              </a:rPr>
              <a:t>to</a:t>
            </a:r>
            <a:r>
              <a:rPr sz="3200" spc="670" dirty="0">
                <a:latin typeface="Cambria"/>
                <a:cs typeface="Cambria"/>
              </a:rPr>
              <a:t> </a:t>
            </a:r>
            <a:r>
              <a:rPr sz="3200" spc="-5" dirty="0">
                <a:latin typeface="Cambria"/>
                <a:cs typeface="Cambria"/>
              </a:rPr>
              <a:t>pharmacy  </a:t>
            </a:r>
            <a:r>
              <a:rPr sz="3200" spc="-10" dirty="0">
                <a:latin typeface="Cambria"/>
                <a:cs typeface="Cambria"/>
              </a:rPr>
              <a:t>profession </a:t>
            </a:r>
            <a:r>
              <a:rPr sz="3200" spc="-5" dirty="0">
                <a:latin typeface="Cambria"/>
                <a:cs typeface="Cambria"/>
              </a:rPr>
              <a:t>is </a:t>
            </a:r>
            <a:r>
              <a:rPr sz="3200" dirty="0">
                <a:latin typeface="Cambria"/>
                <a:cs typeface="Cambria"/>
              </a:rPr>
              <a:t>called </a:t>
            </a:r>
            <a:r>
              <a:rPr sz="3200" spc="-5" dirty="0">
                <a:latin typeface="Cambria"/>
                <a:cs typeface="Cambria"/>
              </a:rPr>
              <a:t>pharmaceutical</a:t>
            </a:r>
            <a:r>
              <a:rPr sz="3200" spc="-35" dirty="0">
                <a:latin typeface="Cambria"/>
                <a:cs typeface="Cambria"/>
              </a:rPr>
              <a:t> </a:t>
            </a:r>
            <a:r>
              <a:rPr sz="3200" dirty="0">
                <a:latin typeface="Cambria"/>
                <a:cs typeface="Cambria"/>
              </a:rPr>
              <a:t>ethics.</a:t>
            </a:r>
            <a:endParaRPr sz="3200">
              <a:latin typeface="Cambria"/>
              <a:cs typeface="Cambria"/>
            </a:endParaRPr>
          </a:p>
          <a:p>
            <a:pPr marL="527685" marR="5080" indent="-515620" algn="just">
              <a:lnSpc>
                <a:spcPct val="150000"/>
              </a:lnSpc>
              <a:spcBef>
                <a:spcPts val="5"/>
              </a:spcBef>
              <a:buAutoNum type="arabicPeriod"/>
              <a:tabLst>
                <a:tab pos="528320" algn="l"/>
              </a:tabLst>
            </a:pPr>
            <a:r>
              <a:rPr sz="3200" b="1" spc="-10" dirty="0">
                <a:latin typeface="Cambria"/>
                <a:cs typeface="Cambria"/>
              </a:rPr>
              <a:t>Morality: </a:t>
            </a:r>
            <a:r>
              <a:rPr sz="3200" spc="-15" dirty="0">
                <a:latin typeface="Cambria"/>
                <a:cs typeface="Cambria"/>
              </a:rPr>
              <a:t>morality  </a:t>
            </a:r>
            <a:r>
              <a:rPr sz="3200" spc="-5" dirty="0">
                <a:latin typeface="Cambria"/>
                <a:cs typeface="Cambria"/>
              </a:rPr>
              <a:t>means good conduct </a:t>
            </a:r>
            <a:r>
              <a:rPr sz="3200" dirty="0">
                <a:latin typeface="Cambria"/>
                <a:cs typeface="Cambria"/>
              </a:rPr>
              <a:t>or </a:t>
            </a:r>
            <a:r>
              <a:rPr sz="3200" spc="-10" dirty="0">
                <a:latin typeface="Cambria"/>
                <a:cs typeface="Cambria"/>
              </a:rPr>
              <a:t>behavior and  </a:t>
            </a:r>
            <a:r>
              <a:rPr sz="3200" dirty="0">
                <a:latin typeface="Cambria"/>
                <a:cs typeface="Cambria"/>
              </a:rPr>
              <a:t>consciousness.</a:t>
            </a:r>
            <a:endParaRPr sz="3200">
              <a:latin typeface="Cambria"/>
              <a:cs typeface="Cambria"/>
            </a:endParaRPr>
          </a:p>
          <a:p>
            <a:pPr marL="527685" marR="9525" indent="-515620" algn="just">
              <a:lnSpc>
                <a:spcPct val="150000"/>
              </a:lnSpc>
              <a:buAutoNum type="arabicPeriod"/>
              <a:tabLst>
                <a:tab pos="528320" algn="l"/>
              </a:tabLst>
            </a:pPr>
            <a:r>
              <a:rPr sz="3200" b="1" spc="-25" dirty="0">
                <a:latin typeface="Cambria"/>
                <a:cs typeface="Cambria"/>
              </a:rPr>
              <a:t>Law: </a:t>
            </a:r>
            <a:r>
              <a:rPr sz="3200" spc="-20" dirty="0">
                <a:latin typeface="Cambria"/>
                <a:cs typeface="Cambria"/>
              </a:rPr>
              <a:t>law </a:t>
            </a:r>
            <a:r>
              <a:rPr sz="3200" spc="-10" dirty="0">
                <a:latin typeface="Cambria"/>
                <a:cs typeface="Cambria"/>
              </a:rPr>
              <a:t>is </a:t>
            </a:r>
            <a:r>
              <a:rPr sz="3200" spc="-5" dirty="0">
                <a:latin typeface="Cambria"/>
                <a:cs typeface="Cambria"/>
              </a:rPr>
              <a:t>defined as, the rules </a:t>
            </a:r>
            <a:r>
              <a:rPr sz="3200" dirty="0">
                <a:latin typeface="Cambria"/>
                <a:cs typeface="Cambria"/>
              </a:rPr>
              <a:t>of </a:t>
            </a:r>
            <a:r>
              <a:rPr sz="3200" spc="-5" dirty="0">
                <a:latin typeface="Cambria"/>
                <a:cs typeface="Cambria"/>
              </a:rPr>
              <a:t>human conduct </a:t>
            </a:r>
            <a:r>
              <a:rPr sz="3200" spc="-10" dirty="0">
                <a:latin typeface="Cambria"/>
                <a:cs typeface="Cambria"/>
              </a:rPr>
              <a:t>binding </a:t>
            </a:r>
            <a:r>
              <a:rPr sz="3200" spc="-30" dirty="0">
                <a:latin typeface="Cambria"/>
                <a:cs typeface="Cambria"/>
              </a:rPr>
              <a:t>to  </a:t>
            </a:r>
            <a:r>
              <a:rPr sz="3200" spc="-5" dirty="0">
                <a:latin typeface="Cambria"/>
                <a:cs typeface="Cambria"/>
              </a:rPr>
              <a:t>all persons in </a:t>
            </a:r>
            <a:r>
              <a:rPr sz="3200" dirty="0">
                <a:latin typeface="Cambria"/>
                <a:cs typeface="Cambria"/>
              </a:rPr>
              <a:t>a </a:t>
            </a:r>
            <a:r>
              <a:rPr sz="3200" spc="-10" dirty="0">
                <a:latin typeface="Cambria"/>
                <a:cs typeface="Cambria"/>
              </a:rPr>
              <a:t>state </a:t>
            </a:r>
            <a:r>
              <a:rPr sz="3200" dirty="0">
                <a:latin typeface="Cambria"/>
                <a:cs typeface="Cambria"/>
              </a:rPr>
              <a:t>or</a:t>
            </a:r>
            <a:r>
              <a:rPr sz="3200" spc="-5" dirty="0">
                <a:latin typeface="Cambria"/>
                <a:cs typeface="Cambria"/>
              </a:rPr>
              <a:t> nation.</a:t>
            </a:r>
            <a:endParaRPr sz="3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9376" y="780059"/>
            <a:ext cx="11347450" cy="4507230"/>
          </a:xfrm>
          <a:prstGeom prst="rect">
            <a:avLst/>
          </a:prstGeom>
        </p:spPr>
        <p:txBody>
          <a:bodyPr vert="horz" wrap="square" lIns="0" tIns="22606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17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0" dirty="0">
                <a:latin typeface="Cambria"/>
                <a:cs typeface="Cambria"/>
              </a:rPr>
              <a:t>Extend </a:t>
            </a:r>
            <a:r>
              <a:rPr sz="2800" spc="-5" dirty="0">
                <a:latin typeface="Cambria"/>
                <a:cs typeface="Cambria"/>
              </a:rPr>
              <a:t>help </a:t>
            </a:r>
            <a:r>
              <a:rPr sz="2800" spc="-15" dirty="0">
                <a:latin typeface="Cambria"/>
                <a:cs typeface="Cambria"/>
              </a:rPr>
              <a:t>to </a:t>
            </a:r>
            <a:r>
              <a:rPr sz="2800" spc="-10" dirty="0">
                <a:latin typeface="Cambria"/>
                <a:cs typeface="Cambria"/>
              </a:rPr>
              <a:t>fellow </a:t>
            </a:r>
            <a:r>
              <a:rPr sz="2800" spc="-5" dirty="0">
                <a:latin typeface="Cambria"/>
                <a:cs typeface="Cambria"/>
              </a:rPr>
              <a:t>pharmacist in </a:t>
            </a:r>
            <a:r>
              <a:rPr sz="2800" spc="-10" dirty="0">
                <a:latin typeface="Cambria"/>
                <a:cs typeface="Cambria"/>
              </a:rPr>
              <a:t>emergency</a:t>
            </a:r>
            <a:r>
              <a:rPr sz="2800" spc="55" dirty="0">
                <a:latin typeface="Cambria"/>
                <a:cs typeface="Cambria"/>
              </a:rPr>
              <a:t> </a:t>
            </a:r>
            <a:r>
              <a:rPr sz="2800" spc="-5" dirty="0">
                <a:latin typeface="Cambria"/>
                <a:cs typeface="Cambria"/>
              </a:rPr>
              <a:t>need.</a:t>
            </a:r>
            <a:endParaRPr sz="2800">
              <a:latin typeface="Cambria"/>
              <a:cs typeface="Cambria"/>
            </a:endParaRPr>
          </a:p>
          <a:p>
            <a:pPr marL="527685" indent="-515620">
              <a:lnSpc>
                <a:spcPct val="100000"/>
              </a:lnSpc>
              <a:spcBef>
                <a:spcPts val="16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Cambria"/>
                <a:cs typeface="Cambria"/>
              </a:rPr>
              <a:t>Should Maintain </a:t>
            </a:r>
            <a:r>
              <a:rPr sz="2800" spc="-15" dirty="0">
                <a:latin typeface="Cambria"/>
                <a:cs typeface="Cambria"/>
              </a:rPr>
              <a:t>Standard </a:t>
            </a:r>
            <a:r>
              <a:rPr sz="2800" spc="-5" dirty="0">
                <a:latin typeface="Cambria"/>
                <a:cs typeface="Cambria"/>
              </a:rPr>
              <a:t>of </a:t>
            </a:r>
            <a:r>
              <a:rPr sz="2800" spc="-10" dirty="0">
                <a:latin typeface="Cambria"/>
                <a:cs typeface="Cambria"/>
              </a:rPr>
              <a:t>the</a:t>
            </a:r>
            <a:r>
              <a:rPr sz="2800" spc="30" dirty="0">
                <a:latin typeface="Cambria"/>
                <a:cs typeface="Cambria"/>
              </a:rPr>
              <a:t> </a:t>
            </a:r>
            <a:r>
              <a:rPr sz="2800" spc="-10" dirty="0">
                <a:latin typeface="Cambria"/>
                <a:cs typeface="Cambria"/>
              </a:rPr>
              <a:t>profession.</a:t>
            </a:r>
            <a:endParaRPr sz="2800">
              <a:latin typeface="Cambria"/>
              <a:cs typeface="Cambria"/>
            </a:endParaRPr>
          </a:p>
          <a:p>
            <a:pPr marL="527685" indent="-515620">
              <a:lnSpc>
                <a:spcPct val="100000"/>
              </a:lnSpc>
              <a:spcBef>
                <a:spcPts val="16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Cambria"/>
                <a:cs typeface="Cambria"/>
              </a:rPr>
              <a:t>Should try </a:t>
            </a:r>
            <a:r>
              <a:rPr sz="2800" spc="-15" dirty="0">
                <a:latin typeface="Cambria"/>
                <a:cs typeface="Cambria"/>
              </a:rPr>
              <a:t>to weed </a:t>
            </a:r>
            <a:r>
              <a:rPr sz="2800" spc="-5" dirty="0">
                <a:latin typeface="Cambria"/>
                <a:cs typeface="Cambria"/>
              </a:rPr>
              <a:t>out corruption in </a:t>
            </a:r>
            <a:r>
              <a:rPr sz="2800" spc="-10" dirty="0">
                <a:latin typeface="Cambria"/>
                <a:cs typeface="Cambria"/>
              </a:rPr>
              <a:t>profession and</a:t>
            </a:r>
            <a:r>
              <a:rPr sz="2800" spc="85" dirty="0">
                <a:latin typeface="Cambria"/>
                <a:cs typeface="Cambria"/>
              </a:rPr>
              <a:t> </a:t>
            </a:r>
            <a:r>
              <a:rPr sz="2800" spc="-5" dirty="0">
                <a:latin typeface="Cambria"/>
                <a:cs typeface="Cambria"/>
              </a:rPr>
              <a:t>society</a:t>
            </a:r>
            <a:endParaRPr sz="2800">
              <a:latin typeface="Cambria"/>
              <a:cs typeface="Cambria"/>
            </a:endParaRPr>
          </a:p>
          <a:p>
            <a:pPr marL="527685" marR="5080" indent="-515620">
              <a:lnSpc>
                <a:spcPts val="5040"/>
              </a:lnSpc>
              <a:spcBef>
                <a:spcPts val="450"/>
              </a:spcBef>
              <a:buAutoNum type="arabicPeriod"/>
              <a:tabLst>
                <a:tab pos="527685" algn="l"/>
                <a:tab pos="528320" algn="l"/>
                <a:tab pos="1124585" algn="l"/>
                <a:tab pos="2333625" algn="l"/>
                <a:tab pos="3021330" algn="l"/>
                <a:tab pos="3569970" algn="l"/>
                <a:tab pos="4641215" algn="l"/>
                <a:tab pos="5116830" algn="l"/>
                <a:tab pos="6586220" algn="l"/>
                <a:tab pos="7101205" algn="l"/>
                <a:tab pos="8433435" algn="l"/>
                <a:tab pos="8787130" algn="l"/>
                <a:tab pos="10478770" algn="l"/>
                <a:tab pos="10965180" algn="l"/>
              </a:tabLst>
            </a:pPr>
            <a:r>
              <a:rPr sz="2800" spc="-5" dirty="0">
                <a:latin typeface="Cambria"/>
                <a:cs typeface="Cambria"/>
              </a:rPr>
              <a:t>He	sho</a:t>
            </a:r>
            <a:r>
              <a:rPr sz="2800" dirty="0">
                <a:latin typeface="Cambria"/>
                <a:cs typeface="Cambria"/>
              </a:rPr>
              <a:t>ul</a:t>
            </a:r>
            <a:r>
              <a:rPr sz="2800" spc="-5" dirty="0">
                <a:latin typeface="Cambria"/>
                <a:cs typeface="Cambria"/>
              </a:rPr>
              <a:t>d</a:t>
            </a:r>
            <a:r>
              <a:rPr sz="2800" dirty="0">
                <a:latin typeface="Cambria"/>
                <a:cs typeface="Cambria"/>
              </a:rPr>
              <a:t>	</a:t>
            </a:r>
            <a:r>
              <a:rPr sz="2800" spc="-10" dirty="0">
                <a:latin typeface="Cambria"/>
                <a:cs typeface="Cambria"/>
              </a:rPr>
              <a:t>no</a:t>
            </a:r>
            <a:r>
              <a:rPr sz="2800" spc="-5" dirty="0">
                <a:latin typeface="Cambria"/>
                <a:cs typeface="Cambria"/>
              </a:rPr>
              <a:t>t</a:t>
            </a:r>
            <a:r>
              <a:rPr sz="2800" dirty="0">
                <a:latin typeface="Cambria"/>
                <a:cs typeface="Cambria"/>
              </a:rPr>
              <a:t>	b</a:t>
            </a:r>
            <a:r>
              <a:rPr sz="2800" spc="-5" dirty="0">
                <a:latin typeface="Cambria"/>
                <a:cs typeface="Cambria"/>
              </a:rPr>
              <a:t>e</a:t>
            </a:r>
            <a:r>
              <a:rPr sz="2800" dirty="0">
                <a:latin typeface="Cambria"/>
                <a:cs typeface="Cambria"/>
              </a:rPr>
              <a:t>	</a:t>
            </a:r>
            <a:r>
              <a:rPr sz="2800" spc="-10" dirty="0">
                <a:latin typeface="Cambria"/>
                <a:cs typeface="Cambria"/>
              </a:rPr>
              <a:t>af</a:t>
            </a:r>
            <a:r>
              <a:rPr sz="2800" spc="-55" dirty="0">
                <a:latin typeface="Cambria"/>
                <a:cs typeface="Cambria"/>
              </a:rPr>
              <a:t>r</a:t>
            </a:r>
            <a:r>
              <a:rPr sz="2800" spc="-10" dirty="0">
                <a:latin typeface="Cambria"/>
                <a:cs typeface="Cambria"/>
              </a:rPr>
              <a:t>ai</a:t>
            </a:r>
            <a:r>
              <a:rPr sz="2800" spc="-5" dirty="0">
                <a:latin typeface="Cambria"/>
                <a:cs typeface="Cambria"/>
              </a:rPr>
              <a:t>d</a:t>
            </a:r>
            <a:r>
              <a:rPr sz="2800" dirty="0">
                <a:latin typeface="Cambria"/>
                <a:cs typeface="Cambria"/>
              </a:rPr>
              <a:t>	</a:t>
            </a:r>
            <a:r>
              <a:rPr sz="2800" spc="-5" dirty="0">
                <a:latin typeface="Cambria"/>
                <a:cs typeface="Cambria"/>
              </a:rPr>
              <a:t>of</a:t>
            </a:r>
            <a:r>
              <a:rPr sz="2800" dirty="0">
                <a:latin typeface="Cambria"/>
                <a:cs typeface="Cambria"/>
              </a:rPr>
              <a:t>	</a:t>
            </a:r>
            <a:r>
              <a:rPr sz="2800" spc="-10" dirty="0">
                <a:latin typeface="Cambria"/>
                <a:cs typeface="Cambria"/>
              </a:rPr>
              <a:t>bringi</a:t>
            </a:r>
            <a:r>
              <a:rPr sz="2800" spc="5" dirty="0">
                <a:latin typeface="Cambria"/>
                <a:cs typeface="Cambria"/>
              </a:rPr>
              <a:t>n</a:t>
            </a:r>
            <a:r>
              <a:rPr sz="2800" spc="-5" dirty="0">
                <a:latin typeface="Cambria"/>
                <a:cs typeface="Cambria"/>
              </a:rPr>
              <a:t>g</a:t>
            </a:r>
            <a:r>
              <a:rPr sz="2800" dirty="0">
                <a:latin typeface="Cambria"/>
                <a:cs typeface="Cambria"/>
              </a:rPr>
              <a:t>	</a:t>
            </a:r>
            <a:r>
              <a:rPr sz="2800" spc="-5" dirty="0">
                <a:latin typeface="Cambria"/>
                <a:cs typeface="Cambria"/>
              </a:rPr>
              <a:t>or</a:t>
            </a:r>
            <a:r>
              <a:rPr sz="2800" dirty="0">
                <a:latin typeface="Cambria"/>
                <a:cs typeface="Cambria"/>
              </a:rPr>
              <a:t>	</a:t>
            </a:r>
            <a:r>
              <a:rPr sz="2800" spc="-5" dirty="0">
                <a:latin typeface="Cambria"/>
                <a:cs typeface="Cambria"/>
              </a:rPr>
              <a:t>ca</a:t>
            </a:r>
            <a:r>
              <a:rPr sz="2800" dirty="0">
                <a:latin typeface="Cambria"/>
                <a:cs typeface="Cambria"/>
              </a:rPr>
              <a:t>u</a:t>
            </a:r>
            <a:r>
              <a:rPr sz="2800" spc="-5" dirty="0">
                <a:latin typeface="Cambria"/>
                <a:cs typeface="Cambria"/>
              </a:rPr>
              <a:t>sing</a:t>
            </a:r>
            <a:r>
              <a:rPr sz="2800" dirty="0">
                <a:latin typeface="Cambria"/>
                <a:cs typeface="Cambria"/>
              </a:rPr>
              <a:t>	</a:t>
            </a:r>
            <a:r>
              <a:rPr sz="2800" spc="-5" dirty="0">
                <a:latin typeface="Cambria"/>
                <a:cs typeface="Cambria"/>
              </a:rPr>
              <a:t>a</a:t>
            </a:r>
            <a:r>
              <a:rPr sz="2800" dirty="0">
                <a:latin typeface="Cambria"/>
                <a:cs typeface="Cambria"/>
              </a:rPr>
              <a:t>	</a:t>
            </a:r>
            <a:r>
              <a:rPr sz="2800" spc="-10" dirty="0">
                <a:latin typeface="Cambria"/>
                <a:cs typeface="Cambria"/>
              </a:rPr>
              <a:t>misc</a:t>
            </a:r>
            <a:r>
              <a:rPr sz="2800" spc="-45" dirty="0">
                <a:latin typeface="Cambria"/>
                <a:cs typeface="Cambria"/>
              </a:rPr>
              <a:t>r</a:t>
            </a:r>
            <a:r>
              <a:rPr sz="2800" spc="-5" dirty="0">
                <a:latin typeface="Cambria"/>
                <a:cs typeface="Cambria"/>
              </a:rPr>
              <a:t>eant</a:t>
            </a:r>
            <a:r>
              <a:rPr sz="2800" dirty="0">
                <a:latin typeface="Cambria"/>
                <a:cs typeface="Cambria"/>
              </a:rPr>
              <a:t>	</a:t>
            </a:r>
            <a:r>
              <a:rPr sz="2800" spc="-30" dirty="0">
                <a:latin typeface="Cambria"/>
                <a:cs typeface="Cambria"/>
              </a:rPr>
              <a:t>t</a:t>
            </a:r>
            <a:r>
              <a:rPr sz="2800" spc="-5" dirty="0">
                <a:latin typeface="Cambria"/>
                <a:cs typeface="Cambria"/>
              </a:rPr>
              <a:t>o</a:t>
            </a:r>
            <a:r>
              <a:rPr sz="2800" dirty="0">
                <a:latin typeface="Cambria"/>
                <a:cs typeface="Cambria"/>
              </a:rPr>
              <a:t>	be  </a:t>
            </a:r>
            <a:r>
              <a:rPr sz="2800" spc="-15" dirty="0">
                <a:latin typeface="Cambria"/>
                <a:cs typeface="Cambria"/>
              </a:rPr>
              <a:t>brought to </a:t>
            </a:r>
            <a:r>
              <a:rPr sz="2800" spc="-5" dirty="0">
                <a:latin typeface="Cambria"/>
                <a:cs typeface="Cambria"/>
              </a:rPr>
              <a:t>book, </a:t>
            </a:r>
            <a:r>
              <a:rPr sz="2800" spc="-25" dirty="0">
                <a:latin typeface="Cambria"/>
                <a:cs typeface="Cambria"/>
              </a:rPr>
              <a:t>may </a:t>
            </a:r>
            <a:r>
              <a:rPr sz="2800" dirty="0">
                <a:latin typeface="Cambria"/>
                <a:cs typeface="Cambria"/>
              </a:rPr>
              <a:t>be </a:t>
            </a:r>
            <a:r>
              <a:rPr sz="2800" spc="-5" dirty="0">
                <a:latin typeface="Cambria"/>
                <a:cs typeface="Cambria"/>
              </a:rPr>
              <a:t>a member of his own</a:t>
            </a:r>
            <a:r>
              <a:rPr sz="2800" spc="50" dirty="0">
                <a:latin typeface="Cambria"/>
                <a:cs typeface="Cambria"/>
              </a:rPr>
              <a:t> </a:t>
            </a:r>
            <a:r>
              <a:rPr sz="2800" spc="-10" dirty="0">
                <a:latin typeface="Cambria"/>
                <a:cs typeface="Cambria"/>
              </a:rPr>
              <a:t>profession.</a:t>
            </a:r>
            <a:endParaRPr sz="2800">
              <a:latin typeface="Cambria"/>
              <a:cs typeface="Cambria"/>
            </a:endParaRPr>
          </a:p>
          <a:p>
            <a:pPr marL="527685" indent="-515620">
              <a:lnSpc>
                <a:spcPct val="100000"/>
              </a:lnSpc>
              <a:spcBef>
                <a:spcPts val="123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Cambria"/>
                <a:cs typeface="Cambria"/>
              </a:rPr>
              <a:t>Should </a:t>
            </a:r>
            <a:r>
              <a:rPr sz="2800" spc="-35" dirty="0">
                <a:latin typeface="Cambria"/>
                <a:cs typeface="Cambria"/>
              </a:rPr>
              <a:t>have </a:t>
            </a:r>
            <a:r>
              <a:rPr sz="2800" spc="-5" dirty="0">
                <a:latin typeface="Cambria"/>
                <a:cs typeface="Cambria"/>
              </a:rPr>
              <a:t>up </a:t>
            </a:r>
            <a:r>
              <a:rPr sz="2800" spc="-15" dirty="0">
                <a:latin typeface="Cambria"/>
                <a:cs typeface="Cambria"/>
              </a:rPr>
              <a:t>to </a:t>
            </a:r>
            <a:r>
              <a:rPr sz="2800" spc="-10" dirty="0">
                <a:latin typeface="Cambria"/>
                <a:cs typeface="Cambria"/>
              </a:rPr>
              <a:t>date Knowledge </a:t>
            </a:r>
            <a:r>
              <a:rPr sz="2800" spc="-5" dirty="0">
                <a:latin typeface="Cambria"/>
                <a:cs typeface="Cambria"/>
              </a:rPr>
              <a:t>of </a:t>
            </a:r>
            <a:r>
              <a:rPr sz="2800" spc="-10" dirty="0">
                <a:latin typeface="Cambria"/>
                <a:cs typeface="Cambria"/>
              </a:rPr>
              <a:t>Professional</a:t>
            </a:r>
            <a:r>
              <a:rPr sz="2800" spc="90" dirty="0">
                <a:latin typeface="Cambria"/>
                <a:cs typeface="Cambria"/>
              </a:rPr>
              <a:t> </a:t>
            </a:r>
            <a:r>
              <a:rPr sz="2800" spc="-10" dirty="0">
                <a:latin typeface="Cambria"/>
                <a:cs typeface="Cambria"/>
              </a:rPr>
              <a:t>matters</a:t>
            </a:r>
            <a:endParaRPr sz="2800">
              <a:latin typeface="Cambria"/>
              <a:cs typeface="Cambria"/>
            </a:endParaRPr>
          </a:p>
          <a:p>
            <a:pPr marL="527685" indent="-515620">
              <a:lnSpc>
                <a:spcPct val="100000"/>
              </a:lnSpc>
              <a:spcBef>
                <a:spcPts val="16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Cambria"/>
                <a:cs typeface="Cambria"/>
              </a:rPr>
              <a:t>Should </a:t>
            </a:r>
            <a:r>
              <a:rPr sz="2800" spc="-35" dirty="0">
                <a:latin typeface="Cambria"/>
                <a:cs typeface="Cambria"/>
              </a:rPr>
              <a:t>have </a:t>
            </a:r>
            <a:r>
              <a:rPr sz="2800" spc="-15" dirty="0">
                <a:latin typeface="Cambria"/>
                <a:cs typeface="Cambria"/>
              </a:rPr>
              <a:t>fair knowledge </a:t>
            </a:r>
            <a:r>
              <a:rPr sz="2800" spc="-5" dirty="0">
                <a:latin typeface="Cambria"/>
                <a:cs typeface="Cambria"/>
              </a:rPr>
              <a:t>of </a:t>
            </a:r>
            <a:r>
              <a:rPr sz="2800" spc="-25" dirty="0">
                <a:latin typeface="Cambria"/>
                <a:cs typeface="Cambria"/>
              </a:rPr>
              <a:t>laws </a:t>
            </a:r>
            <a:r>
              <a:rPr sz="2800" spc="-10" dirty="0">
                <a:latin typeface="Cambria"/>
                <a:cs typeface="Cambria"/>
              </a:rPr>
              <a:t>related </a:t>
            </a:r>
            <a:r>
              <a:rPr sz="2800" spc="-15" dirty="0">
                <a:latin typeface="Cambria"/>
                <a:cs typeface="Cambria"/>
              </a:rPr>
              <a:t>to </a:t>
            </a:r>
            <a:r>
              <a:rPr sz="2800" spc="-5" dirty="0">
                <a:latin typeface="Cambria"/>
                <a:cs typeface="Cambria"/>
              </a:rPr>
              <a:t>his</a:t>
            </a:r>
            <a:r>
              <a:rPr sz="2800" spc="110" dirty="0">
                <a:latin typeface="Cambria"/>
                <a:cs typeface="Cambria"/>
              </a:rPr>
              <a:t> </a:t>
            </a:r>
            <a:r>
              <a:rPr sz="2800" spc="-10" dirty="0">
                <a:latin typeface="Cambria"/>
                <a:cs typeface="Cambria"/>
              </a:rPr>
              <a:t>profession</a:t>
            </a:r>
            <a:endParaRPr sz="2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5241" y="1549298"/>
            <a:ext cx="9364345" cy="1855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02940" marR="5080" indent="-3190240">
              <a:lnSpc>
                <a:spcPct val="150100"/>
              </a:lnSpc>
              <a:spcBef>
                <a:spcPts val="95"/>
              </a:spcBef>
            </a:pPr>
            <a:r>
              <a:rPr sz="4000" spc="-20" dirty="0"/>
              <a:t>PHARMACIST </a:t>
            </a:r>
            <a:r>
              <a:rPr sz="4000" spc="-5" dirty="0"/>
              <a:t>IN </a:t>
            </a:r>
            <a:r>
              <a:rPr sz="4000" spc="-50" dirty="0"/>
              <a:t>RELATION </a:t>
            </a:r>
            <a:r>
              <a:rPr sz="4000" spc="-60" dirty="0"/>
              <a:t>TO </a:t>
            </a:r>
            <a:r>
              <a:rPr sz="4000" spc="-10" dirty="0"/>
              <a:t>MEDICAL  </a:t>
            </a:r>
            <a:r>
              <a:rPr sz="4000" spc="-15" dirty="0"/>
              <a:t>PROFESSION</a:t>
            </a:r>
            <a:endParaRPr sz="4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0037" y="0"/>
            <a:ext cx="11694795" cy="6428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marR="5080" indent="-515620" algn="just">
              <a:lnSpc>
                <a:spcPct val="150000"/>
              </a:lnSpc>
              <a:spcBef>
                <a:spcPts val="105"/>
              </a:spcBef>
              <a:buAutoNum type="arabicPeriod"/>
              <a:tabLst>
                <a:tab pos="528320" algn="l"/>
              </a:tabLst>
            </a:pPr>
            <a:r>
              <a:rPr sz="2800" spc="-5" dirty="0">
                <a:latin typeface="Cambria"/>
                <a:cs typeface="Cambria"/>
              </a:rPr>
              <a:t>Limitation of </a:t>
            </a:r>
            <a:r>
              <a:rPr sz="2800" spc="-10" dirty="0">
                <a:latin typeface="Cambria"/>
                <a:cs typeface="Cambria"/>
              </a:rPr>
              <a:t>Professional Activities: </a:t>
            </a:r>
            <a:r>
              <a:rPr sz="2800" spc="-5" dirty="0">
                <a:latin typeface="Cambria"/>
                <a:cs typeface="Cambria"/>
              </a:rPr>
              <a:t>Pharmacist under no circumstances,  </a:t>
            </a:r>
            <a:r>
              <a:rPr sz="2800" spc="-20" dirty="0">
                <a:latin typeface="Cambria"/>
                <a:cs typeface="Cambria"/>
              </a:rPr>
              <a:t>take </a:t>
            </a:r>
            <a:r>
              <a:rPr sz="2800" spc="-15" dirty="0">
                <a:latin typeface="Cambria"/>
                <a:cs typeface="Cambria"/>
              </a:rPr>
              <a:t>to </a:t>
            </a:r>
            <a:r>
              <a:rPr sz="2800" spc="-5" dirty="0">
                <a:latin typeface="Cambria"/>
                <a:cs typeface="Cambria"/>
              </a:rPr>
              <a:t>medical </a:t>
            </a:r>
            <a:r>
              <a:rPr sz="2800" spc="-10" dirty="0">
                <a:latin typeface="Cambria"/>
                <a:cs typeface="Cambria"/>
              </a:rPr>
              <a:t>practice </a:t>
            </a:r>
            <a:r>
              <a:rPr sz="2800" dirty="0">
                <a:latin typeface="Cambria"/>
                <a:cs typeface="Cambria"/>
              </a:rPr>
              <a:t>i.e. </a:t>
            </a:r>
            <a:r>
              <a:rPr sz="2800" spc="-5" dirty="0">
                <a:latin typeface="Cambria"/>
                <a:cs typeface="Cambria"/>
              </a:rPr>
              <a:t>diagnosing drug </a:t>
            </a:r>
            <a:r>
              <a:rPr sz="2800" spc="-10" dirty="0">
                <a:latin typeface="Cambria"/>
                <a:cs typeface="Cambria"/>
              </a:rPr>
              <a:t>and </a:t>
            </a:r>
            <a:r>
              <a:rPr sz="2800" spc="-5" dirty="0">
                <a:latin typeface="Cambria"/>
                <a:cs typeface="Cambria"/>
              </a:rPr>
              <a:t>prescribing </a:t>
            </a:r>
            <a:r>
              <a:rPr sz="2800" spc="-10" dirty="0">
                <a:latin typeface="Cambria"/>
                <a:cs typeface="Cambria"/>
              </a:rPr>
              <a:t>medicines.  </a:t>
            </a:r>
            <a:r>
              <a:rPr sz="2800" dirty="0">
                <a:latin typeface="Cambria"/>
                <a:cs typeface="Cambria"/>
              </a:rPr>
              <a:t>In </a:t>
            </a:r>
            <a:r>
              <a:rPr sz="2800" spc="-10" dirty="0">
                <a:latin typeface="Cambria"/>
                <a:cs typeface="Cambria"/>
              </a:rPr>
              <a:t>emergency </a:t>
            </a:r>
            <a:r>
              <a:rPr sz="2800" dirty="0">
                <a:latin typeface="Cambria"/>
                <a:cs typeface="Cambria"/>
              </a:rPr>
              <a:t>he can </a:t>
            </a:r>
            <a:r>
              <a:rPr sz="2800" spc="-35" dirty="0">
                <a:latin typeface="Cambria"/>
                <a:cs typeface="Cambria"/>
              </a:rPr>
              <a:t>give </a:t>
            </a:r>
            <a:r>
              <a:rPr sz="2800" spc="-5" dirty="0">
                <a:latin typeface="Cambria"/>
                <a:cs typeface="Cambria"/>
              </a:rPr>
              <a:t>first aid </a:t>
            </a:r>
            <a:r>
              <a:rPr sz="2800" spc="-15" dirty="0">
                <a:latin typeface="Cambria"/>
                <a:cs typeface="Cambria"/>
              </a:rPr>
              <a:t>to </a:t>
            </a:r>
            <a:r>
              <a:rPr sz="2800" spc="-10" dirty="0">
                <a:latin typeface="Cambria"/>
                <a:cs typeface="Cambria"/>
              </a:rPr>
              <a:t>the </a:t>
            </a:r>
            <a:r>
              <a:rPr sz="2800" spc="-5" dirty="0">
                <a:latin typeface="Cambria"/>
                <a:cs typeface="Cambria"/>
              </a:rPr>
              <a:t>person. Should not </a:t>
            </a:r>
            <a:r>
              <a:rPr sz="2800" spc="-10" dirty="0">
                <a:latin typeface="Cambria"/>
                <a:cs typeface="Cambria"/>
              </a:rPr>
              <a:t>recommend  </a:t>
            </a:r>
            <a:r>
              <a:rPr sz="2800" spc="-5" dirty="0">
                <a:latin typeface="Cambria"/>
                <a:cs typeface="Cambria"/>
              </a:rPr>
              <a:t>a medical</a:t>
            </a:r>
            <a:r>
              <a:rPr sz="2800" spc="-20" dirty="0">
                <a:latin typeface="Cambria"/>
                <a:cs typeface="Cambria"/>
              </a:rPr>
              <a:t> </a:t>
            </a:r>
            <a:r>
              <a:rPr sz="2800" spc="-30" dirty="0">
                <a:latin typeface="Cambria"/>
                <a:cs typeface="Cambria"/>
              </a:rPr>
              <a:t>practitioner,</a:t>
            </a:r>
            <a:endParaRPr sz="2800">
              <a:latin typeface="Cambria"/>
              <a:cs typeface="Cambria"/>
            </a:endParaRPr>
          </a:p>
          <a:p>
            <a:pPr marL="527685" marR="5080" indent="-515620" algn="just">
              <a:lnSpc>
                <a:spcPct val="150000"/>
              </a:lnSpc>
              <a:buAutoNum type="arabicPeriod"/>
              <a:tabLst>
                <a:tab pos="528320" algn="l"/>
              </a:tabLst>
            </a:pPr>
            <a:r>
              <a:rPr sz="2800" spc="-5" dirty="0">
                <a:latin typeface="Cambria"/>
                <a:cs typeface="Cambria"/>
              </a:rPr>
              <a:t>Clandestine </a:t>
            </a:r>
            <a:r>
              <a:rPr sz="2800" spc="-10" dirty="0">
                <a:latin typeface="Cambria"/>
                <a:cs typeface="Cambria"/>
              </a:rPr>
              <a:t>Arrangement: </a:t>
            </a:r>
            <a:r>
              <a:rPr sz="2800" spc="-5" dirty="0">
                <a:latin typeface="Cambria"/>
                <a:cs typeface="Cambria"/>
              </a:rPr>
              <a:t>No pharmacist should </a:t>
            </a:r>
            <a:r>
              <a:rPr sz="2800" spc="-10" dirty="0">
                <a:latin typeface="Cambria"/>
                <a:cs typeface="Cambria"/>
              </a:rPr>
              <a:t>enter into the </a:t>
            </a:r>
            <a:r>
              <a:rPr sz="2800" spc="-15" dirty="0">
                <a:latin typeface="Cambria"/>
                <a:cs typeface="Cambria"/>
              </a:rPr>
              <a:t>secret  </a:t>
            </a:r>
            <a:r>
              <a:rPr sz="2800" spc="-10" dirty="0">
                <a:latin typeface="Cambria"/>
                <a:cs typeface="Cambria"/>
              </a:rPr>
              <a:t>arrangement </a:t>
            </a:r>
            <a:r>
              <a:rPr sz="2800" spc="-5" dirty="0">
                <a:latin typeface="Cambria"/>
                <a:cs typeface="Cambria"/>
              </a:rPr>
              <a:t>and </a:t>
            </a:r>
            <a:r>
              <a:rPr sz="2800" spc="-10" dirty="0">
                <a:latin typeface="Cambria"/>
                <a:cs typeface="Cambria"/>
              </a:rPr>
              <a:t>contract </a:t>
            </a:r>
            <a:r>
              <a:rPr sz="2800" spc="-5" dirty="0">
                <a:latin typeface="Cambria"/>
                <a:cs typeface="Cambria"/>
              </a:rPr>
              <a:t>with </a:t>
            </a:r>
            <a:r>
              <a:rPr sz="2800" dirty="0">
                <a:latin typeface="Cambria"/>
                <a:cs typeface="Cambria"/>
              </a:rPr>
              <a:t>the </a:t>
            </a:r>
            <a:r>
              <a:rPr sz="2800" spc="-15" dirty="0">
                <a:latin typeface="Cambria"/>
                <a:cs typeface="Cambria"/>
              </a:rPr>
              <a:t>physician to </a:t>
            </a:r>
            <a:r>
              <a:rPr sz="2800" spc="-10" dirty="0">
                <a:latin typeface="Cambria"/>
                <a:cs typeface="Cambria"/>
              </a:rPr>
              <a:t>offer </a:t>
            </a:r>
            <a:r>
              <a:rPr sz="2800" spc="-5" dirty="0">
                <a:latin typeface="Cambria"/>
                <a:cs typeface="Cambria"/>
              </a:rPr>
              <a:t>him </a:t>
            </a:r>
            <a:r>
              <a:rPr sz="2800" spc="-25" dirty="0">
                <a:latin typeface="Cambria"/>
                <a:cs typeface="Cambria"/>
              </a:rPr>
              <a:t>any  </a:t>
            </a:r>
            <a:r>
              <a:rPr sz="2800" spc="-5" dirty="0">
                <a:latin typeface="Cambria"/>
                <a:cs typeface="Cambria"/>
              </a:rPr>
              <a:t>commission or </a:t>
            </a:r>
            <a:r>
              <a:rPr sz="2800" spc="-25" dirty="0">
                <a:latin typeface="Cambria"/>
                <a:cs typeface="Cambria"/>
              </a:rPr>
              <a:t>any </a:t>
            </a:r>
            <a:r>
              <a:rPr sz="2800" spc="-5" dirty="0">
                <a:latin typeface="Cambria"/>
                <a:cs typeface="Cambria"/>
              </a:rPr>
              <a:t>other</a:t>
            </a:r>
            <a:r>
              <a:rPr sz="2800" spc="35" dirty="0">
                <a:latin typeface="Cambria"/>
                <a:cs typeface="Cambria"/>
              </a:rPr>
              <a:t> </a:t>
            </a:r>
            <a:r>
              <a:rPr sz="2800" spc="-20" dirty="0">
                <a:latin typeface="Cambria"/>
                <a:cs typeface="Cambria"/>
              </a:rPr>
              <a:t>advantage.</a:t>
            </a:r>
            <a:endParaRPr sz="2800">
              <a:latin typeface="Cambria"/>
              <a:cs typeface="Cambria"/>
            </a:endParaRPr>
          </a:p>
          <a:p>
            <a:pPr marL="527685" marR="5080" indent="-515620" algn="just">
              <a:lnSpc>
                <a:spcPct val="150000"/>
              </a:lnSpc>
              <a:buAutoNum type="arabicPeriod"/>
              <a:tabLst>
                <a:tab pos="528320" algn="l"/>
              </a:tabLst>
            </a:pPr>
            <a:r>
              <a:rPr sz="2800" spc="-5" dirty="0">
                <a:latin typeface="Cambria"/>
                <a:cs typeface="Cambria"/>
              </a:rPr>
              <a:t>Liaison </a:t>
            </a:r>
            <a:r>
              <a:rPr sz="2800" spc="-10" dirty="0">
                <a:latin typeface="Cambria"/>
                <a:cs typeface="Cambria"/>
              </a:rPr>
              <a:t>with </a:t>
            </a:r>
            <a:r>
              <a:rPr sz="2800" dirty="0">
                <a:latin typeface="Cambria"/>
                <a:cs typeface="Cambria"/>
              </a:rPr>
              <a:t>Public: </a:t>
            </a:r>
            <a:r>
              <a:rPr sz="2800" spc="-10" dirty="0">
                <a:latin typeface="Cambria"/>
                <a:cs typeface="Cambria"/>
              </a:rPr>
              <a:t>Being </a:t>
            </a:r>
            <a:r>
              <a:rPr sz="2800" spc="-5" dirty="0">
                <a:latin typeface="Cambria"/>
                <a:cs typeface="Cambria"/>
              </a:rPr>
              <a:t>a </a:t>
            </a:r>
            <a:r>
              <a:rPr sz="2800" spc="-10" dirty="0">
                <a:latin typeface="Cambria"/>
                <a:cs typeface="Cambria"/>
              </a:rPr>
              <a:t>liaison between </a:t>
            </a:r>
            <a:r>
              <a:rPr sz="2800" spc="-5" dirty="0">
                <a:latin typeface="Cambria"/>
                <a:cs typeface="Cambria"/>
              </a:rPr>
              <a:t>medical </a:t>
            </a:r>
            <a:r>
              <a:rPr sz="2800" spc="-10" dirty="0">
                <a:latin typeface="Cambria"/>
                <a:cs typeface="Cambria"/>
              </a:rPr>
              <a:t>profession and  </a:t>
            </a:r>
            <a:r>
              <a:rPr sz="2800" spc="-5" dirty="0">
                <a:latin typeface="Cambria"/>
                <a:cs typeface="Cambria"/>
              </a:rPr>
              <a:t>people, a pharmacist </a:t>
            </a:r>
            <a:r>
              <a:rPr sz="2800" spc="-10" dirty="0">
                <a:latin typeface="Cambria"/>
                <a:cs typeface="Cambria"/>
              </a:rPr>
              <a:t>will </a:t>
            </a:r>
            <a:r>
              <a:rPr sz="2800" spc="-35" dirty="0">
                <a:latin typeface="Cambria"/>
                <a:cs typeface="Cambria"/>
              </a:rPr>
              <a:t>always </a:t>
            </a:r>
            <a:r>
              <a:rPr sz="2800" spc="-20" dirty="0">
                <a:latin typeface="Cambria"/>
                <a:cs typeface="Cambria"/>
              </a:rPr>
              <a:t>keep </a:t>
            </a:r>
            <a:r>
              <a:rPr sz="2800" spc="-5" dirty="0">
                <a:latin typeface="Cambria"/>
                <a:cs typeface="Cambria"/>
              </a:rPr>
              <a:t>himself </a:t>
            </a:r>
            <a:r>
              <a:rPr sz="2800" spc="-10" dirty="0">
                <a:latin typeface="Cambria"/>
                <a:cs typeface="Cambria"/>
              </a:rPr>
              <a:t>updated with the modern  </a:t>
            </a:r>
            <a:r>
              <a:rPr sz="2800" spc="-15" dirty="0">
                <a:latin typeface="Cambria"/>
                <a:cs typeface="Cambria"/>
              </a:rPr>
              <a:t>development </a:t>
            </a:r>
            <a:r>
              <a:rPr sz="2800" spc="-5" dirty="0">
                <a:latin typeface="Cambria"/>
                <a:cs typeface="Cambria"/>
              </a:rPr>
              <a:t>of </a:t>
            </a:r>
            <a:r>
              <a:rPr sz="2800" spc="-10" dirty="0">
                <a:latin typeface="Cambria"/>
                <a:cs typeface="Cambria"/>
              </a:rPr>
              <a:t>pharmacy </a:t>
            </a:r>
            <a:r>
              <a:rPr sz="2800" spc="-20" dirty="0">
                <a:latin typeface="Cambria"/>
                <a:cs typeface="Cambria"/>
              </a:rPr>
              <a:t>by </a:t>
            </a:r>
            <a:r>
              <a:rPr sz="2800" spc="-10" dirty="0">
                <a:latin typeface="Cambria"/>
                <a:cs typeface="Cambria"/>
              </a:rPr>
              <a:t>regular reading </a:t>
            </a:r>
            <a:r>
              <a:rPr sz="2800" spc="-5" dirty="0">
                <a:latin typeface="Cambria"/>
                <a:cs typeface="Cambria"/>
              </a:rPr>
              <a:t>of </a:t>
            </a:r>
            <a:r>
              <a:rPr sz="2800" spc="-10" dirty="0">
                <a:latin typeface="Cambria"/>
                <a:cs typeface="Cambria"/>
              </a:rPr>
              <a:t>books, magazines</a:t>
            </a:r>
            <a:r>
              <a:rPr sz="2800" spc="135" dirty="0">
                <a:latin typeface="Cambria"/>
                <a:cs typeface="Cambria"/>
              </a:rPr>
              <a:t> </a:t>
            </a:r>
            <a:r>
              <a:rPr sz="2800" spc="-10" dirty="0">
                <a:latin typeface="Cambria"/>
                <a:cs typeface="Cambria"/>
              </a:rPr>
              <a:t>etc.</a:t>
            </a:r>
            <a:endParaRPr sz="2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4745" y="2151126"/>
            <a:ext cx="46970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Pharmacist’s</a:t>
            </a:r>
            <a:r>
              <a:rPr spc="-50" dirty="0"/>
              <a:t> </a:t>
            </a:r>
            <a:r>
              <a:rPr spc="-5" dirty="0"/>
              <a:t>Oath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6496" y="48214"/>
            <a:ext cx="11661140" cy="6610984"/>
          </a:xfrm>
          <a:prstGeom prst="rect">
            <a:avLst/>
          </a:prstGeom>
        </p:spPr>
        <p:txBody>
          <a:bodyPr vert="horz" wrap="square" lIns="0" tIns="19621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5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i="1" spc="-5" dirty="0">
                <a:latin typeface="Times New Roman"/>
                <a:cs typeface="Times New Roman"/>
              </a:rPr>
              <a:t>At</a:t>
            </a:r>
            <a:r>
              <a:rPr sz="2400" i="1" spc="50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this</a:t>
            </a:r>
            <a:r>
              <a:rPr sz="2400" i="1" spc="5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time,</a:t>
            </a:r>
            <a:r>
              <a:rPr sz="2400" i="1" spc="4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I</a:t>
            </a:r>
            <a:r>
              <a:rPr sz="2400" i="1" spc="6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vow</a:t>
            </a:r>
            <a:r>
              <a:rPr sz="2400" i="1" spc="4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to</a:t>
            </a:r>
            <a:r>
              <a:rPr sz="2400" i="1" spc="50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devote</a:t>
            </a:r>
            <a:r>
              <a:rPr sz="2400" i="1" spc="5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my</a:t>
            </a:r>
            <a:r>
              <a:rPr sz="2400" i="1" spc="60" dirty="0"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professional</a:t>
            </a:r>
            <a:r>
              <a:rPr sz="2400" i="1" spc="40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life</a:t>
            </a:r>
            <a:r>
              <a:rPr sz="2400" i="1" spc="50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to</a:t>
            </a:r>
            <a:r>
              <a:rPr sz="2400" i="1" spc="60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the</a:t>
            </a:r>
            <a:r>
              <a:rPr sz="2400" i="1" spc="6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service</a:t>
            </a:r>
            <a:r>
              <a:rPr sz="2400" i="1" spc="4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of</a:t>
            </a:r>
            <a:r>
              <a:rPr sz="2400" i="1" spc="5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all</a:t>
            </a:r>
            <a:r>
              <a:rPr sz="2400" i="1" spc="5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humankind</a:t>
            </a:r>
            <a:r>
              <a:rPr sz="2400" i="1" spc="55" dirty="0">
                <a:latin typeface="Times New Roman"/>
                <a:cs typeface="Times New Roman"/>
              </a:rPr>
              <a:t> </a:t>
            </a:r>
            <a:r>
              <a:rPr sz="2400" i="1" spc="-15" dirty="0">
                <a:latin typeface="Times New Roman"/>
                <a:cs typeface="Times New Roman"/>
              </a:rPr>
              <a:t>through</a:t>
            </a:r>
            <a:r>
              <a:rPr sz="2400" i="1" spc="5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the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1440"/>
              </a:spcBef>
            </a:pPr>
            <a:r>
              <a:rPr sz="2400" i="1" spc="-10" dirty="0">
                <a:latin typeface="Times New Roman"/>
                <a:cs typeface="Times New Roman"/>
              </a:rPr>
              <a:t>profession </a:t>
            </a:r>
            <a:r>
              <a:rPr sz="2400" i="1" dirty="0">
                <a:latin typeface="Times New Roman"/>
                <a:cs typeface="Times New Roman"/>
              </a:rPr>
              <a:t>of</a:t>
            </a:r>
            <a:r>
              <a:rPr sz="2400" i="1" spc="-20" dirty="0">
                <a:latin typeface="Times New Roman"/>
                <a:cs typeface="Times New Roman"/>
              </a:rPr>
              <a:t> </a:t>
            </a:r>
            <a:r>
              <a:rPr sz="2400" i="1" spc="-15" dirty="0">
                <a:latin typeface="Times New Roman"/>
                <a:cs typeface="Times New Roman"/>
              </a:rPr>
              <a:t>pharmacy.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4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i="1" dirty="0">
                <a:latin typeface="Times New Roman"/>
                <a:cs typeface="Times New Roman"/>
              </a:rPr>
              <a:t>I will consider the </a:t>
            </a:r>
            <a:r>
              <a:rPr sz="2400" i="1" spc="-15" dirty="0">
                <a:latin typeface="Times New Roman"/>
                <a:cs typeface="Times New Roman"/>
              </a:rPr>
              <a:t>welfare </a:t>
            </a:r>
            <a:r>
              <a:rPr sz="2400" i="1" dirty="0">
                <a:latin typeface="Times New Roman"/>
                <a:cs typeface="Times New Roman"/>
              </a:rPr>
              <a:t>of humanity and </a:t>
            </a:r>
            <a:r>
              <a:rPr sz="2400" i="1" spc="-15" dirty="0">
                <a:latin typeface="Times New Roman"/>
                <a:cs typeface="Times New Roman"/>
              </a:rPr>
              <a:t>relief </a:t>
            </a:r>
            <a:r>
              <a:rPr sz="2400" i="1" dirty="0">
                <a:latin typeface="Times New Roman"/>
                <a:cs typeface="Times New Roman"/>
              </a:rPr>
              <a:t>of human suffering </a:t>
            </a:r>
            <a:r>
              <a:rPr sz="2400" i="1" spc="-5" dirty="0">
                <a:latin typeface="Times New Roman"/>
                <a:cs typeface="Times New Roman"/>
              </a:rPr>
              <a:t>my primary</a:t>
            </a:r>
            <a:r>
              <a:rPr sz="2400" i="1" spc="-12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concerns.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4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i="1" dirty="0">
                <a:latin typeface="Times New Roman"/>
                <a:cs typeface="Times New Roman"/>
              </a:rPr>
              <a:t>I</a:t>
            </a:r>
            <a:r>
              <a:rPr sz="2400" i="1" spc="10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will</a:t>
            </a:r>
            <a:r>
              <a:rPr sz="2400" i="1" spc="10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apply</a:t>
            </a:r>
            <a:r>
              <a:rPr sz="2400" i="1" spc="100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my</a:t>
            </a:r>
            <a:r>
              <a:rPr sz="2400" i="1" spc="114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knowledge,</a:t>
            </a:r>
            <a:r>
              <a:rPr sz="2400" i="1" spc="10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experience,</a:t>
            </a:r>
            <a:r>
              <a:rPr sz="2400" i="1" spc="114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and</a:t>
            </a:r>
            <a:r>
              <a:rPr sz="2400" i="1" spc="100" dirty="0"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skills</a:t>
            </a:r>
            <a:r>
              <a:rPr sz="2400" i="1" spc="11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to</a:t>
            </a:r>
            <a:r>
              <a:rPr sz="2400" i="1" spc="100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the</a:t>
            </a:r>
            <a:r>
              <a:rPr sz="2400" i="1" spc="114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best</a:t>
            </a:r>
            <a:r>
              <a:rPr sz="2400" i="1" spc="110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of</a:t>
            </a:r>
            <a:r>
              <a:rPr sz="2400" i="1" spc="10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my</a:t>
            </a:r>
            <a:r>
              <a:rPr sz="2400" i="1" spc="110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ability</a:t>
            </a:r>
            <a:r>
              <a:rPr sz="2400" i="1" spc="11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to</a:t>
            </a:r>
            <a:r>
              <a:rPr sz="2400" i="1" spc="110" dirty="0">
                <a:latin typeface="Times New Roman"/>
                <a:cs typeface="Times New Roman"/>
              </a:rPr>
              <a:t> </a:t>
            </a:r>
            <a:r>
              <a:rPr sz="2400" i="1" spc="-15" dirty="0">
                <a:latin typeface="Times New Roman"/>
                <a:cs typeface="Times New Roman"/>
              </a:rPr>
              <a:t>assure</a:t>
            </a:r>
            <a:r>
              <a:rPr sz="2400" i="1" spc="100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optimal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1445"/>
              </a:spcBef>
            </a:pPr>
            <a:r>
              <a:rPr sz="2400" i="1" spc="-5" dirty="0">
                <a:latin typeface="Times New Roman"/>
                <a:cs typeface="Times New Roman"/>
              </a:rPr>
              <a:t>drug </a:t>
            </a:r>
            <a:r>
              <a:rPr sz="2400" i="1" dirty="0">
                <a:latin typeface="Times New Roman"/>
                <a:cs typeface="Times New Roman"/>
              </a:rPr>
              <a:t>therapy </a:t>
            </a:r>
            <a:r>
              <a:rPr sz="2400" i="1" spc="-5" dirty="0">
                <a:latin typeface="Times New Roman"/>
                <a:cs typeface="Times New Roman"/>
              </a:rPr>
              <a:t>outcomes for the </a:t>
            </a:r>
            <a:r>
              <a:rPr sz="2400" i="1" dirty="0">
                <a:latin typeface="Times New Roman"/>
                <a:cs typeface="Times New Roman"/>
              </a:rPr>
              <a:t>patients </a:t>
            </a:r>
            <a:r>
              <a:rPr sz="2400" i="1" spc="-5" dirty="0">
                <a:latin typeface="Times New Roman"/>
                <a:cs typeface="Times New Roman"/>
              </a:rPr>
              <a:t>I</a:t>
            </a:r>
            <a:r>
              <a:rPr sz="2400" i="1" spc="-30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serve.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5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i="1" dirty="0">
                <a:latin typeface="Times New Roman"/>
                <a:cs typeface="Times New Roman"/>
              </a:rPr>
              <a:t>I </a:t>
            </a:r>
            <a:r>
              <a:rPr sz="2400" i="1" spc="-5" dirty="0">
                <a:latin typeface="Times New Roman"/>
                <a:cs typeface="Times New Roman"/>
              </a:rPr>
              <a:t>will keep </a:t>
            </a:r>
            <a:r>
              <a:rPr sz="2400" i="1" spc="-15" dirty="0">
                <a:latin typeface="Times New Roman"/>
                <a:cs typeface="Times New Roman"/>
              </a:rPr>
              <a:t>abreast </a:t>
            </a:r>
            <a:r>
              <a:rPr sz="2400" i="1" dirty="0">
                <a:latin typeface="Times New Roman"/>
                <a:cs typeface="Times New Roman"/>
              </a:rPr>
              <a:t>of </a:t>
            </a:r>
            <a:r>
              <a:rPr sz="2400" i="1" spc="-5" dirty="0">
                <a:latin typeface="Times New Roman"/>
                <a:cs typeface="Times New Roman"/>
              </a:rPr>
              <a:t>developments </a:t>
            </a:r>
            <a:r>
              <a:rPr sz="2400" i="1" dirty="0">
                <a:latin typeface="Times New Roman"/>
                <a:cs typeface="Times New Roman"/>
              </a:rPr>
              <a:t>and </a:t>
            </a:r>
            <a:r>
              <a:rPr sz="2400" i="1" spc="-5" dirty="0">
                <a:latin typeface="Times New Roman"/>
                <a:cs typeface="Times New Roman"/>
              </a:rPr>
              <a:t>maintain </a:t>
            </a:r>
            <a:r>
              <a:rPr sz="2400" i="1" spc="-10" dirty="0">
                <a:latin typeface="Times New Roman"/>
                <a:cs typeface="Times New Roman"/>
              </a:rPr>
              <a:t>professional </a:t>
            </a:r>
            <a:r>
              <a:rPr sz="2400" i="1" dirty="0">
                <a:latin typeface="Times New Roman"/>
                <a:cs typeface="Times New Roman"/>
              </a:rPr>
              <a:t>competency in </a:t>
            </a:r>
            <a:r>
              <a:rPr sz="2400" i="1" spc="-5" dirty="0">
                <a:latin typeface="Times New Roman"/>
                <a:cs typeface="Times New Roman"/>
              </a:rPr>
              <a:t>my </a:t>
            </a:r>
            <a:r>
              <a:rPr sz="2400" i="1" spc="-15" dirty="0">
                <a:latin typeface="Times New Roman"/>
                <a:cs typeface="Times New Roman"/>
              </a:rPr>
              <a:t>profession </a:t>
            </a:r>
            <a:r>
              <a:rPr sz="2400" i="1" spc="570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of</a:t>
            </a:r>
            <a:r>
              <a:rPr sz="2400" i="1" spc="-15" dirty="0">
                <a:latin typeface="Times New Roman"/>
                <a:cs typeface="Times New Roman"/>
              </a:rPr>
              <a:t> pharmacy.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4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i="1" dirty="0">
                <a:latin typeface="Times New Roman"/>
                <a:cs typeface="Times New Roman"/>
              </a:rPr>
              <a:t>I will maintain the highest principles of </a:t>
            </a:r>
            <a:r>
              <a:rPr sz="2400" i="1" spc="-5" dirty="0">
                <a:latin typeface="Times New Roman"/>
                <a:cs typeface="Times New Roman"/>
              </a:rPr>
              <a:t>moral, </a:t>
            </a:r>
            <a:r>
              <a:rPr sz="2400" i="1" dirty="0">
                <a:latin typeface="Times New Roman"/>
                <a:cs typeface="Times New Roman"/>
              </a:rPr>
              <a:t>ethical, and legal</a:t>
            </a:r>
            <a:r>
              <a:rPr sz="2400" i="1" spc="-15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conduct.</a:t>
            </a:r>
            <a:endParaRPr sz="2400">
              <a:latin typeface="Times New Roman"/>
              <a:cs typeface="Times New Roman"/>
            </a:endParaRPr>
          </a:p>
          <a:p>
            <a:pPr marL="355600" marR="5715" indent="-342900">
              <a:lnSpc>
                <a:spcPct val="15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i="1" dirty="0">
                <a:latin typeface="Times New Roman"/>
                <a:cs typeface="Times New Roman"/>
              </a:rPr>
              <a:t>I </a:t>
            </a:r>
            <a:r>
              <a:rPr sz="2400" i="1" spc="-5" dirty="0">
                <a:latin typeface="Times New Roman"/>
                <a:cs typeface="Times New Roman"/>
              </a:rPr>
              <a:t>will </a:t>
            </a:r>
            <a:r>
              <a:rPr sz="2400" i="1" dirty="0">
                <a:latin typeface="Times New Roman"/>
                <a:cs typeface="Times New Roman"/>
              </a:rPr>
              <a:t>embrace and </a:t>
            </a:r>
            <a:r>
              <a:rPr sz="2400" i="1" spc="-5" dirty="0">
                <a:latin typeface="Times New Roman"/>
                <a:cs typeface="Times New Roman"/>
              </a:rPr>
              <a:t>advocate change </a:t>
            </a:r>
            <a:r>
              <a:rPr sz="2400" i="1" dirty="0">
                <a:latin typeface="Times New Roman"/>
                <a:cs typeface="Times New Roman"/>
              </a:rPr>
              <a:t>in </a:t>
            </a:r>
            <a:r>
              <a:rPr sz="2400" i="1" spc="-5" dirty="0">
                <a:latin typeface="Times New Roman"/>
                <a:cs typeface="Times New Roman"/>
              </a:rPr>
              <a:t>the </a:t>
            </a:r>
            <a:r>
              <a:rPr sz="2400" i="1" spc="-15" dirty="0">
                <a:latin typeface="Times New Roman"/>
                <a:cs typeface="Times New Roman"/>
              </a:rPr>
              <a:t>profession </a:t>
            </a:r>
            <a:r>
              <a:rPr sz="2400" i="1" spc="-10" dirty="0">
                <a:latin typeface="Times New Roman"/>
                <a:cs typeface="Times New Roman"/>
              </a:rPr>
              <a:t>of </a:t>
            </a:r>
            <a:r>
              <a:rPr sz="2400" i="1" spc="-5" dirty="0">
                <a:latin typeface="Times New Roman"/>
                <a:cs typeface="Times New Roman"/>
              </a:rPr>
              <a:t>pharmacy that </a:t>
            </a:r>
            <a:r>
              <a:rPr sz="2400" i="1" spc="-15" dirty="0">
                <a:latin typeface="Times New Roman"/>
                <a:cs typeface="Times New Roman"/>
              </a:rPr>
              <a:t>improves </a:t>
            </a:r>
            <a:r>
              <a:rPr sz="2400" i="1" spc="-5" dirty="0">
                <a:latin typeface="Times New Roman"/>
                <a:cs typeface="Times New Roman"/>
              </a:rPr>
              <a:t>patient </a:t>
            </a:r>
            <a:r>
              <a:rPr sz="2400" i="1" spc="590" dirty="0">
                <a:latin typeface="Times New Roman"/>
                <a:cs typeface="Times New Roman"/>
              </a:rPr>
              <a:t> </a:t>
            </a:r>
            <a:r>
              <a:rPr sz="2400" i="1" spc="-20" dirty="0">
                <a:latin typeface="Times New Roman"/>
                <a:cs typeface="Times New Roman"/>
              </a:rPr>
              <a:t>care.</a:t>
            </a:r>
            <a:endParaRPr sz="2400">
              <a:latin typeface="Times New Roman"/>
              <a:cs typeface="Times New Roman"/>
            </a:endParaRPr>
          </a:p>
          <a:p>
            <a:pPr marL="355600" marR="5715" indent="-342900">
              <a:lnSpc>
                <a:spcPct val="15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i="1" dirty="0">
                <a:latin typeface="Times New Roman"/>
                <a:cs typeface="Times New Roman"/>
              </a:rPr>
              <a:t>I </a:t>
            </a:r>
            <a:r>
              <a:rPr sz="2400" i="1" spc="-5" dirty="0">
                <a:latin typeface="Times New Roman"/>
                <a:cs typeface="Times New Roman"/>
              </a:rPr>
              <a:t>take </a:t>
            </a:r>
            <a:r>
              <a:rPr sz="2400" i="1" dirty="0">
                <a:latin typeface="Times New Roman"/>
                <a:cs typeface="Times New Roman"/>
              </a:rPr>
              <a:t>these vows </a:t>
            </a:r>
            <a:r>
              <a:rPr sz="2400" i="1" spc="-5" dirty="0">
                <a:latin typeface="Times New Roman"/>
                <a:cs typeface="Times New Roman"/>
              </a:rPr>
              <a:t>voluntarily with </a:t>
            </a:r>
            <a:r>
              <a:rPr sz="2400" i="1" dirty="0">
                <a:latin typeface="Times New Roman"/>
                <a:cs typeface="Times New Roman"/>
              </a:rPr>
              <a:t>the full </a:t>
            </a:r>
            <a:r>
              <a:rPr sz="2400" i="1" spc="-15" dirty="0">
                <a:latin typeface="Times New Roman"/>
                <a:cs typeface="Times New Roman"/>
              </a:rPr>
              <a:t>realization </a:t>
            </a:r>
            <a:r>
              <a:rPr sz="2400" i="1" spc="-10" dirty="0">
                <a:latin typeface="Times New Roman"/>
                <a:cs typeface="Times New Roman"/>
              </a:rPr>
              <a:t>of </a:t>
            </a:r>
            <a:r>
              <a:rPr sz="2400" i="1" dirty="0">
                <a:latin typeface="Times New Roman"/>
                <a:cs typeface="Times New Roman"/>
              </a:rPr>
              <a:t>the </a:t>
            </a:r>
            <a:r>
              <a:rPr sz="2400" i="1" spc="-10" dirty="0">
                <a:latin typeface="Times New Roman"/>
                <a:cs typeface="Times New Roman"/>
              </a:rPr>
              <a:t>responsibility </a:t>
            </a:r>
            <a:r>
              <a:rPr sz="2400" i="1" spc="-5" dirty="0">
                <a:latin typeface="Times New Roman"/>
                <a:cs typeface="Times New Roman"/>
              </a:rPr>
              <a:t>with which </a:t>
            </a:r>
            <a:r>
              <a:rPr sz="2400" i="1" dirty="0">
                <a:latin typeface="Times New Roman"/>
                <a:cs typeface="Times New Roman"/>
              </a:rPr>
              <a:t>I </a:t>
            </a:r>
            <a:r>
              <a:rPr sz="2400" i="1" spc="-5" dirty="0">
                <a:latin typeface="Times New Roman"/>
                <a:cs typeface="Times New Roman"/>
              </a:rPr>
              <a:t>am  </a:t>
            </a:r>
            <a:r>
              <a:rPr sz="2400" i="1" dirty="0">
                <a:latin typeface="Times New Roman"/>
                <a:cs typeface="Times New Roman"/>
              </a:rPr>
              <a:t>entrusted by the</a:t>
            </a:r>
            <a:r>
              <a:rPr sz="2400" i="1" spc="-4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public.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Thank</a:t>
            </a:r>
            <a:r>
              <a:rPr spc="-85" dirty="0"/>
              <a:t> </a:t>
            </a:r>
            <a:r>
              <a:rPr spc="-100" dirty="0"/>
              <a:t>You.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584802"/>
              </p:ext>
            </p:extLst>
          </p:nvPr>
        </p:nvGraphicFramePr>
        <p:xfrm>
          <a:off x="381000" y="152400"/>
          <a:ext cx="11353800" cy="66243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7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76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2400" b="1" spc="-3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Law</a:t>
                      </a:r>
                      <a:endParaRPr sz="2400" dirty="0">
                        <a:latin typeface="Cambria"/>
                        <a:cs typeface="Cambria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Ethics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949960" marR="187960" indent="-75628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spc="-20" dirty="0">
                          <a:latin typeface="Cambria"/>
                          <a:cs typeface="Cambria"/>
                        </a:rPr>
                        <a:t>Rules </a:t>
                      </a:r>
                      <a:r>
                        <a:rPr sz="2400" spc="-5" dirty="0">
                          <a:latin typeface="Cambria"/>
                          <a:cs typeface="Cambria"/>
                        </a:rPr>
                        <a:t>of human conduct </a:t>
                      </a:r>
                      <a:r>
                        <a:rPr sz="2400" spc="-10" dirty="0">
                          <a:latin typeface="Cambria"/>
                          <a:cs typeface="Cambria"/>
                        </a:rPr>
                        <a:t>binding to all  </a:t>
                      </a:r>
                      <a:r>
                        <a:rPr sz="2400" spc="-5" dirty="0">
                          <a:latin typeface="Cambria"/>
                          <a:cs typeface="Cambria"/>
                        </a:rPr>
                        <a:t>persons in a </a:t>
                      </a:r>
                      <a:r>
                        <a:rPr sz="2400" spc="-10" dirty="0">
                          <a:latin typeface="Cambria"/>
                          <a:cs typeface="Cambria"/>
                        </a:rPr>
                        <a:t>state </a:t>
                      </a:r>
                      <a:r>
                        <a:rPr sz="2400" spc="-5" dirty="0">
                          <a:latin typeface="Cambria"/>
                          <a:cs typeface="Cambria"/>
                        </a:rPr>
                        <a:t>or</a:t>
                      </a:r>
                      <a:r>
                        <a:rPr sz="2400" spc="-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2400" spc="-5" dirty="0">
                          <a:latin typeface="Cambria"/>
                          <a:cs typeface="Cambria"/>
                        </a:rPr>
                        <a:t>nation.</a:t>
                      </a:r>
                      <a:endParaRPr sz="2400" dirty="0">
                        <a:latin typeface="Cambria"/>
                        <a:cs typeface="Cambria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7010" marR="19812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spc="-20" dirty="0">
                          <a:latin typeface="Cambria"/>
                          <a:cs typeface="Cambria"/>
                        </a:rPr>
                        <a:t>Rules by </a:t>
                      </a:r>
                      <a:r>
                        <a:rPr sz="2400" spc="-10" dirty="0">
                          <a:latin typeface="Cambria"/>
                          <a:cs typeface="Cambria"/>
                        </a:rPr>
                        <a:t>which </a:t>
                      </a:r>
                      <a:r>
                        <a:rPr sz="2400" spc="-5" dirty="0">
                          <a:latin typeface="Cambria"/>
                          <a:cs typeface="Cambria"/>
                        </a:rPr>
                        <a:t>a </a:t>
                      </a:r>
                      <a:r>
                        <a:rPr sz="2400" spc="-10" dirty="0">
                          <a:latin typeface="Cambria"/>
                          <a:cs typeface="Cambria"/>
                        </a:rPr>
                        <a:t>profession regulates  </a:t>
                      </a:r>
                      <a:r>
                        <a:rPr sz="2400" spc="-5" dirty="0">
                          <a:latin typeface="Cambria"/>
                          <a:cs typeface="Cambria"/>
                        </a:rPr>
                        <a:t>actions </a:t>
                      </a:r>
                      <a:r>
                        <a:rPr sz="2400" spc="-10" dirty="0">
                          <a:latin typeface="Cambria"/>
                          <a:cs typeface="Cambria"/>
                        </a:rPr>
                        <a:t>and </a:t>
                      </a:r>
                      <a:r>
                        <a:rPr sz="2400" spc="-5" dirty="0">
                          <a:latin typeface="Cambria"/>
                          <a:cs typeface="Cambria"/>
                        </a:rPr>
                        <a:t>sets </a:t>
                      </a:r>
                      <a:r>
                        <a:rPr sz="2400" spc="-10" dirty="0">
                          <a:latin typeface="Cambria"/>
                          <a:cs typeface="Cambria"/>
                        </a:rPr>
                        <a:t>standard for </a:t>
                      </a:r>
                      <a:r>
                        <a:rPr sz="2400" spc="-5" dirty="0">
                          <a:latin typeface="Cambria"/>
                          <a:cs typeface="Cambria"/>
                        </a:rPr>
                        <a:t>all its  members.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4152">
                <a:tc>
                  <a:txBody>
                    <a:bodyPr/>
                    <a:lstStyle/>
                    <a:p>
                      <a:pPr marL="474345" marR="46799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latin typeface="Cambria"/>
                          <a:cs typeface="Cambria"/>
                        </a:rPr>
                        <a:t>If </a:t>
                      </a:r>
                      <a:r>
                        <a:rPr sz="2400" spc="-20" dirty="0">
                          <a:latin typeface="Cambria"/>
                          <a:cs typeface="Cambria"/>
                        </a:rPr>
                        <a:t>law </a:t>
                      </a:r>
                      <a:r>
                        <a:rPr sz="2400" spc="-5" dirty="0">
                          <a:latin typeface="Cambria"/>
                          <a:cs typeface="Cambria"/>
                        </a:rPr>
                        <a:t>is </a:t>
                      </a:r>
                      <a:r>
                        <a:rPr sz="2400" spc="-15" dirty="0">
                          <a:latin typeface="Cambria"/>
                          <a:cs typeface="Cambria"/>
                        </a:rPr>
                        <a:t>broken, </a:t>
                      </a:r>
                      <a:r>
                        <a:rPr sz="2400" spc="-5" dirty="0">
                          <a:latin typeface="Cambria"/>
                          <a:cs typeface="Cambria"/>
                        </a:rPr>
                        <a:t>a violator </a:t>
                      </a:r>
                      <a:r>
                        <a:rPr sz="2400" spc="-25" dirty="0">
                          <a:latin typeface="Cambria"/>
                          <a:cs typeface="Cambria"/>
                        </a:rPr>
                        <a:t>may </a:t>
                      </a:r>
                      <a:r>
                        <a:rPr sz="2400" spc="-10" dirty="0">
                          <a:latin typeface="Cambria"/>
                          <a:cs typeface="Cambria"/>
                        </a:rPr>
                        <a:t>be  </a:t>
                      </a:r>
                      <a:r>
                        <a:rPr sz="2400" spc="-5" dirty="0">
                          <a:latin typeface="Cambria"/>
                          <a:cs typeface="Cambria"/>
                        </a:rPr>
                        <a:t>subjected </a:t>
                      </a:r>
                      <a:r>
                        <a:rPr sz="2400" spc="-20" dirty="0">
                          <a:latin typeface="Cambria"/>
                          <a:cs typeface="Cambria"/>
                        </a:rPr>
                        <a:t>to </a:t>
                      </a:r>
                      <a:r>
                        <a:rPr sz="2400" spc="-5" dirty="0">
                          <a:latin typeface="Cambria"/>
                          <a:cs typeface="Cambria"/>
                        </a:rPr>
                        <a:t>punishment, a fine or  imprisonment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3210" marR="278130" indent="63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latin typeface="Cambria"/>
                          <a:cs typeface="Cambria"/>
                        </a:rPr>
                        <a:t>If </a:t>
                      </a:r>
                      <a:r>
                        <a:rPr sz="2400" spc="-10" dirty="0">
                          <a:latin typeface="Cambria"/>
                          <a:cs typeface="Cambria"/>
                        </a:rPr>
                        <a:t>rules </a:t>
                      </a:r>
                      <a:r>
                        <a:rPr sz="2400" spc="-20" dirty="0">
                          <a:latin typeface="Cambria"/>
                          <a:cs typeface="Cambria"/>
                        </a:rPr>
                        <a:t>are </a:t>
                      </a:r>
                      <a:r>
                        <a:rPr sz="2400" spc="-15" dirty="0">
                          <a:latin typeface="Cambria"/>
                          <a:cs typeface="Cambria"/>
                        </a:rPr>
                        <a:t>broken, </a:t>
                      </a:r>
                      <a:r>
                        <a:rPr sz="2400" spc="-5" dirty="0">
                          <a:latin typeface="Cambria"/>
                          <a:cs typeface="Cambria"/>
                        </a:rPr>
                        <a:t>the </a:t>
                      </a:r>
                      <a:r>
                        <a:rPr sz="2400" spc="-10" dirty="0">
                          <a:latin typeface="Cambria"/>
                          <a:cs typeface="Cambria"/>
                        </a:rPr>
                        <a:t>professional  </a:t>
                      </a:r>
                      <a:r>
                        <a:rPr sz="2400" spc="-20" dirty="0">
                          <a:latin typeface="Cambria"/>
                          <a:cs typeface="Cambria"/>
                        </a:rPr>
                        <a:t>body </a:t>
                      </a:r>
                      <a:r>
                        <a:rPr sz="2400" spc="-25" dirty="0">
                          <a:latin typeface="Cambria"/>
                          <a:cs typeface="Cambria"/>
                        </a:rPr>
                        <a:t>may </a:t>
                      </a:r>
                      <a:r>
                        <a:rPr sz="2400" spc="-5" dirty="0">
                          <a:latin typeface="Cambria"/>
                          <a:cs typeface="Cambria"/>
                        </a:rPr>
                        <a:t>subject </a:t>
                      </a:r>
                      <a:r>
                        <a:rPr sz="2400" spc="-10" dirty="0">
                          <a:latin typeface="Cambria"/>
                          <a:cs typeface="Cambria"/>
                        </a:rPr>
                        <a:t>the </a:t>
                      </a:r>
                      <a:r>
                        <a:rPr sz="2400" spc="-5" dirty="0">
                          <a:latin typeface="Cambria"/>
                          <a:cs typeface="Cambria"/>
                        </a:rPr>
                        <a:t>violator </a:t>
                      </a:r>
                      <a:r>
                        <a:rPr sz="2400" spc="-15" dirty="0">
                          <a:latin typeface="Cambria"/>
                          <a:cs typeface="Cambria"/>
                        </a:rPr>
                        <a:t>to </a:t>
                      </a:r>
                      <a:r>
                        <a:rPr sz="2400" spc="-10" dirty="0">
                          <a:latin typeface="Cambria"/>
                          <a:cs typeface="Cambria"/>
                        </a:rPr>
                        <a:t>loss  professional privileges.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68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spc="-10" dirty="0">
                          <a:latin typeface="Cambria"/>
                          <a:cs typeface="Cambria"/>
                        </a:rPr>
                        <a:t>Standards </a:t>
                      </a:r>
                      <a:r>
                        <a:rPr sz="2400" spc="-5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24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2400" spc="-15" dirty="0">
                          <a:latin typeface="Cambria"/>
                          <a:cs typeface="Cambria"/>
                        </a:rPr>
                        <a:t>Law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spc="-10" dirty="0">
                          <a:latin typeface="Cambria"/>
                          <a:cs typeface="Cambria"/>
                        </a:rPr>
                        <a:t>Standards </a:t>
                      </a:r>
                      <a:r>
                        <a:rPr sz="2400" spc="-5" dirty="0">
                          <a:latin typeface="Cambria"/>
                          <a:cs typeface="Cambria"/>
                        </a:rPr>
                        <a:t>of</a:t>
                      </a:r>
                      <a:r>
                        <a:rPr sz="2400" spc="-1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2400" spc="-5" dirty="0">
                          <a:latin typeface="Cambria"/>
                          <a:cs typeface="Cambria"/>
                        </a:rPr>
                        <a:t>Conduct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599">
                <a:tc>
                  <a:txBody>
                    <a:bodyPr/>
                    <a:lstStyle/>
                    <a:p>
                      <a:pPr marL="121920" marR="116839" indent="-63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15" dirty="0">
                          <a:latin typeface="Cambria"/>
                          <a:cs typeface="Cambria"/>
                        </a:rPr>
                        <a:t>Law </a:t>
                      </a:r>
                      <a:r>
                        <a:rPr sz="2400" spc="-30" dirty="0">
                          <a:latin typeface="Cambria"/>
                          <a:cs typeface="Cambria"/>
                        </a:rPr>
                        <a:t>may </a:t>
                      </a:r>
                      <a:r>
                        <a:rPr sz="2400" spc="-25" dirty="0">
                          <a:latin typeface="Cambria"/>
                          <a:cs typeface="Cambria"/>
                        </a:rPr>
                        <a:t>prevent </a:t>
                      </a:r>
                      <a:r>
                        <a:rPr sz="2400" spc="-5" dirty="0">
                          <a:latin typeface="Cambria"/>
                          <a:cs typeface="Cambria"/>
                        </a:rPr>
                        <a:t>one </a:t>
                      </a:r>
                      <a:r>
                        <a:rPr sz="2400" spc="-15" dirty="0">
                          <a:latin typeface="Cambria"/>
                          <a:cs typeface="Cambria"/>
                        </a:rPr>
                        <a:t>from </a:t>
                      </a:r>
                      <a:r>
                        <a:rPr sz="2400" spc="-5" dirty="0">
                          <a:latin typeface="Cambria"/>
                          <a:cs typeface="Cambria"/>
                        </a:rPr>
                        <a:t>causing  injury </a:t>
                      </a:r>
                      <a:r>
                        <a:rPr sz="2400" spc="-15" dirty="0">
                          <a:latin typeface="Cambria"/>
                          <a:cs typeface="Cambria"/>
                        </a:rPr>
                        <a:t>to </a:t>
                      </a:r>
                      <a:r>
                        <a:rPr sz="2400" spc="-50" dirty="0">
                          <a:latin typeface="Cambria"/>
                          <a:cs typeface="Cambria"/>
                        </a:rPr>
                        <a:t>other. </a:t>
                      </a:r>
                      <a:r>
                        <a:rPr sz="2400" spc="-5" dirty="0">
                          <a:latin typeface="Cambria"/>
                          <a:cs typeface="Cambria"/>
                        </a:rPr>
                        <a:t>But </a:t>
                      </a:r>
                      <a:r>
                        <a:rPr sz="2400" dirty="0">
                          <a:latin typeface="Cambria"/>
                          <a:cs typeface="Cambria"/>
                        </a:rPr>
                        <a:t>it </a:t>
                      </a:r>
                      <a:r>
                        <a:rPr sz="2400" spc="-20" dirty="0">
                          <a:latin typeface="Cambria"/>
                          <a:cs typeface="Cambria"/>
                        </a:rPr>
                        <a:t>can't force </a:t>
                      </a:r>
                      <a:r>
                        <a:rPr sz="2400" spc="-5" dirty="0">
                          <a:latin typeface="Cambria"/>
                          <a:cs typeface="Cambria"/>
                        </a:rPr>
                        <a:t>him </a:t>
                      </a:r>
                      <a:r>
                        <a:rPr sz="2400" spc="-15" dirty="0">
                          <a:latin typeface="Cambria"/>
                          <a:cs typeface="Cambria"/>
                        </a:rPr>
                        <a:t>to  </a:t>
                      </a:r>
                      <a:r>
                        <a:rPr sz="2400" spc="-5" dirty="0">
                          <a:latin typeface="Cambria"/>
                          <a:cs typeface="Cambria"/>
                        </a:rPr>
                        <a:t>help his </a:t>
                      </a:r>
                      <a:r>
                        <a:rPr sz="2400" spc="-10" dirty="0">
                          <a:latin typeface="Cambria"/>
                          <a:cs typeface="Cambria"/>
                        </a:rPr>
                        <a:t>neighbor </a:t>
                      </a:r>
                      <a:r>
                        <a:rPr sz="2400" spc="-5" dirty="0">
                          <a:latin typeface="Cambria"/>
                          <a:cs typeface="Cambria"/>
                        </a:rPr>
                        <a:t>in hours of</a:t>
                      </a:r>
                      <a:r>
                        <a:rPr sz="2400" spc="4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2400" spc="-10" dirty="0">
                          <a:latin typeface="Cambria"/>
                          <a:cs typeface="Cambria"/>
                        </a:rPr>
                        <a:t>need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61590" marR="339725" indent="-221615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latin typeface="Cambria"/>
                          <a:cs typeface="Cambria"/>
                        </a:rPr>
                        <a:t>Helping neighbors is </a:t>
                      </a:r>
                      <a:r>
                        <a:rPr sz="2400" spc="-10" dirty="0">
                          <a:latin typeface="Cambria"/>
                          <a:cs typeface="Cambria"/>
                        </a:rPr>
                        <a:t>the </a:t>
                      </a:r>
                      <a:r>
                        <a:rPr sz="2400" spc="-5" dirty="0">
                          <a:latin typeface="Cambria"/>
                          <a:cs typeface="Cambria"/>
                        </a:rPr>
                        <a:t>function of  </a:t>
                      </a:r>
                      <a:r>
                        <a:rPr sz="2400" dirty="0">
                          <a:latin typeface="Cambria"/>
                          <a:cs typeface="Cambria"/>
                        </a:rPr>
                        <a:t>ethics.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1612">
                <a:tc>
                  <a:txBody>
                    <a:bodyPr/>
                    <a:lstStyle/>
                    <a:p>
                      <a:pPr marL="1181735" marR="462915" indent="-71691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latin typeface="Cambria"/>
                          <a:cs typeface="Cambria"/>
                        </a:rPr>
                        <a:t>Selling </a:t>
                      </a:r>
                      <a:r>
                        <a:rPr sz="2400" spc="-10" dirty="0">
                          <a:latin typeface="Cambria"/>
                          <a:cs typeface="Cambria"/>
                        </a:rPr>
                        <a:t>misbranded </a:t>
                      </a:r>
                      <a:r>
                        <a:rPr sz="2400" spc="-5" dirty="0">
                          <a:latin typeface="Cambria"/>
                          <a:cs typeface="Cambria"/>
                        </a:rPr>
                        <a:t>or </a:t>
                      </a:r>
                      <a:r>
                        <a:rPr sz="2400" spc="-15" dirty="0">
                          <a:latin typeface="Cambria"/>
                          <a:cs typeface="Cambria"/>
                        </a:rPr>
                        <a:t>adulterated  </a:t>
                      </a:r>
                      <a:r>
                        <a:rPr sz="2400" spc="-10" dirty="0">
                          <a:latin typeface="Cambria"/>
                          <a:cs typeface="Cambria"/>
                        </a:rPr>
                        <a:t>drug </a:t>
                      </a:r>
                      <a:r>
                        <a:rPr sz="2400" spc="-5" dirty="0">
                          <a:latin typeface="Cambria"/>
                          <a:cs typeface="Cambria"/>
                        </a:rPr>
                        <a:t>is </a:t>
                      </a:r>
                      <a:r>
                        <a:rPr sz="2400" spc="-20" dirty="0">
                          <a:latin typeface="Cambria"/>
                          <a:cs typeface="Cambria"/>
                        </a:rPr>
                        <a:t>prevented by</a:t>
                      </a:r>
                      <a:r>
                        <a:rPr sz="2400" spc="20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2400" spc="-20" dirty="0">
                          <a:latin typeface="Cambria"/>
                          <a:cs typeface="Cambria"/>
                        </a:rPr>
                        <a:t>law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180" marR="16637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latin typeface="Cambria"/>
                          <a:cs typeface="Cambria"/>
                        </a:rPr>
                        <a:t>Selling medicines at cheaper </a:t>
                      </a:r>
                      <a:r>
                        <a:rPr sz="2400" spc="-25" dirty="0">
                          <a:latin typeface="Cambria"/>
                          <a:cs typeface="Cambria"/>
                        </a:rPr>
                        <a:t>rate </a:t>
                      </a:r>
                      <a:r>
                        <a:rPr sz="2400" spc="-5" dirty="0">
                          <a:latin typeface="Cambria"/>
                          <a:cs typeface="Cambria"/>
                        </a:rPr>
                        <a:t>than  that of the </a:t>
                      </a:r>
                      <a:r>
                        <a:rPr sz="2400" spc="-10" dirty="0">
                          <a:latin typeface="Cambria"/>
                          <a:cs typeface="Cambria"/>
                        </a:rPr>
                        <a:t>fellow </a:t>
                      </a:r>
                      <a:r>
                        <a:rPr sz="2400" spc="-5" dirty="0">
                          <a:latin typeface="Cambria"/>
                          <a:cs typeface="Cambria"/>
                        </a:rPr>
                        <a:t>pharmacist in his  </a:t>
                      </a:r>
                      <a:r>
                        <a:rPr sz="2400" spc="-15" dirty="0">
                          <a:latin typeface="Cambria"/>
                          <a:cs typeface="Cambria"/>
                        </a:rPr>
                        <a:t>area </a:t>
                      </a:r>
                      <a:r>
                        <a:rPr sz="2400" spc="-5" dirty="0">
                          <a:latin typeface="Cambria"/>
                          <a:cs typeface="Cambria"/>
                        </a:rPr>
                        <a:t>is </a:t>
                      </a:r>
                      <a:r>
                        <a:rPr sz="2400" spc="-10" dirty="0">
                          <a:latin typeface="Cambria"/>
                          <a:cs typeface="Cambria"/>
                        </a:rPr>
                        <a:t>not</a:t>
                      </a:r>
                      <a:r>
                        <a:rPr sz="2400" spc="-15" dirty="0">
                          <a:latin typeface="Cambria"/>
                          <a:cs typeface="Cambria"/>
                        </a:rPr>
                        <a:t> </a:t>
                      </a:r>
                      <a:r>
                        <a:rPr sz="2400" spc="-5" dirty="0">
                          <a:latin typeface="Cambria"/>
                          <a:cs typeface="Cambria"/>
                        </a:rPr>
                        <a:t>ethical</a:t>
                      </a:r>
                      <a:endParaRPr sz="2400" dirty="0">
                        <a:latin typeface="Cambria"/>
                        <a:cs typeface="Cambria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8826" y="287527"/>
            <a:ext cx="674306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5" dirty="0"/>
              <a:t>CODE </a:t>
            </a:r>
            <a:r>
              <a:rPr sz="3200" dirty="0"/>
              <a:t>OF </a:t>
            </a:r>
            <a:r>
              <a:rPr sz="3200" spc="-5" dirty="0"/>
              <a:t>PHARMACEUTICAL</a:t>
            </a:r>
            <a:r>
              <a:rPr sz="3200" spc="-114" dirty="0"/>
              <a:t> </a:t>
            </a:r>
            <a:r>
              <a:rPr sz="3200" spc="-5" dirty="0"/>
              <a:t>ETHICS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28701" y="788060"/>
            <a:ext cx="11886565" cy="4507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0"/>
              </a:spcBef>
            </a:pPr>
            <a:r>
              <a:rPr sz="2800" spc="-5" dirty="0" smtClean="0">
                <a:latin typeface="Cambria"/>
                <a:cs typeface="Cambria"/>
              </a:rPr>
              <a:t>The code of pharmaceutical ethics is formulated </a:t>
            </a:r>
            <a:r>
              <a:rPr sz="2800" spc="-20" dirty="0" smtClean="0">
                <a:latin typeface="Cambria"/>
                <a:cs typeface="Cambria"/>
              </a:rPr>
              <a:t>by </a:t>
            </a:r>
            <a:r>
              <a:rPr sz="2800" spc="-5" dirty="0" smtClean="0">
                <a:latin typeface="Cambria"/>
                <a:cs typeface="Cambria"/>
              </a:rPr>
              <a:t>PCI </a:t>
            </a:r>
            <a:r>
              <a:rPr sz="2800" spc="-15" dirty="0" smtClean="0">
                <a:latin typeface="Cambria"/>
                <a:cs typeface="Cambria"/>
              </a:rPr>
              <a:t>for </a:t>
            </a:r>
            <a:r>
              <a:rPr sz="2800" spc="-10" dirty="0" smtClean="0">
                <a:latin typeface="Cambria"/>
                <a:cs typeface="Cambria"/>
              </a:rPr>
              <a:t>the guidance </a:t>
            </a:r>
            <a:r>
              <a:rPr sz="2800" spc="-15" dirty="0" smtClean="0">
                <a:latin typeface="Cambria"/>
                <a:cs typeface="Cambria"/>
              </a:rPr>
              <a:t>of  </a:t>
            </a:r>
            <a:r>
              <a:rPr sz="2800" spc="-5" dirty="0" smtClean="0">
                <a:latin typeface="Cambria"/>
                <a:cs typeface="Cambria"/>
              </a:rPr>
              <a:t>Indian </a:t>
            </a:r>
            <a:r>
              <a:rPr sz="2800" dirty="0" smtClean="0">
                <a:latin typeface="Cambria"/>
                <a:cs typeface="Cambria"/>
              </a:rPr>
              <a:t>pharmacist. </a:t>
            </a:r>
            <a:r>
              <a:rPr sz="2800" spc="-5" dirty="0" smtClean="0">
                <a:latin typeface="Cambria"/>
                <a:cs typeface="Cambria"/>
              </a:rPr>
              <a:t>The code </a:t>
            </a:r>
            <a:r>
              <a:rPr sz="2800" dirty="0" smtClean="0">
                <a:latin typeface="Cambria"/>
                <a:cs typeface="Cambria"/>
              </a:rPr>
              <a:t>of </a:t>
            </a:r>
            <a:r>
              <a:rPr sz="2800" spc="-5" dirty="0" smtClean="0">
                <a:latin typeface="Cambria"/>
                <a:cs typeface="Cambria"/>
              </a:rPr>
              <a:t>pharmaceutical ethics helps </a:t>
            </a:r>
            <a:r>
              <a:rPr sz="2800" spc="-15" dirty="0" smtClean="0">
                <a:latin typeface="Cambria"/>
                <a:cs typeface="Cambria"/>
              </a:rPr>
              <a:t>to </a:t>
            </a:r>
            <a:r>
              <a:rPr sz="2800" spc="-5" dirty="0" smtClean="0">
                <a:latin typeface="Cambria"/>
                <a:cs typeface="Cambria"/>
              </a:rPr>
              <a:t>guide </a:t>
            </a:r>
            <a:r>
              <a:rPr sz="2800" spc="-10" dirty="0" smtClean="0">
                <a:latin typeface="Cambria"/>
                <a:cs typeface="Cambria"/>
              </a:rPr>
              <a:t>the  </a:t>
            </a:r>
            <a:r>
              <a:rPr sz="2800" spc="-5" dirty="0" smtClean="0">
                <a:latin typeface="Cambria"/>
                <a:cs typeface="Cambria"/>
              </a:rPr>
              <a:t>pharmacist as </a:t>
            </a:r>
            <a:r>
              <a:rPr sz="2800" spc="-15" dirty="0" smtClean="0">
                <a:latin typeface="Cambria"/>
                <a:cs typeface="Cambria"/>
              </a:rPr>
              <a:t>to </a:t>
            </a:r>
            <a:r>
              <a:rPr sz="2800" spc="-5" dirty="0" smtClean="0">
                <a:latin typeface="Cambria"/>
                <a:cs typeface="Cambria"/>
              </a:rPr>
              <a:t>how </a:t>
            </a:r>
            <a:r>
              <a:rPr sz="2800" dirty="0" smtClean="0">
                <a:latin typeface="Cambria"/>
                <a:cs typeface="Cambria"/>
              </a:rPr>
              <a:t>he </a:t>
            </a:r>
            <a:r>
              <a:rPr sz="2800" spc="-5" dirty="0" smtClean="0">
                <a:latin typeface="Cambria"/>
                <a:cs typeface="Cambria"/>
              </a:rPr>
              <a:t>should conduct himself in </a:t>
            </a:r>
            <a:r>
              <a:rPr sz="2800" spc="-10" dirty="0" smtClean="0">
                <a:latin typeface="Cambria"/>
                <a:cs typeface="Cambria"/>
              </a:rPr>
              <a:t>relation</a:t>
            </a:r>
            <a:r>
              <a:rPr sz="2800" spc="5" dirty="0" smtClean="0">
                <a:latin typeface="Cambria"/>
                <a:cs typeface="Cambria"/>
              </a:rPr>
              <a:t> </a:t>
            </a:r>
            <a:r>
              <a:rPr sz="2800" spc="-10" dirty="0" smtClean="0">
                <a:latin typeface="Cambria"/>
                <a:cs typeface="Cambria"/>
              </a:rPr>
              <a:t>to:</a:t>
            </a:r>
            <a:endParaRPr sz="2800" dirty="0" smtClean="0">
              <a:latin typeface="Cambria"/>
              <a:cs typeface="Cambria"/>
            </a:endParaRPr>
          </a:p>
          <a:p>
            <a:pPr marL="12700" marR="10488930">
              <a:lnSpc>
                <a:spcPts val="5040"/>
              </a:lnSpc>
              <a:spcBef>
                <a:spcPts val="450"/>
              </a:spcBef>
            </a:pPr>
            <a:r>
              <a:rPr sz="2800" spc="-5" dirty="0" smtClean="0">
                <a:latin typeface="Cambria"/>
                <a:cs typeface="Cambria"/>
              </a:rPr>
              <a:t>His </a:t>
            </a:r>
            <a:r>
              <a:rPr sz="2800" spc="-10" dirty="0" smtClean="0">
                <a:latin typeface="Cambria"/>
                <a:cs typeface="Cambria"/>
              </a:rPr>
              <a:t>job  </a:t>
            </a:r>
            <a:r>
              <a:rPr sz="2800" spc="-5" dirty="0" smtClean="0">
                <a:latin typeface="Cambria"/>
                <a:cs typeface="Cambria"/>
              </a:rPr>
              <a:t>His</a:t>
            </a:r>
            <a:r>
              <a:rPr sz="2800" spc="-80" dirty="0" smtClean="0">
                <a:latin typeface="Cambria"/>
                <a:cs typeface="Cambria"/>
              </a:rPr>
              <a:t> </a:t>
            </a:r>
            <a:r>
              <a:rPr sz="2800" spc="-20" dirty="0" smtClean="0">
                <a:latin typeface="Cambria"/>
                <a:cs typeface="Cambria"/>
              </a:rPr>
              <a:t>trade</a:t>
            </a:r>
            <a:endParaRPr sz="2800" dirty="0" smtClean="0">
              <a:latin typeface="Cambria"/>
              <a:cs typeface="Cambria"/>
            </a:endParaRPr>
          </a:p>
          <a:p>
            <a:pPr marL="12700" marR="7823834">
              <a:lnSpc>
                <a:spcPts val="5040"/>
              </a:lnSpc>
            </a:pPr>
            <a:r>
              <a:rPr sz="2800" spc="-5" dirty="0" smtClean="0">
                <a:latin typeface="Cambria"/>
                <a:cs typeface="Cambria"/>
              </a:rPr>
              <a:t>His </a:t>
            </a:r>
            <a:r>
              <a:rPr sz="2800" spc="-10" dirty="0" smtClean="0">
                <a:latin typeface="Cambria"/>
                <a:cs typeface="Cambria"/>
              </a:rPr>
              <a:t>profession</a:t>
            </a:r>
            <a:r>
              <a:rPr sz="2800" spc="-55" dirty="0" smtClean="0">
                <a:latin typeface="Cambria"/>
                <a:cs typeface="Cambria"/>
              </a:rPr>
              <a:t> </a:t>
            </a:r>
            <a:r>
              <a:rPr sz="2800" spc="-5" dirty="0" smtClean="0">
                <a:latin typeface="Cambria"/>
                <a:cs typeface="Cambria"/>
              </a:rPr>
              <a:t>(Pharmacy)  Medical</a:t>
            </a:r>
            <a:r>
              <a:rPr sz="2800" spc="-20" dirty="0" smtClean="0">
                <a:latin typeface="Cambria"/>
                <a:cs typeface="Cambria"/>
              </a:rPr>
              <a:t> </a:t>
            </a:r>
            <a:r>
              <a:rPr sz="2800" spc="-10" dirty="0" smtClean="0">
                <a:latin typeface="Cambria"/>
                <a:cs typeface="Cambria"/>
              </a:rPr>
              <a:t>profession</a:t>
            </a:r>
            <a:endParaRPr sz="28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3208" y="2694178"/>
            <a:ext cx="80854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5" dirty="0"/>
              <a:t>PHARMACIST </a:t>
            </a:r>
            <a:r>
              <a:rPr sz="3600" dirty="0"/>
              <a:t>IN </a:t>
            </a:r>
            <a:r>
              <a:rPr sz="3600" spc="-40" dirty="0"/>
              <a:t>RELATION </a:t>
            </a:r>
            <a:r>
              <a:rPr sz="3600" spc="-50" dirty="0"/>
              <a:t>TO </a:t>
            </a:r>
            <a:r>
              <a:rPr sz="3600" dirty="0"/>
              <a:t>HIS</a:t>
            </a:r>
            <a:r>
              <a:rPr sz="3600" spc="30" dirty="0"/>
              <a:t> </a:t>
            </a:r>
            <a:r>
              <a:rPr sz="3600" dirty="0"/>
              <a:t>JOB</a:t>
            </a:r>
            <a:endParaRPr sz="3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5089" y="265181"/>
            <a:ext cx="11830685" cy="4506595"/>
          </a:xfrm>
          <a:prstGeom prst="rect">
            <a:avLst/>
          </a:prstGeom>
        </p:spPr>
        <p:txBody>
          <a:bodyPr vert="horz" wrap="square" lIns="0" tIns="22542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775"/>
              </a:spcBef>
            </a:pPr>
            <a:r>
              <a:rPr sz="2800" b="1" spc="-5" dirty="0">
                <a:latin typeface="Cambria"/>
                <a:cs typeface="Cambria"/>
              </a:rPr>
              <a:t>1. Scope of Pharmaceutical</a:t>
            </a:r>
            <a:r>
              <a:rPr sz="2800" b="1" spc="550" dirty="0">
                <a:latin typeface="Cambria"/>
                <a:cs typeface="Cambria"/>
              </a:rPr>
              <a:t> </a:t>
            </a:r>
            <a:r>
              <a:rPr sz="2800" b="1" dirty="0">
                <a:latin typeface="Cambria"/>
                <a:cs typeface="Cambria"/>
              </a:rPr>
              <a:t>Services:</a:t>
            </a:r>
            <a:endParaRPr sz="2800">
              <a:latin typeface="Cambria"/>
              <a:cs typeface="Cambria"/>
            </a:endParaRPr>
          </a:p>
          <a:p>
            <a:pPr marL="469900" marR="5080" indent="-457200" algn="just">
              <a:lnSpc>
                <a:spcPct val="150000"/>
              </a:lnSpc>
              <a:buFont typeface="Wingdings"/>
              <a:buChar char=""/>
              <a:tabLst>
                <a:tab pos="469900" algn="l"/>
              </a:tabLst>
            </a:pPr>
            <a:r>
              <a:rPr sz="2800" spc="-5" dirty="0">
                <a:latin typeface="Cambria"/>
                <a:cs typeface="Cambria"/>
              </a:rPr>
              <a:t>When </a:t>
            </a:r>
            <a:r>
              <a:rPr sz="2800" spc="-10" dirty="0">
                <a:latin typeface="Cambria"/>
                <a:cs typeface="Cambria"/>
              </a:rPr>
              <a:t>premises </a:t>
            </a:r>
            <a:r>
              <a:rPr sz="2800" spc="-20" dirty="0">
                <a:latin typeface="Cambria"/>
                <a:cs typeface="Cambria"/>
              </a:rPr>
              <a:t>are </a:t>
            </a:r>
            <a:r>
              <a:rPr sz="2800" spc="-15" dirty="0">
                <a:latin typeface="Cambria"/>
                <a:cs typeface="Cambria"/>
              </a:rPr>
              <a:t>registered </a:t>
            </a:r>
            <a:r>
              <a:rPr sz="2800" spc="-5" dirty="0">
                <a:latin typeface="Cambria"/>
                <a:cs typeface="Cambria"/>
              </a:rPr>
              <a:t>under statutory </a:t>
            </a:r>
            <a:r>
              <a:rPr sz="2800" spc="-10" dirty="0">
                <a:latin typeface="Cambria"/>
                <a:cs typeface="Cambria"/>
              </a:rPr>
              <a:t>requirements </a:t>
            </a:r>
            <a:r>
              <a:rPr sz="2800" spc="-5" dirty="0">
                <a:latin typeface="Cambria"/>
                <a:cs typeface="Cambria"/>
              </a:rPr>
              <a:t>and opened  as a </a:t>
            </a:r>
            <a:r>
              <a:rPr sz="2800" spc="-30" dirty="0">
                <a:latin typeface="Cambria"/>
                <a:cs typeface="Cambria"/>
              </a:rPr>
              <a:t>pharmacy, </a:t>
            </a:r>
            <a:r>
              <a:rPr sz="2800" spc="-5" dirty="0">
                <a:latin typeface="Cambria"/>
                <a:cs typeface="Cambria"/>
              </a:rPr>
              <a:t>a </a:t>
            </a:r>
            <a:r>
              <a:rPr sz="2800" spc="-15" dirty="0">
                <a:latin typeface="Cambria"/>
                <a:cs typeface="Cambria"/>
              </a:rPr>
              <a:t>reasonably comprehensive </a:t>
            </a:r>
            <a:r>
              <a:rPr sz="2800" spc="-5" dirty="0">
                <a:latin typeface="Cambria"/>
                <a:cs typeface="Cambria"/>
              </a:rPr>
              <a:t>pharmaceutical service should  </a:t>
            </a:r>
            <a:r>
              <a:rPr sz="2800" dirty="0">
                <a:latin typeface="Cambria"/>
                <a:cs typeface="Cambria"/>
              </a:rPr>
              <a:t>be</a:t>
            </a:r>
            <a:r>
              <a:rPr sz="2800" spc="-10" dirty="0">
                <a:latin typeface="Cambria"/>
                <a:cs typeface="Cambria"/>
              </a:rPr>
              <a:t> </a:t>
            </a:r>
            <a:r>
              <a:rPr sz="2800" spc="-15" dirty="0">
                <a:latin typeface="Cambria"/>
                <a:cs typeface="Cambria"/>
              </a:rPr>
              <a:t>provided.</a:t>
            </a:r>
            <a:endParaRPr sz="2800">
              <a:latin typeface="Cambria"/>
              <a:cs typeface="Cambria"/>
            </a:endParaRPr>
          </a:p>
          <a:p>
            <a:pPr marL="469900" marR="6985" indent="-457200" algn="just">
              <a:lnSpc>
                <a:spcPct val="150000"/>
              </a:lnSpc>
              <a:spcBef>
                <a:spcPts val="5"/>
              </a:spcBef>
              <a:buFont typeface="Wingdings"/>
              <a:buChar char=""/>
              <a:tabLst>
                <a:tab pos="469900" algn="l"/>
              </a:tabLst>
            </a:pPr>
            <a:r>
              <a:rPr sz="2800" spc="-5" dirty="0">
                <a:latin typeface="Cambria"/>
                <a:cs typeface="Cambria"/>
              </a:rPr>
              <a:t>This </a:t>
            </a:r>
            <a:r>
              <a:rPr sz="2800" spc="-35" dirty="0">
                <a:latin typeface="Cambria"/>
                <a:cs typeface="Cambria"/>
              </a:rPr>
              <a:t>involves </a:t>
            </a:r>
            <a:r>
              <a:rPr sz="2800" spc="-10" dirty="0">
                <a:latin typeface="Cambria"/>
                <a:cs typeface="Cambria"/>
              </a:rPr>
              <a:t>the supply </a:t>
            </a:r>
            <a:r>
              <a:rPr sz="2800" spc="-5" dirty="0">
                <a:latin typeface="Cambria"/>
                <a:cs typeface="Cambria"/>
              </a:rPr>
              <a:t>of </a:t>
            </a:r>
            <a:r>
              <a:rPr sz="2800" spc="-10" dirty="0">
                <a:latin typeface="Cambria"/>
                <a:cs typeface="Cambria"/>
              </a:rPr>
              <a:t>commonly </a:t>
            </a:r>
            <a:r>
              <a:rPr sz="2800" spc="-15" dirty="0">
                <a:latin typeface="Cambria"/>
                <a:cs typeface="Cambria"/>
              </a:rPr>
              <a:t>required </a:t>
            </a:r>
            <a:r>
              <a:rPr sz="2800" spc="-5" dirty="0">
                <a:latin typeface="Cambria"/>
                <a:cs typeface="Cambria"/>
              </a:rPr>
              <a:t>medicines of </a:t>
            </a:r>
            <a:r>
              <a:rPr sz="2800" spc="-10" dirty="0">
                <a:latin typeface="Cambria"/>
                <a:cs typeface="Cambria"/>
              </a:rPr>
              <a:t>this </a:t>
            </a:r>
            <a:r>
              <a:rPr sz="2800" spc="-15" dirty="0">
                <a:latin typeface="Cambria"/>
                <a:cs typeface="Cambria"/>
              </a:rPr>
              <a:t>nature  </a:t>
            </a:r>
            <a:r>
              <a:rPr sz="2800" spc="-10" dirty="0">
                <a:latin typeface="Cambria"/>
                <a:cs typeface="Cambria"/>
              </a:rPr>
              <a:t>without undue</a:t>
            </a:r>
            <a:r>
              <a:rPr sz="2800" spc="30" dirty="0">
                <a:latin typeface="Cambria"/>
                <a:cs typeface="Cambria"/>
              </a:rPr>
              <a:t> </a:t>
            </a:r>
            <a:r>
              <a:rPr sz="2800" spc="-55" dirty="0">
                <a:latin typeface="Cambria"/>
                <a:cs typeface="Cambria"/>
              </a:rPr>
              <a:t>delay.</a:t>
            </a:r>
            <a:endParaRPr sz="2800">
              <a:latin typeface="Cambria"/>
              <a:cs typeface="Cambria"/>
            </a:endParaRPr>
          </a:p>
          <a:p>
            <a:pPr marL="469900" indent="-457200" algn="just">
              <a:lnSpc>
                <a:spcPct val="100000"/>
              </a:lnSpc>
              <a:spcBef>
                <a:spcPts val="1680"/>
              </a:spcBef>
              <a:buFont typeface="Wingdings"/>
              <a:buChar char=""/>
              <a:tabLst>
                <a:tab pos="469900" algn="l"/>
              </a:tabLst>
            </a:pPr>
            <a:r>
              <a:rPr sz="2800" spc="-5" dirty="0">
                <a:latin typeface="Cambria"/>
                <a:cs typeface="Cambria"/>
              </a:rPr>
              <a:t>It also </a:t>
            </a:r>
            <a:r>
              <a:rPr sz="2800" spc="-35" dirty="0">
                <a:latin typeface="Cambria"/>
                <a:cs typeface="Cambria"/>
              </a:rPr>
              <a:t>involves </a:t>
            </a:r>
            <a:r>
              <a:rPr sz="2800" spc="-5" dirty="0">
                <a:latin typeface="Cambria"/>
                <a:cs typeface="Cambria"/>
              </a:rPr>
              <a:t>willingness </a:t>
            </a:r>
            <a:r>
              <a:rPr sz="2800" spc="-15" dirty="0">
                <a:latin typeface="Cambria"/>
                <a:cs typeface="Cambria"/>
              </a:rPr>
              <a:t>to </a:t>
            </a:r>
            <a:r>
              <a:rPr sz="2800" spc="-5" dirty="0">
                <a:latin typeface="Cambria"/>
                <a:cs typeface="Cambria"/>
              </a:rPr>
              <a:t>furnish </a:t>
            </a:r>
            <a:r>
              <a:rPr sz="2800" spc="-10" dirty="0">
                <a:latin typeface="Cambria"/>
                <a:cs typeface="Cambria"/>
              </a:rPr>
              <a:t>emergency </a:t>
            </a:r>
            <a:r>
              <a:rPr sz="2800" spc="-5" dirty="0">
                <a:latin typeface="Cambria"/>
                <a:cs typeface="Cambria"/>
              </a:rPr>
              <a:t>supplies at all</a:t>
            </a:r>
            <a:r>
              <a:rPr sz="2800" spc="140" dirty="0">
                <a:latin typeface="Cambria"/>
                <a:cs typeface="Cambria"/>
              </a:rPr>
              <a:t> </a:t>
            </a:r>
            <a:r>
              <a:rPr sz="2800" spc="-5" dirty="0">
                <a:latin typeface="Cambria"/>
                <a:cs typeface="Cambria"/>
              </a:rPr>
              <a:t>times.</a:t>
            </a:r>
            <a:endParaRPr sz="2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5089" y="265181"/>
            <a:ext cx="11830685" cy="6427470"/>
          </a:xfrm>
          <a:prstGeom prst="rect">
            <a:avLst/>
          </a:prstGeom>
        </p:spPr>
        <p:txBody>
          <a:bodyPr vert="horz" wrap="square" lIns="0" tIns="22542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775"/>
              </a:spcBef>
            </a:pPr>
            <a:r>
              <a:rPr sz="2800" b="1" spc="-5" dirty="0">
                <a:latin typeface="Cambria"/>
                <a:cs typeface="Cambria"/>
              </a:rPr>
              <a:t>2. </a:t>
            </a:r>
            <a:r>
              <a:rPr sz="2800" b="1" spc="-10" dirty="0">
                <a:latin typeface="Cambria"/>
                <a:cs typeface="Cambria"/>
              </a:rPr>
              <a:t>Conduct </a:t>
            </a:r>
            <a:r>
              <a:rPr sz="2800" b="1" spc="-5" dirty="0">
                <a:latin typeface="Cambria"/>
                <a:cs typeface="Cambria"/>
              </a:rPr>
              <a:t>of</a:t>
            </a:r>
            <a:r>
              <a:rPr sz="2800" b="1" spc="420" dirty="0">
                <a:latin typeface="Cambria"/>
                <a:cs typeface="Cambria"/>
              </a:rPr>
              <a:t> </a:t>
            </a:r>
            <a:r>
              <a:rPr sz="2800" b="1" spc="-5" dirty="0">
                <a:latin typeface="Cambria"/>
                <a:cs typeface="Cambria"/>
              </a:rPr>
              <a:t>Pharmacy</a:t>
            </a:r>
            <a:endParaRPr sz="2800">
              <a:latin typeface="Cambria"/>
              <a:cs typeface="Cambria"/>
            </a:endParaRPr>
          </a:p>
          <a:p>
            <a:pPr marL="469900" marR="5080" indent="-457200" algn="just">
              <a:lnSpc>
                <a:spcPct val="150000"/>
              </a:lnSpc>
              <a:buFont typeface="Wingdings"/>
              <a:buChar char=""/>
              <a:tabLst>
                <a:tab pos="469900" algn="l"/>
              </a:tabLst>
            </a:pPr>
            <a:r>
              <a:rPr sz="2800" spc="-5" dirty="0">
                <a:latin typeface="Cambria"/>
                <a:cs typeface="Cambria"/>
              </a:rPr>
              <a:t>The condition in a pharmacy should </a:t>
            </a:r>
            <a:r>
              <a:rPr sz="2800" spc="5" dirty="0">
                <a:latin typeface="Cambria"/>
                <a:cs typeface="Cambria"/>
              </a:rPr>
              <a:t>be </a:t>
            </a:r>
            <a:r>
              <a:rPr sz="2800" spc="-5" dirty="0">
                <a:latin typeface="Cambria"/>
                <a:cs typeface="Cambria"/>
              </a:rPr>
              <a:t>such as </a:t>
            </a:r>
            <a:r>
              <a:rPr sz="2800" spc="-15" dirty="0">
                <a:latin typeface="Cambria"/>
                <a:cs typeface="Cambria"/>
              </a:rPr>
              <a:t>to </a:t>
            </a:r>
            <a:r>
              <a:rPr sz="2800" spc="-5" dirty="0">
                <a:latin typeface="Cambria"/>
                <a:cs typeface="Cambria"/>
              </a:rPr>
              <a:t>preclude </a:t>
            </a:r>
            <a:r>
              <a:rPr sz="2800" spc="-20" dirty="0">
                <a:latin typeface="Cambria"/>
                <a:cs typeface="Cambria"/>
              </a:rPr>
              <a:t>avoidable </a:t>
            </a:r>
            <a:r>
              <a:rPr sz="2800" spc="-5" dirty="0">
                <a:latin typeface="Cambria"/>
                <a:cs typeface="Cambria"/>
              </a:rPr>
              <a:t>risk  or </a:t>
            </a:r>
            <a:r>
              <a:rPr sz="2800" spc="-10" dirty="0">
                <a:latin typeface="Cambria"/>
                <a:cs typeface="Cambria"/>
              </a:rPr>
              <a:t>error </a:t>
            </a:r>
            <a:r>
              <a:rPr sz="2800" spc="5" dirty="0">
                <a:latin typeface="Cambria"/>
                <a:cs typeface="Cambria"/>
              </a:rPr>
              <a:t>or </a:t>
            </a:r>
            <a:r>
              <a:rPr sz="2800" spc="-5" dirty="0">
                <a:latin typeface="Cambria"/>
                <a:cs typeface="Cambria"/>
              </a:rPr>
              <a:t>of accidental contamination in </a:t>
            </a:r>
            <a:r>
              <a:rPr sz="2800" spc="-10" dirty="0">
                <a:latin typeface="Cambria"/>
                <a:cs typeface="Cambria"/>
              </a:rPr>
              <a:t>the </a:t>
            </a:r>
            <a:r>
              <a:rPr sz="2800" spc="-15" dirty="0">
                <a:latin typeface="Cambria"/>
                <a:cs typeface="Cambria"/>
              </a:rPr>
              <a:t>preparation, </a:t>
            </a:r>
            <a:r>
              <a:rPr sz="2800" spc="-5" dirty="0">
                <a:latin typeface="Cambria"/>
                <a:cs typeface="Cambria"/>
              </a:rPr>
              <a:t>dispensing </a:t>
            </a:r>
            <a:r>
              <a:rPr sz="2800" spc="-10" dirty="0">
                <a:latin typeface="Cambria"/>
                <a:cs typeface="Cambria"/>
              </a:rPr>
              <a:t>and  </a:t>
            </a:r>
            <a:r>
              <a:rPr sz="2800" spc="-15" dirty="0">
                <a:latin typeface="Cambria"/>
                <a:cs typeface="Cambria"/>
              </a:rPr>
              <a:t>supply </a:t>
            </a:r>
            <a:r>
              <a:rPr sz="2800" spc="-5" dirty="0">
                <a:latin typeface="Cambria"/>
                <a:cs typeface="Cambria"/>
              </a:rPr>
              <a:t>of</a:t>
            </a:r>
            <a:r>
              <a:rPr sz="2800" spc="20" dirty="0">
                <a:latin typeface="Cambria"/>
                <a:cs typeface="Cambria"/>
              </a:rPr>
              <a:t> </a:t>
            </a:r>
            <a:r>
              <a:rPr sz="2800" spc="-5" dirty="0">
                <a:latin typeface="Cambria"/>
                <a:cs typeface="Cambria"/>
              </a:rPr>
              <a:t>medicines.</a:t>
            </a:r>
            <a:endParaRPr sz="2800">
              <a:latin typeface="Cambria"/>
              <a:cs typeface="Cambria"/>
            </a:endParaRPr>
          </a:p>
          <a:p>
            <a:pPr marL="469900" marR="7620" indent="-457200" algn="just">
              <a:lnSpc>
                <a:spcPct val="150000"/>
              </a:lnSpc>
              <a:spcBef>
                <a:spcPts val="5"/>
              </a:spcBef>
              <a:buFont typeface="Wingdings"/>
              <a:buChar char=""/>
              <a:tabLst>
                <a:tab pos="469900" algn="l"/>
              </a:tabLst>
            </a:pPr>
            <a:r>
              <a:rPr sz="2800" spc="-5" dirty="0">
                <a:latin typeface="Cambria"/>
                <a:cs typeface="Cambria"/>
              </a:rPr>
              <a:t>The </a:t>
            </a:r>
            <a:r>
              <a:rPr sz="2800" spc="-15" dirty="0">
                <a:latin typeface="Cambria"/>
                <a:cs typeface="Cambria"/>
              </a:rPr>
              <a:t>appearance </a:t>
            </a:r>
            <a:r>
              <a:rPr sz="2800" spc="-5" dirty="0">
                <a:latin typeface="Cambria"/>
                <a:cs typeface="Cambria"/>
              </a:rPr>
              <a:t>of </a:t>
            </a:r>
            <a:r>
              <a:rPr sz="2800" spc="-10" dirty="0">
                <a:latin typeface="Cambria"/>
                <a:cs typeface="Cambria"/>
              </a:rPr>
              <a:t>the premises </a:t>
            </a:r>
            <a:r>
              <a:rPr sz="2800" spc="-5" dirty="0">
                <a:latin typeface="Cambria"/>
                <a:cs typeface="Cambria"/>
              </a:rPr>
              <a:t>should </a:t>
            </a:r>
            <a:r>
              <a:rPr sz="2800" spc="-10" dirty="0">
                <a:latin typeface="Cambria"/>
                <a:cs typeface="Cambria"/>
              </a:rPr>
              <a:t>reflect the professional </a:t>
            </a:r>
            <a:r>
              <a:rPr sz="2800" spc="-15" dirty="0">
                <a:latin typeface="Cambria"/>
                <a:cs typeface="Cambria"/>
              </a:rPr>
              <a:t>character  </a:t>
            </a:r>
            <a:r>
              <a:rPr sz="2800" spc="-5" dirty="0">
                <a:latin typeface="Cambria"/>
                <a:cs typeface="Cambria"/>
              </a:rPr>
              <a:t>of </a:t>
            </a:r>
            <a:r>
              <a:rPr sz="2800" spc="-10" dirty="0">
                <a:latin typeface="Cambria"/>
                <a:cs typeface="Cambria"/>
              </a:rPr>
              <a:t>the</a:t>
            </a:r>
            <a:r>
              <a:rPr sz="2800" spc="10" dirty="0">
                <a:latin typeface="Cambria"/>
                <a:cs typeface="Cambria"/>
              </a:rPr>
              <a:t> </a:t>
            </a:r>
            <a:r>
              <a:rPr sz="2800" spc="-30" dirty="0">
                <a:latin typeface="Cambria"/>
                <a:cs typeface="Cambria"/>
              </a:rPr>
              <a:t>pharmacy.</a:t>
            </a:r>
            <a:endParaRPr sz="2800">
              <a:latin typeface="Cambria"/>
              <a:cs typeface="Cambria"/>
            </a:endParaRPr>
          </a:p>
          <a:p>
            <a:pPr marL="469900" marR="8255" indent="-457200" algn="just">
              <a:lnSpc>
                <a:spcPts val="5040"/>
              </a:lnSpc>
              <a:spcBef>
                <a:spcPts val="445"/>
              </a:spcBef>
              <a:buFont typeface="Wingdings"/>
              <a:buChar char=""/>
              <a:tabLst>
                <a:tab pos="469900" algn="l"/>
              </a:tabLst>
            </a:pPr>
            <a:r>
              <a:rPr sz="2800" spc="-5" dirty="0">
                <a:latin typeface="Cambria"/>
                <a:cs typeface="Cambria"/>
              </a:rPr>
              <a:t>It should be clear </a:t>
            </a:r>
            <a:r>
              <a:rPr sz="2800" spc="-15" dirty="0">
                <a:latin typeface="Cambria"/>
                <a:cs typeface="Cambria"/>
              </a:rPr>
              <a:t>to </a:t>
            </a:r>
            <a:r>
              <a:rPr sz="2800" spc="-5" dirty="0">
                <a:latin typeface="Cambria"/>
                <a:cs typeface="Cambria"/>
              </a:rPr>
              <a:t>the public that the </a:t>
            </a:r>
            <a:r>
              <a:rPr sz="2800" spc="-15" dirty="0">
                <a:latin typeface="Cambria"/>
                <a:cs typeface="Cambria"/>
              </a:rPr>
              <a:t>practice </a:t>
            </a:r>
            <a:r>
              <a:rPr sz="2800" spc="-5" dirty="0">
                <a:latin typeface="Cambria"/>
                <a:cs typeface="Cambria"/>
              </a:rPr>
              <a:t>of pharmacy is carried out  in </a:t>
            </a:r>
            <a:r>
              <a:rPr sz="2800" spc="-10" dirty="0">
                <a:latin typeface="Cambria"/>
                <a:cs typeface="Cambria"/>
              </a:rPr>
              <a:t>the</a:t>
            </a:r>
            <a:r>
              <a:rPr sz="2800" dirty="0">
                <a:latin typeface="Cambria"/>
                <a:cs typeface="Cambria"/>
              </a:rPr>
              <a:t> establishment.</a:t>
            </a:r>
            <a:endParaRPr sz="2800">
              <a:latin typeface="Cambria"/>
              <a:cs typeface="Cambria"/>
            </a:endParaRPr>
          </a:p>
          <a:p>
            <a:pPr marL="469900" marR="6350" indent="-457200" algn="just">
              <a:lnSpc>
                <a:spcPts val="5040"/>
              </a:lnSpc>
              <a:spcBef>
                <a:spcPts val="5"/>
              </a:spcBef>
              <a:buFont typeface="Wingdings"/>
              <a:buChar char=""/>
              <a:tabLst>
                <a:tab pos="469900" algn="l"/>
              </a:tabLst>
            </a:pPr>
            <a:r>
              <a:rPr sz="2800" spc="-10" dirty="0">
                <a:latin typeface="Cambria"/>
                <a:cs typeface="Cambria"/>
              </a:rPr>
              <a:t>Signs, </a:t>
            </a:r>
            <a:r>
              <a:rPr sz="2800" spc="-5" dirty="0">
                <a:latin typeface="Cambria"/>
                <a:cs typeface="Cambria"/>
              </a:rPr>
              <a:t>notices, descriptions, </a:t>
            </a:r>
            <a:r>
              <a:rPr sz="2800" spc="-15" dirty="0">
                <a:latin typeface="Cambria"/>
                <a:cs typeface="Cambria"/>
              </a:rPr>
              <a:t>wording </a:t>
            </a:r>
            <a:r>
              <a:rPr sz="2800" spc="-5" dirty="0">
                <a:latin typeface="Cambria"/>
                <a:cs typeface="Cambria"/>
              </a:rPr>
              <a:t>on business, stationary </a:t>
            </a:r>
            <a:r>
              <a:rPr sz="2800" spc="-10" dirty="0">
                <a:latin typeface="Cambria"/>
                <a:cs typeface="Cambria"/>
              </a:rPr>
              <a:t>and </a:t>
            </a:r>
            <a:r>
              <a:rPr sz="2800" spc="-15" dirty="0">
                <a:latin typeface="Cambria"/>
                <a:cs typeface="Cambria"/>
              </a:rPr>
              <a:t>related  </a:t>
            </a:r>
            <a:r>
              <a:rPr sz="2800" spc="-5" dirty="0">
                <a:latin typeface="Cambria"/>
                <a:cs typeface="Cambria"/>
              </a:rPr>
              <a:t>indications, should </a:t>
            </a:r>
            <a:r>
              <a:rPr sz="2800" dirty="0">
                <a:latin typeface="Cambria"/>
                <a:cs typeface="Cambria"/>
              </a:rPr>
              <a:t>be </a:t>
            </a:r>
            <a:r>
              <a:rPr sz="2800" spc="-15" dirty="0">
                <a:latin typeface="Cambria"/>
                <a:cs typeface="Cambria"/>
              </a:rPr>
              <a:t>restrained </a:t>
            </a:r>
            <a:r>
              <a:rPr sz="2800" spc="-5" dirty="0">
                <a:latin typeface="Cambria"/>
                <a:cs typeface="Cambria"/>
              </a:rPr>
              <a:t>in size, design </a:t>
            </a:r>
            <a:r>
              <a:rPr sz="2800" spc="-10" dirty="0">
                <a:latin typeface="Cambria"/>
                <a:cs typeface="Cambria"/>
              </a:rPr>
              <a:t>and</a:t>
            </a:r>
            <a:r>
              <a:rPr sz="2800" spc="5" dirty="0">
                <a:latin typeface="Cambria"/>
                <a:cs typeface="Cambria"/>
              </a:rPr>
              <a:t> </a:t>
            </a:r>
            <a:r>
              <a:rPr sz="2800" spc="-10" dirty="0">
                <a:latin typeface="Cambria"/>
                <a:cs typeface="Cambria"/>
              </a:rPr>
              <a:t>terms.</a:t>
            </a:r>
            <a:endParaRPr sz="2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2067" y="559159"/>
            <a:ext cx="11829415" cy="5147945"/>
          </a:xfrm>
          <a:prstGeom prst="rect">
            <a:avLst/>
          </a:prstGeom>
        </p:spPr>
        <p:txBody>
          <a:bodyPr vert="horz" wrap="square" lIns="0" tIns="22669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785"/>
              </a:spcBef>
            </a:pPr>
            <a:r>
              <a:rPr sz="2800" b="1" spc="-5" dirty="0">
                <a:latin typeface="Cambria"/>
                <a:cs typeface="Cambria"/>
              </a:rPr>
              <a:t>3. Handling </a:t>
            </a:r>
            <a:r>
              <a:rPr sz="2800" b="1" dirty="0">
                <a:latin typeface="Cambria"/>
                <a:cs typeface="Cambria"/>
              </a:rPr>
              <a:t>of</a:t>
            </a:r>
            <a:r>
              <a:rPr sz="2800" b="1" spc="515" dirty="0">
                <a:latin typeface="Cambria"/>
                <a:cs typeface="Cambria"/>
              </a:rPr>
              <a:t> </a:t>
            </a:r>
            <a:r>
              <a:rPr sz="2800" b="1" spc="-5" dirty="0">
                <a:latin typeface="Cambria"/>
                <a:cs typeface="Cambria"/>
              </a:rPr>
              <a:t>Prescriptions:</a:t>
            </a:r>
            <a:endParaRPr sz="2800">
              <a:latin typeface="Cambria"/>
              <a:cs typeface="Cambria"/>
            </a:endParaRPr>
          </a:p>
          <a:p>
            <a:pPr marL="469900" marR="7620" indent="-457200" algn="just">
              <a:lnSpc>
                <a:spcPct val="150000"/>
              </a:lnSpc>
              <a:spcBef>
                <a:spcPts val="5"/>
              </a:spcBef>
              <a:buFont typeface="Wingdings"/>
              <a:buChar char=""/>
              <a:tabLst>
                <a:tab pos="469900" algn="l"/>
              </a:tabLst>
            </a:pPr>
            <a:r>
              <a:rPr sz="2800" spc="-5" dirty="0">
                <a:latin typeface="Cambria"/>
                <a:cs typeface="Cambria"/>
              </a:rPr>
              <a:t>When a </a:t>
            </a:r>
            <a:r>
              <a:rPr sz="2800" spc="-10" dirty="0">
                <a:latin typeface="Cambria"/>
                <a:cs typeface="Cambria"/>
              </a:rPr>
              <a:t>prescription </a:t>
            </a:r>
            <a:r>
              <a:rPr sz="2800" spc="-5" dirty="0">
                <a:latin typeface="Cambria"/>
                <a:cs typeface="Cambria"/>
              </a:rPr>
              <a:t>is </a:t>
            </a:r>
            <a:r>
              <a:rPr sz="2800" spc="-10" dirty="0">
                <a:latin typeface="Cambria"/>
                <a:cs typeface="Cambria"/>
              </a:rPr>
              <a:t>presented </a:t>
            </a:r>
            <a:r>
              <a:rPr sz="2800" spc="-15" dirty="0">
                <a:latin typeface="Cambria"/>
                <a:cs typeface="Cambria"/>
              </a:rPr>
              <a:t>for </a:t>
            </a:r>
            <a:r>
              <a:rPr sz="2800" spc="-5" dirty="0">
                <a:latin typeface="Cambria"/>
                <a:cs typeface="Cambria"/>
              </a:rPr>
              <a:t>dispensing. </a:t>
            </a:r>
            <a:r>
              <a:rPr sz="2800" dirty="0">
                <a:latin typeface="Cambria"/>
                <a:cs typeface="Cambria"/>
              </a:rPr>
              <a:t>It should be </a:t>
            </a:r>
            <a:r>
              <a:rPr sz="2800" spc="-25" dirty="0">
                <a:latin typeface="Cambria"/>
                <a:cs typeface="Cambria"/>
              </a:rPr>
              <a:t>received </a:t>
            </a:r>
            <a:r>
              <a:rPr sz="2800" spc="-20" dirty="0">
                <a:latin typeface="Cambria"/>
                <a:cs typeface="Cambria"/>
              </a:rPr>
              <a:t>by </a:t>
            </a:r>
            <a:r>
              <a:rPr sz="2800" spc="-5" dirty="0">
                <a:latin typeface="Cambria"/>
                <a:cs typeface="Cambria"/>
              </a:rPr>
              <a:t>a  pharmacist </a:t>
            </a:r>
            <a:r>
              <a:rPr sz="2800" spc="-10" dirty="0">
                <a:latin typeface="Cambria"/>
                <a:cs typeface="Cambria"/>
              </a:rPr>
              <a:t>without </a:t>
            </a:r>
            <a:r>
              <a:rPr sz="2800" spc="-25" dirty="0">
                <a:latin typeface="Cambria"/>
                <a:cs typeface="Cambria"/>
              </a:rPr>
              <a:t>any </a:t>
            </a:r>
            <a:r>
              <a:rPr sz="2800" dirty="0">
                <a:latin typeface="Cambria"/>
                <a:cs typeface="Cambria"/>
              </a:rPr>
              <a:t>discussion </a:t>
            </a:r>
            <a:r>
              <a:rPr sz="2800" spc="-5" dirty="0">
                <a:latin typeface="Cambria"/>
                <a:cs typeface="Cambria"/>
              </a:rPr>
              <a:t>or comment </a:t>
            </a:r>
            <a:r>
              <a:rPr sz="2800" spc="-30" dirty="0">
                <a:latin typeface="Cambria"/>
                <a:cs typeface="Cambria"/>
              </a:rPr>
              <a:t>over </a:t>
            </a:r>
            <a:r>
              <a:rPr sz="2800" spc="5" dirty="0">
                <a:latin typeface="Cambria"/>
                <a:cs typeface="Cambria"/>
              </a:rPr>
              <a:t>it </a:t>
            </a:r>
            <a:r>
              <a:rPr sz="2800" spc="-15" dirty="0">
                <a:latin typeface="Cambria"/>
                <a:cs typeface="Cambria"/>
              </a:rPr>
              <a:t>regarding </a:t>
            </a:r>
            <a:r>
              <a:rPr sz="2800" spc="-10" dirty="0">
                <a:latin typeface="Cambria"/>
                <a:cs typeface="Cambria"/>
              </a:rPr>
              <a:t>the  merits and </a:t>
            </a:r>
            <a:r>
              <a:rPr sz="2800" spc="-5" dirty="0">
                <a:latin typeface="Cambria"/>
                <a:cs typeface="Cambria"/>
              </a:rPr>
              <a:t>demerits of its </a:t>
            </a:r>
            <a:r>
              <a:rPr sz="2800" spc="-10" dirty="0">
                <a:latin typeface="Cambria"/>
                <a:cs typeface="Cambria"/>
              </a:rPr>
              <a:t>therapeutic</a:t>
            </a:r>
            <a:r>
              <a:rPr sz="2800" dirty="0">
                <a:latin typeface="Cambria"/>
                <a:cs typeface="Cambria"/>
              </a:rPr>
              <a:t> </a:t>
            </a:r>
            <a:r>
              <a:rPr sz="2800" spc="-25" dirty="0">
                <a:latin typeface="Cambria"/>
                <a:cs typeface="Cambria"/>
              </a:rPr>
              <a:t>efficiency.</a:t>
            </a:r>
            <a:endParaRPr sz="2800">
              <a:latin typeface="Cambria"/>
              <a:cs typeface="Cambria"/>
            </a:endParaRPr>
          </a:p>
          <a:p>
            <a:pPr marL="469900" marR="5080" indent="-457200" algn="just">
              <a:lnSpc>
                <a:spcPct val="150000"/>
              </a:lnSpc>
              <a:buFont typeface="Wingdings"/>
              <a:buChar char=""/>
              <a:tabLst>
                <a:tab pos="469900" algn="l"/>
              </a:tabLst>
            </a:pPr>
            <a:r>
              <a:rPr sz="2800" spc="-5" dirty="0">
                <a:latin typeface="Cambria"/>
                <a:cs typeface="Cambria"/>
              </a:rPr>
              <a:t>The Pharmacist should </a:t>
            </a:r>
            <a:r>
              <a:rPr sz="2800" spc="-10" dirty="0">
                <a:latin typeface="Cambria"/>
                <a:cs typeface="Cambria"/>
              </a:rPr>
              <a:t>not </a:t>
            </a:r>
            <a:r>
              <a:rPr sz="2800" spc="-25" dirty="0">
                <a:latin typeface="Cambria"/>
                <a:cs typeface="Cambria"/>
              </a:rPr>
              <a:t>even </a:t>
            </a:r>
            <a:r>
              <a:rPr sz="2800" spc="-5" dirty="0">
                <a:latin typeface="Cambria"/>
                <a:cs typeface="Cambria"/>
              </a:rPr>
              <a:t>show </a:t>
            </a:r>
            <a:r>
              <a:rPr sz="2800" spc="-25" dirty="0">
                <a:latin typeface="Cambria"/>
                <a:cs typeface="Cambria"/>
              </a:rPr>
              <a:t>any </a:t>
            </a:r>
            <a:r>
              <a:rPr sz="2800" spc="-10" dirty="0">
                <a:latin typeface="Cambria"/>
                <a:cs typeface="Cambria"/>
              </a:rPr>
              <a:t>expression </a:t>
            </a:r>
            <a:r>
              <a:rPr sz="2800" spc="-5" dirty="0">
                <a:latin typeface="Cambria"/>
                <a:cs typeface="Cambria"/>
              </a:rPr>
              <a:t>on </a:t>
            </a:r>
            <a:r>
              <a:rPr sz="2800" dirty="0">
                <a:latin typeface="Cambria"/>
                <a:cs typeface="Cambria"/>
              </a:rPr>
              <a:t>his </a:t>
            </a:r>
            <a:r>
              <a:rPr sz="2800" spc="-15" dirty="0">
                <a:latin typeface="Cambria"/>
                <a:cs typeface="Cambria"/>
              </a:rPr>
              <a:t>face </a:t>
            </a:r>
            <a:r>
              <a:rPr sz="2800" spc="-5" dirty="0">
                <a:latin typeface="Cambria"/>
                <a:cs typeface="Cambria"/>
              </a:rPr>
              <a:t>of </a:t>
            </a:r>
            <a:r>
              <a:rPr sz="2800" spc="-10" dirty="0">
                <a:latin typeface="Cambria"/>
                <a:cs typeface="Cambria"/>
              </a:rPr>
              <a:t>alarm  </a:t>
            </a:r>
            <a:r>
              <a:rPr sz="2800" spc="-5" dirty="0">
                <a:latin typeface="Cambria"/>
                <a:cs typeface="Cambria"/>
              </a:rPr>
              <a:t>or astonishment upon the </a:t>
            </a:r>
            <a:r>
              <a:rPr sz="2800" spc="-10" dirty="0">
                <a:latin typeface="Cambria"/>
                <a:cs typeface="Cambria"/>
              </a:rPr>
              <a:t>receipt </a:t>
            </a:r>
            <a:r>
              <a:rPr sz="2800" spc="-5" dirty="0">
                <a:latin typeface="Cambria"/>
                <a:cs typeface="Cambria"/>
              </a:rPr>
              <a:t>of a prescription; as such things </a:t>
            </a:r>
            <a:r>
              <a:rPr sz="2800" spc="-25" dirty="0">
                <a:latin typeface="Cambria"/>
                <a:cs typeface="Cambria"/>
              </a:rPr>
              <a:t>may  </a:t>
            </a:r>
            <a:r>
              <a:rPr sz="2800" spc="-5" dirty="0">
                <a:latin typeface="Cambria"/>
                <a:cs typeface="Cambria"/>
              </a:rPr>
              <a:t>cause </a:t>
            </a:r>
            <a:r>
              <a:rPr sz="2800" spc="-10" dirty="0">
                <a:latin typeface="Cambria"/>
                <a:cs typeface="Cambria"/>
              </a:rPr>
              <a:t>anxiety </a:t>
            </a:r>
            <a:r>
              <a:rPr sz="2800" spc="-5" dirty="0">
                <a:latin typeface="Cambria"/>
                <a:cs typeface="Cambria"/>
              </a:rPr>
              <a:t>in patients or their </a:t>
            </a:r>
            <a:r>
              <a:rPr sz="2800" spc="-10" dirty="0">
                <a:latin typeface="Cambria"/>
                <a:cs typeface="Cambria"/>
              </a:rPr>
              <a:t>agents and </a:t>
            </a:r>
            <a:r>
              <a:rPr sz="2800" spc="-25" dirty="0">
                <a:latin typeface="Cambria"/>
                <a:cs typeface="Cambria"/>
              </a:rPr>
              <a:t>may </a:t>
            </a:r>
            <a:r>
              <a:rPr sz="2800" spc="-5" dirty="0">
                <a:latin typeface="Cambria"/>
                <a:cs typeface="Cambria"/>
              </a:rPr>
              <a:t>lose their </a:t>
            </a:r>
            <a:r>
              <a:rPr sz="2800" spc="-10" dirty="0">
                <a:latin typeface="Cambria"/>
                <a:cs typeface="Cambria"/>
              </a:rPr>
              <a:t>faith </a:t>
            </a:r>
            <a:r>
              <a:rPr sz="2800" spc="-5" dirty="0">
                <a:latin typeface="Cambria"/>
                <a:cs typeface="Cambria"/>
              </a:rPr>
              <a:t>on  </a:t>
            </a:r>
            <a:r>
              <a:rPr sz="2800" spc="-15" dirty="0">
                <a:latin typeface="Cambria"/>
                <a:cs typeface="Cambria"/>
              </a:rPr>
              <a:t>physician.</a:t>
            </a:r>
            <a:endParaRPr sz="2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781964"/>
            <a:ext cx="12036425" cy="5146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715" indent="-457200" algn="just">
              <a:lnSpc>
                <a:spcPct val="150000"/>
              </a:lnSpc>
              <a:spcBef>
                <a:spcPts val="100"/>
              </a:spcBef>
              <a:buFont typeface="Wingdings"/>
              <a:buChar char=""/>
              <a:tabLst>
                <a:tab pos="469900" algn="l"/>
              </a:tabLst>
            </a:pPr>
            <a:r>
              <a:rPr sz="2800" spc="-25" dirty="0">
                <a:latin typeface="Cambria"/>
                <a:cs typeface="Cambria"/>
              </a:rPr>
              <a:t>Any </a:t>
            </a:r>
            <a:r>
              <a:rPr sz="2800" spc="-5" dirty="0">
                <a:latin typeface="Cambria"/>
                <a:cs typeface="Cambria"/>
              </a:rPr>
              <a:t>question on a prescription should </a:t>
            </a:r>
            <a:r>
              <a:rPr sz="2800" dirty="0">
                <a:latin typeface="Cambria"/>
                <a:cs typeface="Cambria"/>
              </a:rPr>
              <a:t>be </a:t>
            </a:r>
            <a:r>
              <a:rPr sz="2800" spc="-20" dirty="0">
                <a:latin typeface="Cambria"/>
                <a:cs typeface="Cambria"/>
              </a:rPr>
              <a:t>answered </a:t>
            </a:r>
            <a:r>
              <a:rPr sz="2800" spc="-10" dirty="0">
                <a:latin typeface="Cambria"/>
                <a:cs typeface="Cambria"/>
              </a:rPr>
              <a:t>with </a:t>
            </a:r>
            <a:r>
              <a:rPr sz="2800" spc="-20" dirty="0">
                <a:latin typeface="Cambria"/>
                <a:cs typeface="Cambria"/>
              </a:rPr>
              <a:t>every </a:t>
            </a:r>
            <a:r>
              <a:rPr sz="2800" spc="-5" dirty="0">
                <a:latin typeface="Cambria"/>
                <a:cs typeface="Cambria"/>
              </a:rPr>
              <a:t>caution </a:t>
            </a:r>
            <a:r>
              <a:rPr sz="2800" spc="-10" dirty="0">
                <a:latin typeface="Cambria"/>
                <a:cs typeface="Cambria"/>
              </a:rPr>
              <a:t>and  care; </a:t>
            </a:r>
            <a:r>
              <a:rPr sz="2800" spc="-5" dirty="0">
                <a:latin typeface="Cambria"/>
                <a:cs typeface="Cambria"/>
              </a:rPr>
              <a:t>it should neither </a:t>
            </a:r>
            <a:r>
              <a:rPr sz="2800" spc="-10" dirty="0">
                <a:latin typeface="Cambria"/>
                <a:cs typeface="Cambria"/>
              </a:rPr>
              <a:t>offend </a:t>
            </a:r>
            <a:r>
              <a:rPr sz="2800" spc="-5" dirty="0">
                <a:latin typeface="Cambria"/>
                <a:cs typeface="Cambria"/>
              </a:rPr>
              <a:t>a </a:t>
            </a:r>
            <a:r>
              <a:rPr sz="2800" spc="-15" dirty="0">
                <a:latin typeface="Cambria"/>
                <a:cs typeface="Cambria"/>
              </a:rPr>
              <a:t>patron  </a:t>
            </a:r>
            <a:r>
              <a:rPr sz="2800" spc="-10" dirty="0">
                <a:latin typeface="Cambria"/>
                <a:cs typeface="Cambria"/>
              </a:rPr>
              <a:t>nor </a:t>
            </a:r>
            <a:r>
              <a:rPr sz="2800" dirty="0">
                <a:latin typeface="Cambria"/>
                <a:cs typeface="Cambria"/>
              </a:rPr>
              <a:t>should </a:t>
            </a:r>
            <a:r>
              <a:rPr sz="2800" spc="-5" dirty="0">
                <a:latin typeface="Cambria"/>
                <a:cs typeface="Cambria"/>
              </a:rPr>
              <a:t>it disclose </a:t>
            </a:r>
            <a:r>
              <a:rPr sz="2800" spc="-25" dirty="0">
                <a:latin typeface="Cambria"/>
                <a:cs typeface="Cambria"/>
              </a:rPr>
              <a:t>any  </a:t>
            </a:r>
            <a:r>
              <a:rPr sz="2800" spc="-5" dirty="0">
                <a:latin typeface="Cambria"/>
                <a:cs typeface="Cambria"/>
              </a:rPr>
              <a:t>information, </a:t>
            </a:r>
            <a:r>
              <a:rPr sz="2800" spc="-10" dirty="0">
                <a:latin typeface="Cambria"/>
                <a:cs typeface="Cambria"/>
              </a:rPr>
              <a:t>which might </a:t>
            </a:r>
            <a:r>
              <a:rPr sz="2800" spc="-35" dirty="0">
                <a:latin typeface="Cambria"/>
                <a:cs typeface="Cambria"/>
              </a:rPr>
              <a:t>have </a:t>
            </a:r>
            <a:r>
              <a:rPr sz="2800" spc="-5" dirty="0">
                <a:latin typeface="Cambria"/>
                <a:cs typeface="Cambria"/>
              </a:rPr>
              <a:t>been </a:t>
            </a:r>
            <a:r>
              <a:rPr sz="2800" spc="-25" dirty="0">
                <a:latin typeface="Cambria"/>
                <a:cs typeface="Cambria"/>
              </a:rPr>
              <a:t>intentionally, </a:t>
            </a:r>
            <a:r>
              <a:rPr sz="2800" spc="-5" dirty="0">
                <a:latin typeface="Cambria"/>
                <a:cs typeface="Cambria"/>
              </a:rPr>
              <a:t>withheld </a:t>
            </a:r>
            <a:r>
              <a:rPr sz="2800" spc="-15" dirty="0">
                <a:latin typeface="Cambria"/>
                <a:cs typeface="Cambria"/>
              </a:rPr>
              <a:t>from</a:t>
            </a:r>
            <a:r>
              <a:rPr sz="2800" spc="85" dirty="0">
                <a:latin typeface="Cambria"/>
                <a:cs typeface="Cambria"/>
              </a:rPr>
              <a:t> </a:t>
            </a:r>
            <a:r>
              <a:rPr sz="2800" dirty="0">
                <a:latin typeface="Cambria"/>
                <a:cs typeface="Cambria"/>
              </a:rPr>
              <a:t>him.</a:t>
            </a:r>
            <a:endParaRPr sz="2800">
              <a:latin typeface="Cambria"/>
              <a:cs typeface="Cambria"/>
            </a:endParaRPr>
          </a:p>
          <a:p>
            <a:pPr marL="469900" marR="5080" indent="-457200" algn="just">
              <a:lnSpc>
                <a:spcPct val="150000"/>
              </a:lnSpc>
              <a:buFont typeface="Wingdings"/>
              <a:buChar char=""/>
              <a:tabLst>
                <a:tab pos="469900" algn="l"/>
              </a:tabLst>
            </a:pPr>
            <a:r>
              <a:rPr sz="2800" dirty="0">
                <a:latin typeface="Cambria"/>
                <a:cs typeface="Cambria"/>
              </a:rPr>
              <a:t>It </a:t>
            </a:r>
            <a:r>
              <a:rPr sz="2800" spc="-5" dirty="0">
                <a:latin typeface="Cambria"/>
                <a:cs typeface="Cambria"/>
              </a:rPr>
              <a:t>is </a:t>
            </a:r>
            <a:r>
              <a:rPr sz="2800" spc="-10" dirty="0">
                <a:latin typeface="Cambria"/>
                <a:cs typeface="Cambria"/>
              </a:rPr>
              <a:t>not within </a:t>
            </a:r>
            <a:r>
              <a:rPr sz="2800" dirty="0">
                <a:latin typeface="Cambria"/>
                <a:cs typeface="Cambria"/>
              </a:rPr>
              <a:t>the </a:t>
            </a:r>
            <a:r>
              <a:rPr sz="2800" spc="-10" dirty="0">
                <a:latin typeface="Cambria"/>
                <a:cs typeface="Cambria"/>
              </a:rPr>
              <a:t>privilege </a:t>
            </a:r>
            <a:r>
              <a:rPr sz="2800" spc="-5" dirty="0">
                <a:latin typeface="Cambria"/>
                <a:cs typeface="Cambria"/>
              </a:rPr>
              <a:t>of a Pharmacist </a:t>
            </a:r>
            <a:r>
              <a:rPr sz="2800" spc="-15" dirty="0">
                <a:latin typeface="Cambria"/>
                <a:cs typeface="Cambria"/>
              </a:rPr>
              <a:t>to </a:t>
            </a:r>
            <a:r>
              <a:rPr sz="2800" spc="-10" dirty="0">
                <a:latin typeface="Cambria"/>
                <a:cs typeface="Cambria"/>
              </a:rPr>
              <a:t>add, </a:t>
            </a:r>
            <a:r>
              <a:rPr sz="2800" spc="-5" dirty="0">
                <a:latin typeface="Cambria"/>
                <a:cs typeface="Cambria"/>
              </a:rPr>
              <a:t>omit or substitute </a:t>
            </a:r>
            <a:r>
              <a:rPr sz="2800" spc="-25" dirty="0">
                <a:latin typeface="Cambria"/>
                <a:cs typeface="Cambria"/>
              </a:rPr>
              <a:t>any  </a:t>
            </a:r>
            <a:r>
              <a:rPr sz="2800" spc="-10" dirty="0">
                <a:latin typeface="Cambria"/>
                <a:cs typeface="Cambria"/>
              </a:rPr>
              <a:t>ingredient </a:t>
            </a:r>
            <a:r>
              <a:rPr sz="2800" spc="-5" dirty="0">
                <a:latin typeface="Cambria"/>
                <a:cs typeface="Cambria"/>
              </a:rPr>
              <a:t>or </a:t>
            </a:r>
            <a:r>
              <a:rPr sz="2800" spc="-10" dirty="0">
                <a:latin typeface="Cambria"/>
                <a:cs typeface="Cambria"/>
              </a:rPr>
              <a:t>alter </a:t>
            </a:r>
            <a:r>
              <a:rPr sz="2800" spc="-5" dirty="0">
                <a:latin typeface="Cambria"/>
                <a:cs typeface="Cambria"/>
              </a:rPr>
              <a:t>the composition of a </a:t>
            </a:r>
            <a:r>
              <a:rPr sz="2800" spc="-10" dirty="0">
                <a:latin typeface="Cambria"/>
                <a:cs typeface="Cambria"/>
              </a:rPr>
              <a:t>prescription without the </a:t>
            </a:r>
            <a:r>
              <a:rPr sz="2800" spc="-5" dirty="0">
                <a:latin typeface="Cambria"/>
                <a:cs typeface="Cambria"/>
              </a:rPr>
              <a:t>consent of  </a:t>
            </a:r>
            <a:r>
              <a:rPr sz="2800" spc="-10" dirty="0">
                <a:latin typeface="Cambria"/>
                <a:cs typeface="Cambria"/>
              </a:rPr>
              <a:t>the </a:t>
            </a:r>
            <a:r>
              <a:rPr sz="2800" spc="-35" dirty="0">
                <a:latin typeface="Cambria"/>
                <a:cs typeface="Cambria"/>
              </a:rPr>
              <a:t>prescriber, </a:t>
            </a:r>
            <a:r>
              <a:rPr sz="2800" spc="-10" dirty="0">
                <a:latin typeface="Cambria"/>
                <a:cs typeface="Cambria"/>
              </a:rPr>
              <a:t>unless the </a:t>
            </a:r>
            <a:r>
              <a:rPr sz="2800" spc="-5" dirty="0">
                <a:latin typeface="Cambria"/>
                <a:cs typeface="Cambria"/>
              </a:rPr>
              <a:t>change is </a:t>
            </a:r>
            <a:r>
              <a:rPr sz="2800" spc="-10" dirty="0">
                <a:latin typeface="Cambria"/>
                <a:cs typeface="Cambria"/>
              </a:rPr>
              <a:t>emergent </a:t>
            </a:r>
            <a:r>
              <a:rPr sz="2800" spc="5" dirty="0">
                <a:latin typeface="Cambria"/>
                <a:cs typeface="Cambria"/>
              </a:rPr>
              <a:t>or </a:t>
            </a:r>
            <a:r>
              <a:rPr sz="2800" spc="-5" dirty="0">
                <a:latin typeface="Cambria"/>
                <a:cs typeface="Cambria"/>
              </a:rPr>
              <a:t>is </a:t>
            </a:r>
            <a:r>
              <a:rPr sz="2800" spc="-10" dirty="0">
                <a:latin typeface="Cambria"/>
                <a:cs typeface="Cambria"/>
              </a:rPr>
              <a:t>demanded </a:t>
            </a:r>
            <a:r>
              <a:rPr sz="2800" spc="-20" dirty="0">
                <a:latin typeface="Cambria"/>
                <a:cs typeface="Cambria"/>
              </a:rPr>
              <a:t>purely by </a:t>
            </a:r>
            <a:r>
              <a:rPr sz="2800" spc="-10" dirty="0">
                <a:latin typeface="Cambria"/>
                <a:cs typeface="Cambria"/>
              </a:rPr>
              <a:t>the  technique </a:t>
            </a:r>
            <a:r>
              <a:rPr sz="2800" spc="-5" dirty="0">
                <a:latin typeface="Cambria"/>
                <a:cs typeface="Cambria"/>
              </a:rPr>
              <a:t>of </a:t>
            </a:r>
            <a:r>
              <a:rPr sz="2800" spc="-10" dirty="0">
                <a:latin typeface="Cambria"/>
                <a:cs typeface="Cambria"/>
              </a:rPr>
              <a:t>the pharmaceutical </a:t>
            </a:r>
            <a:r>
              <a:rPr sz="2800" spc="-5" dirty="0">
                <a:latin typeface="Cambria"/>
                <a:cs typeface="Cambria"/>
              </a:rPr>
              <a:t>art </a:t>
            </a:r>
            <a:r>
              <a:rPr sz="2800" spc="-10" dirty="0">
                <a:latin typeface="Cambria"/>
                <a:cs typeface="Cambria"/>
              </a:rPr>
              <a:t>and </a:t>
            </a:r>
            <a:r>
              <a:rPr sz="2800" spc="-5" dirty="0">
                <a:latin typeface="Cambria"/>
                <a:cs typeface="Cambria"/>
              </a:rPr>
              <a:t>does </a:t>
            </a:r>
            <a:r>
              <a:rPr sz="2800" spc="-10" dirty="0">
                <a:latin typeface="Cambria"/>
                <a:cs typeface="Cambria"/>
              </a:rPr>
              <a:t>not </a:t>
            </a:r>
            <a:r>
              <a:rPr sz="2800" spc="-5" dirty="0">
                <a:latin typeface="Cambria"/>
                <a:cs typeface="Cambria"/>
              </a:rPr>
              <a:t>cause </a:t>
            </a:r>
            <a:r>
              <a:rPr sz="2800" spc="-25" dirty="0">
                <a:latin typeface="Cambria"/>
                <a:cs typeface="Cambria"/>
              </a:rPr>
              <a:t>any </a:t>
            </a:r>
            <a:r>
              <a:rPr sz="2800" spc="-15" dirty="0">
                <a:latin typeface="Cambria"/>
                <a:cs typeface="Cambria"/>
              </a:rPr>
              <a:t>alteration </a:t>
            </a:r>
            <a:r>
              <a:rPr sz="2800" spc="-5" dirty="0">
                <a:latin typeface="Cambria"/>
                <a:cs typeface="Cambria"/>
              </a:rPr>
              <a:t>in </a:t>
            </a:r>
            <a:r>
              <a:rPr sz="2800" spc="-10" dirty="0">
                <a:latin typeface="Cambria"/>
                <a:cs typeface="Cambria"/>
              </a:rPr>
              <a:t>the  therapeutic </a:t>
            </a:r>
            <a:r>
              <a:rPr sz="2800" spc="-5" dirty="0">
                <a:latin typeface="Cambria"/>
                <a:cs typeface="Cambria"/>
              </a:rPr>
              <a:t>action </a:t>
            </a:r>
            <a:r>
              <a:rPr sz="2800" dirty="0">
                <a:latin typeface="Cambria"/>
                <a:cs typeface="Cambria"/>
              </a:rPr>
              <a:t>of </a:t>
            </a:r>
            <a:r>
              <a:rPr sz="2800" spc="-5" dirty="0">
                <a:latin typeface="Cambria"/>
                <a:cs typeface="Cambria"/>
              </a:rPr>
              <a:t>the</a:t>
            </a:r>
            <a:r>
              <a:rPr sz="2800" spc="25" dirty="0">
                <a:latin typeface="Cambria"/>
                <a:cs typeface="Cambria"/>
              </a:rPr>
              <a:t> </a:t>
            </a:r>
            <a:r>
              <a:rPr sz="2800" spc="-10" dirty="0">
                <a:latin typeface="Cambria"/>
                <a:cs typeface="Cambria"/>
              </a:rPr>
              <a:t>recipe.</a:t>
            </a:r>
            <a:endParaRPr sz="2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1546</Words>
  <Application>Microsoft Office PowerPoint</Application>
  <PresentationFormat>Widescreen</PresentationFormat>
  <Paragraphs>87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Cambria</vt:lpstr>
      <vt:lpstr>Times New Roman</vt:lpstr>
      <vt:lpstr>Wingdings</vt:lpstr>
      <vt:lpstr>Office Theme</vt:lpstr>
      <vt:lpstr>Pharmaceutical  Ethics</vt:lpstr>
      <vt:lpstr>PowerPoint Presentation</vt:lpstr>
      <vt:lpstr>PowerPoint Presentation</vt:lpstr>
      <vt:lpstr>CODE OF PHARMACEUTICAL ETHICS</vt:lpstr>
      <vt:lpstr>PHARMACIST IN RELATION TO HIS JOB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Pharmacists in Relation to his trade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Pharmacist in Relation To his  Profession</vt:lpstr>
      <vt:lpstr>PowerPoint Presentation</vt:lpstr>
      <vt:lpstr>PHARMACIST IN RELATION TO MEDICAL  PROFESSION</vt:lpstr>
      <vt:lpstr>PowerPoint Presentation</vt:lpstr>
      <vt:lpstr>Pharmacist’s Oath</vt:lpstr>
      <vt:lpstr>PowerPoint Presentation</vt:lpstr>
      <vt:lpstr>Thank You.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Pharmaceutical  Ethics</dc:title>
  <dc:creator>admin5</dc:creator>
  <cp:lastModifiedBy>admin5</cp:lastModifiedBy>
  <cp:revision>2</cp:revision>
  <dcterms:created xsi:type="dcterms:W3CDTF">2020-08-12T04:29:16Z</dcterms:created>
  <dcterms:modified xsi:type="dcterms:W3CDTF">2021-02-04T05:48:29Z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2020-08-12T00:00:00Z</vt:filetime>
  </property>
</Properties>
</file>