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1326" y="4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2/3/2021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99097" y="5944781"/>
            <a:ext cx="4898390" cy="913765"/>
          </a:xfrm>
          <a:custGeom>
            <a:avLst/>
            <a:gdLst/>
            <a:ahLst/>
            <a:cxnLst/>
            <a:rect l="l" t="t" r="r" b="b"/>
            <a:pathLst>
              <a:path w="4898390" h="913765">
                <a:moveTo>
                  <a:pt x="85724" y="21360"/>
                </a:moveTo>
                <a:lnTo>
                  <a:pt x="3637423" y="913215"/>
                </a:lnTo>
                <a:lnTo>
                  <a:pt x="4898230" y="913215"/>
                </a:lnTo>
                <a:lnTo>
                  <a:pt x="85724" y="21360"/>
                </a:lnTo>
                <a:close/>
              </a:path>
              <a:path w="4898390" h="913765">
                <a:moveTo>
                  <a:pt x="660" y="0"/>
                </a:moveTo>
                <a:lnTo>
                  <a:pt x="0" y="5473"/>
                </a:lnTo>
                <a:lnTo>
                  <a:pt x="85724" y="21360"/>
                </a:lnTo>
                <a:lnTo>
                  <a:pt x="660" y="0"/>
                </a:lnTo>
                <a:close/>
              </a:path>
            </a:pathLst>
          </a:custGeom>
          <a:solidFill>
            <a:srgbClr val="9FCADC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485990" y="5939091"/>
            <a:ext cx="3652520" cy="919480"/>
          </a:xfrm>
          <a:custGeom>
            <a:avLst/>
            <a:gdLst/>
            <a:ahLst/>
            <a:cxnLst/>
            <a:rect l="l" t="t" r="r" b="b"/>
            <a:pathLst>
              <a:path w="3652520" h="919479">
                <a:moveTo>
                  <a:pt x="0" y="0"/>
                </a:moveTo>
                <a:lnTo>
                  <a:pt x="7924" y="6350"/>
                </a:lnTo>
                <a:lnTo>
                  <a:pt x="2868840" y="918906"/>
                </a:lnTo>
                <a:lnTo>
                  <a:pt x="3651917" y="91890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5789674"/>
            <a:ext cx="3398520" cy="10683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5784670"/>
            <a:ext cx="3370852" cy="10733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428244" y="2071116"/>
            <a:ext cx="8253983" cy="41650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2/3/2021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2/3/2021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99097" y="5944780"/>
            <a:ext cx="4898390" cy="913765"/>
          </a:xfrm>
          <a:custGeom>
            <a:avLst/>
            <a:gdLst/>
            <a:ahLst/>
            <a:cxnLst/>
            <a:rect l="l" t="t" r="r" b="b"/>
            <a:pathLst>
              <a:path w="4898390" h="913765">
                <a:moveTo>
                  <a:pt x="85724" y="21360"/>
                </a:moveTo>
                <a:lnTo>
                  <a:pt x="3637423" y="913215"/>
                </a:lnTo>
                <a:lnTo>
                  <a:pt x="4898230" y="913215"/>
                </a:lnTo>
                <a:lnTo>
                  <a:pt x="85724" y="21360"/>
                </a:lnTo>
                <a:close/>
              </a:path>
              <a:path w="4898390" h="913765">
                <a:moveTo>
                  <a:pt x="660" y="0"/>
                </a:moveTo>
                <a:lnTo>
                  <a:pt x="0" y="5473"/>
                </a:lnTo>
                <a:lnTo>
                  <a:pt x="85724" y="21360"/>
                </a:lnTo>
                <a:lnTo>
                  <a:pt x="660" y="0"/>
                </a:lnTo>
                <a:close/>
              </a:path>
            </a:pathLst>
          </a:custGeom>
          <a:solidFill>
            <a:srgbClr val="9FCADC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485990" y="5939091"/>
            <a:ext cx="3652520" cy="919480"/>
          </a:xfrm>
          <a:custGeom>
            <a:avLst/>
            <a:gdLst/>
            <a:ahLst/>
            <a:cxnLst/>
            <a:rect l="l" t="t" r="r" b="b"/>
            <a:pathLst>
              <a:path w="3652520" h="919479">
                <a:moveTo>
                  <a:pt x="0" y="0"/>
                </a:moveTo>
                <a:lnTo>
                  <a:pt x="7924" y="6350"/>
                </a:lnTo>
                <a:lnTo>
                  <a:pt x="2868840" y="918906"/>
                </a:lnTo>
                <a:lnTo>
                  <a:pt x="3651917" y="91890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5789674"/>
            <a:ext cx="3398520" cy="10683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5784670"/>
            <a:ext cx="3370852" cy="107332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45693" y="1630635"/>
            <a:ext cx="7898130" cy="11899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45693" y="2742057"/>
            <a:ext cx="8028940" cy="30219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4953000"/>
            <a:ext cx="9144000" cy="1905000"/>
            <a:chOff x="0" y="4953000"/>
            <a:chExt cx="9144000" cy="1905000"/>
          </a:xfrm>
        </p:grpSpPr>
        <p:sp>
          <p:nvSpPr>
            <p:cNvPr id="3" name="object 3"/>
            <p:cNvSpPr/>
            <p:nvPr/>
          </p:nvSpPr>
          <p:spPr>
            <a:xfrm>
              <a:off x="1687067" y="4953000"/>
              <a:ext cx="7457440" cy="487680"/>
            </a:xfrm>
            <a:custGeom>
              <a:avLst/>
              <a:gdLst/>
              <a:ahLst/>
              <a:cxnLst/>
              <a:rect l="l" t="t" r="r" b="b"/>
              <a:pathLst>
                <a:path w="7457440" h="487679">
                  <a:moveTo>
                    <a:pt x="7456932" y="0"/>
                  </a:moveTo>
                  <a:lnTo>
                    <a:pt x="0" y="289687"/>
                  </a:lnTo>
                  <a:lnTo>
                    <a:pt x="7456932" y="487680"/>
                  </a:lnTo>
                  <a:lnTo>
                    <a:pt x="7456932" y="0"/>
                  </a:lnTo>
                  <a:close/>
                </a:path>
              </a:pathLst>
            </a:custGeom>
            <a:solidFill>
              <a:srgbClr val="9FCADC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10959" y="5237988"/>
              <a:ext cx="9033510" cy="788035"/>
            </a:xfrm>
            <a:custGeom>
              <a:avLst/>
              <a:gdLst/>
              <a:ahLst/>
              <a:cxnLst/>
              <a:rect l="l" t="t" r="r" b="b"/>
              <a:pathLst>
                <a:path w="9033510" h="788035">
                  <a:moveTo>
                    <a:pt x="9033040" y="0"/>
                  </a:moveTo>
                  <a:lnTo>
                    <a:pt x="0" y="0"/>
                  </a:lnTo>
                  <a:lnTo>
                    <a:pt x="9033040" y="787908"/>
                  </a:lnTo>
                  <a:lnTo>
                    <a:pt x="903304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4998718"/>
              <a:ext cx="9144000" cy="185928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4991318"/>
              <a:ext cx="9143999" cy="80223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817237" y="600786"/>
            <a:ext cx="7433324" cy="164863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864866" y="2522311"/>
            <a:ext cx="5739765" cy="5403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350" b="1" i="1" spc="735" dirty="0">
                <a:solidFill>
                  <a:srgbClr val="464646"/>
                </a:solidFill>
                <a:latin typeface="Arial"/>
                <a:cs typeface="Arial"/>
              </a:rPr>
              <a:t>- </a:t>
            </a:r>
            <a:r>
              <a:rPr sz="3350" b="1" i="1" spc="-35" dirty="0">
                <a:solidFill>
                  <a:srgbClr val="464646"/>
                </a:solidFill>
                <a:latin typeface="Arial"/>
                <a:cs typeface="Arial"/>
              </a:rPr>
              <a:t>In </a:t>
            </a:r>
            <a:r>
              <a:rPr sz="3350" b="1" i="1" spc="-40" dirty="0">
                <a:solidFill>
                  <a:srgbClr val="464646"/>
                </a:solidFill>
                <a:latin typeface="Arial"/>
                <a:cs typeface="Arial"/>
              </a:rPr>
              <a:t>management </a:t>
            </a:r>
            <a:r>
              <a:rPr sz="3350" b="1" i="1" spc="-10" dirty="0">
                <a:solidFill>
                  <a:srgbClr val="464646"/>
                </a:solidFill>
                <a:latin typeface="Arial"/>
                <a:cs typeface="Arial"/>
              </a:rPr>
              <a:t>of</a:t>
            </a:r>
            <a:r>
              <a:rPr sz="3350" b="1" i="1" spc="-45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3350" b="1" i="1" spc="-85" dirty="0">
                <a:solidFill>
                  <a:srgbClr val="464646"/>
                </a:solidFill>
                <a:latin typeface="Arial"/>
                <a:cs typeface="Arial"/>
              </a:rPr>
              <a:t>epilepsy</a:t>
            </a:r>
            <a:endParaRPr sz="33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67698" y="568451"/>
            <a:ext cx="8100059" cy="4509135"/>
            <a:chOff x="567698" y="568451"/>
            <a:chExt cx="8100059" cy="4509135"/>
          </a:xfrm>
        </p:grpSpPr>
        <p:sp>
          <p:nvSpPr>
            <p:cNvPr id="3" name="object 3"/>
            <p:cNvSpPr/>
            <p:nvPr/>
          </p:nvSpPr>
          <p:spPr>
            <a:xfrm>
              <a:off x="567698" y="875543"/>
              <a:ext cx="8100042" cy="420165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73024" y="568451"/>
              <a:ext cx="2450592" cy="5486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1454916"/>
            <a:ext cx="5008245" cy="4250690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490"/>
              </a:spcBef>
              <a:buClr>
                <a:srgbClr val="2CA1BE"/>
              </a:buClr>
              <a:buSzPct val="68181"/>
              <a:buFont typeface="Wingdings"/>
              <a:buChar char=""/>
              <a:tabLst>
                <a:tab pos="268605" algn="l"/>
                <a:tab pos="269240" algn="l"/>
              </a:tabLst>
            </a:pPr>
            <a:r>
              <a:rPr sz="2200" dirty="0">
                <a:latin typeface="Times New Roman"/>
                <a:cs typeface="Times New Roman"/>
              </a:rPr>
              <a:t>Modulation of voltage </a:t>
            </a:r>
            <a:r>
              <a:rPr sz="2200" spc="-5" dirty="0">
                <a:latin typeface="Times New Roman"/>
                <a:cs typeface="Times New Roman"/>
              </a:rPr>
              <a:t>gated </a:t>
            </a:r>
            <a:r>
              <a:rPr sz="2200" dirty="0">
                <a:latin typeface="Times New Roman"/>
                <a:cs typeface="Times New Roman"/>
              </a:rPr>
              <a:t>ion</a:t>
            </a:r>
            <a:r>
              <a:rPr sz="2200" spc="-6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channels:</a:t>
            </a: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2200" spc="-5" dirty="0">
                <a:latin typeface="Times New Roman"/>
                <a:cs typeface="Times New Roman"/>
              </a:rPr>
              <a:t>(sodium and calcium channel</a:t>
            </a:r>
            <a:r>
              <a:rPr sz="2200" dirty="0">
                <a:latin typeface="Times New Roman"/>
                <a:cs typeface="Times New Roman"/>
              </a:rPr>
              <a:t> inhibitors)</a:t>
            </a:r>
            <a:endParaRPr sz="2200">
              <a:latin typeface="Times New Roman"/>
              <a:cs typeface="Times New Roman"/>
            </a:endParaRPr>
          </a:p>
          <a:p>
            <a:pPr marL="640715">
              <a:lnSpc>
                <a:spcPct val="100000"/>
              </a:lnSpc>
              <a:spcBef>
                <a:spcPts val="409"/>
              </a:spcBef>
            </a:pPr>
            <a:r>
              <a:rPr sz="2200" spc="-5" dirty="0">
                <a:latin typeface="Times New Roman"/>
                <a:cs typeface="Times New Roman"/>
              </a:rPr>
              <a:t>-carbamazepine</a:t>
            </a:r>
            <a:endParaRPr sz="2200">
              <a:latin typeface="Times New Roman"/>
              <a:cs typeface="Times New Roman"/>
            </a:endParaRPr>
          </a:p>
          <a:p>
            <a:pPr marL="710565">
              <a:lnSpc>
                <a:spcPct val="100000"/>
              </a:lnSpc>
              <a:spcBef>
                <a:spcPts val="395"/>
              </a:spcBef>
            </a:pPr>
            <a:r>
              <a:rPr sz="2200" dirty="0">
                <a:latin typeface="Times New Roman"/>
                <a:cs typeface="Times New Roman"/>
              </a:rPr>
              <a:t>-phenytoin</a:t>
            </a:r>
            <a:endParaRPr sz="2200">
              <a:latin typeface="Times New Roman"/>
              <a:cs typeface="Times New Roman"/>
            </a:endParaRPr>
          </a:p>
          <a:p>
            <a:pPr marL="710565">
              <a:lnSpc>
                <a:spcPct val="100000"/>
              </a:lnSpc>
              <a:spcBef>
                <a:spcPts val="395"/>
              </a:spcBef>
            </a:pPr>
            <a:r>
              <a:rPr sz="2200" spc="-5" dirty="0">
                <a:latin typeface="Times New Roman"/>
                <a:cs typeface="Times New Roman"/>
              </a:rPr>
              <a:t>-ethosuximide</a:t>
            </a:r>
            <a:endParaRPr sz="2200">
              <a:latin typeface="Times New Roman"/>
              <a:cs typeface="Times New Roman"/>
            </a:endParaRPr>
          </a:p>
          <a:p>
            <a:pPr marL="268605" indent="-256540">
              <a:lnSpc>
                <a:spcPct val="100000"/>
              </a:lnSpc>
              <a:spcBef>
                <a:spcPts val="409"/>
              </a:spcBef>
              <a:buClr>
                <a:srgbClr val="2CA1BE"/>
              </a:buClr>
              <a:buSzPct val="68181"/>
              <a:buFont typeface="Wingdings"/>
              <a:buChar char=""/>
              <a:tabLst>
                <a:tab pos="268605" algn="l"/>
                <a:tab pos="269240" algn="l"/>
              </a:tabLst>
            </a:pPr>
            <a:r>
              <a:rPr sz="2200" spc="-5" dirty="0">
                <a:latin typeface="Times New Roman"/>
                <a:cs typeface="Times New Roman"/>
              </a:rPr>
              <a:t>Enhancement of </a:t>
            </a:r>
            <a:r>
              <a:rPr sz="2200" dirty="0">
                <a:latin typeface="Times New Roman"/>
                <a:cs typeface="Times New Roman"/>
              </a:rPr>
              <a:t>synaptic inhibition</a:t>
            </a:r>
            <a:r>
              <a:rPr sz="2200" spc="-3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:</a:t>
            </a: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  <a:tabLst>
                <a:tab pos="314960" algn="l"/>
              </a:tabLst>
            </a:pPr>
            <a:r>
              <a:rPr sz="2200" spc="-5" dirty="0">
                <a:latin typeface="Times New Roman"/>
                <a:cs typeface="Times New Roman"/>
              </a:rPr>
              <a:t>(	GABA</a:t>
            </a:r>
            <a:r>
              <a:rPr sz="2200" spc="-13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activity)</a:t>
            </a:r>
            <a:endParaRPr sz="2200">
              <a:latin typeface="Times New Roman"/>
              <a:cs typeface="Times New Roman"/>
            </a:endParaRPr>
          </a:p>
          <a:p>
            <a:pPr marL="572135">
              <a:lnSpc>
                <a:spcPct val="100000"/>
              </a:lnSpc>
              <a:spcBef>
                <a:spcPts val="400"/>
              </a:spcBef>
            </a:pPr>
            <a:r>
              <a:rPr sz="2200" spc="-5" dirty="0">
                <a:latin typeface="Times New Roman"/>
                <a:cs typeface="Times New Roman"/>
              </a:rPr>
              <a:t>-benzodiazepines</a:t>
            </a:r>
            <a:endParaRPr sz="2200">
              <a:latin typeface="Times New Roman"/>
              <a:cs typeface="Times New Roman"/>
            </a:endParaRPr>
          </a:p>
          <a:p>
            <a:pPr marL="268605" indent="-256540">
              <a:lnSpc>
                <a:spcPct val="100000"/>
              </a:lnSpc>
              <a:spcBef>
                <a:spcPts val="405"/>
              </a:spcBef>
              <a:buClr>
                <a:srgbClr val="2CA1BE"/>
              </a:buClr>
              <a:buSzPct val="68181"/>
              <a:buFont typeface="Wingdings"/>
              <a:buChar char=""/>
              <a:tabLst>
                <a:tab pos="268605" algn="l"/>
                <a:tab pos="269240" algn="l"/>
              </a:tabLst>
            </a:pPr>
            <a:r>
              <a:rPr sz="2200" dirty="0">
                <a:latin typeface="Times New Roman"/>
                <a:cs typeface="Times New Roman"/>
              </a:rPr>
              <a:t>Inhibition of synaptic </a:t>
            </a:r>
            <a:r>
              <a:rPr sz="2200" spc="-5" dirty="0">
                <a:latin typeface="Times New Roman"/>
                <a:cs typeface="Times New Roman"/>
              </a:rPr>
              <a:t>excitation</a:t>
            </a:r>
            <a:r>
              <a:rPr sz="2200" spc="-4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:</a:t>
            </a:r>
            <a:endParaRPr sz="2200">
              <a:latin typeface="Times New Roman"/>
              <a:cs typeface="Times New Roman"/>
            </a:endParaRPr>
          </a:p>
          <a:p>
            <a:pPr marL="82550">
              <a:lnSpc>
                <a:spcPct val="100000"/>
              </a:lnSpc>
              <a:spcBef>
                <a:spcPts val="395"/>
              </a:spcBef>
              <a:tabLst>
                <a:tab pos="314960" algn="l"/>
              </a:tabLst>
            </a:pPr>
            <a:r>
              <a:rPr sz="2200" spc="-5" dirty="0">
                <a:latin typeface="Times New Roman"/>
                <a:cs typeface="Times New Roman"/>
              </a:rPr>
              <a:t>(	Glutamate</a:t>
            </a:r>
            <a:r>
              <a:rPr sz="2200" spc="1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activity)</a:t>
            </a:r>
            <a:endParaRPr sz="2200">
              <a:latin typeface="Times New Roman"/>
              <a:cs typeface="Times New Roman"/>
            </a:endParaRPr>
          </a:p>
          <a:p>
            <a:pPr marL="501650">
              <a:lnSpc>
                <a:spcPct val="100000"/>
              </a:lnSpc>
              <a:spcBef>
                <a:spcPts val="234"/>
              </a:spcBef>
            </a:pPr>
            <a:r>
              <a:rPr sz="2200" spc="-5" dirty="0">
                <a:latin typeface="Times New Roman"/>
                <a:cs typeface="Times New Roman"/>
              </a:rPr>
              <a:t>-vigabatrin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82538" y="562355"/>
            <a:ext cx="6441207" cy="5608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04354" y="3857244"/>
            <a:ext cx="103505" cy="285750"/>
          </a:xfrm>
          <a:custGeom>
            <a:avLst/>
            <a:gdLst/>
            <a:ahLst/>
            <a:cxnLst/>
            <a:rect l="l" t="t" r="r" b="b"/>
            <a:pathLst>
              <a:path w="103505" h="285750">
                <a:moveTo>
                  <a:pt x="52038" y="25154"/>
                </a:moveTo>
                <a:lnTo>
                  <a:pt x="45653" y="35964"/>
                </a:lnTo>
                <a:lnTo>
                  <a:pt x="44259" y="285749"/>
                </a:lnTo>
                <a:lnTo>
                  <a:pt x="56959" y="285749"/>
                </a:lnTo>
                <a:lnTo>
                  <a:pt x="58352" y="36117"/>
                </a:lnTo>
                <a:lnTo>
                  <a:pt x="52038" y="25154"/>
                </a:lnTo>
                <a:close/>
              </a:path>
              <a:path w="103505" h="285750">
                <a:moveTo>
                  <a:pt x="59439" y="12572"/>
                </a:moveTo>
                <a:lnTo>
                  <a:pt x="58483" y="12572"/>
                </a:lnTo>
                <a:lnTo>
                  <a:pt x="58352" y="36117"/>
                </a:lnTo>
                <a:lnTo>
                  <a:pt x="92405" y="95249"/>
                </a:lnTo>
                <a:lnTo>
                  <a:pt x="96278" y="96265"/>
                </a:lnTo>
                <a:lnTo>
                  <a:pt x="102361" y="92709"/>
                </a:lnTo>
                <a:lnTo>
                  <a:pt x="103403" y="88899"/>
                </a:lnTo>
                <a:lnTo>
                  <a:pt x="59439" y="12572"/>
                </a:lnTo>
                <a:close/>
              </a:path>
              <a:path w="103505" h="285750">
                <a:moveTo>
                  <a:pt x="52196" y="0"/>
                </a:moveTo>
                <a:lnTo>
                  <a:pt x="1790" y="85343"/>
                </a:lnTo>
                <a:lnTo>
                  <a:pt x="0" y="88264"/>
                </a:lnTo>
                <a:lnTo>
                  <a:pt x="1003" y="92201"/>
                </a:lnTo>
                <a:lnTo>
                  <a:pt x="7048" y="95757"/>
                </a:lnTo>
                <a:lnTo>
                  <a:pt x="10934" y="94741"/>
                </a:lnTo>
                <a:lnTo>
                  <a:pt x="45653" y="35964"/>
                </a:lnTo>
                <a:lnTo>
                  <a:pt x="45783" y="12572"/>
                </a:lnTo>
                <a:lnTo>
                  <a:pt x="59439" y="12572"/>
                </a:lnTo>
                <a:lnTo>
                  <a:pt x="52196" y="0"/>
                </a:lnTo>
                <a:close/>
              </a:path>
              <a:path w="103505" h="285750">
                <a:moveTo>
                  <a:pt x="58465" y="15747"/>
                </a:moveTo>
                <a:lnTo>
                  <a:pt x="57594" y="15747"/>
                </a:lnTo>
                <a:lnTo>
                  <a:pt x="52038" y="25154"/>
                </a:lnTo>
                <a:lnTo>
                  <a:pt x="58352" y="36117"/>
                </a:lnTo>
                <a:lnTo>
                  <a:pt x="58465" y="15747"/>
                </a:lnTo>
                <a:close/>
              </a:path>
              <a:path w="103505" h="285750">
                <a:moveTo>
                  <a:pt x="58483" y="12572"/>
                </a:moveTo>
                <a:lnTo>
                  <a:pt x="45783" y="12572"/>
                </a:lnTo>
                <a:lnTo>
                  <a:pt x="45653" y="35964"/>
                </a:lnTo>
                <a:lnTo>
                  <a:pt x="52038" y="25154"/>
                </a:lnTo>
                <a:lnTo>
                  <a:pt x="46621" y="15747"/>
                </a:lnTo>
                <a:lnTo>
                  <a:pt x="58465" y="15747"/>
                </a:lnTo>
                <a:lnTo>
                  <a:pt x="58483" y="12572"/>
                </a:lnTo>
                <a:close/>
              </a:path>
              <a:path w="103505" h="285750">
                <a:moveTo>
                  <a:pt x="57594" y="15747"/>
                </a:moveTo>
                <a:lnTo>
                  <a:pt x="46621" y="15747"/>
                </a:lnTo>
                <a:lnTo>
                  <a:pt x="52038" y="25154"/>
                </a:lnTo>
                <a:lnTo>
                  <a:pt x="57594" y="15747"/>
                </a:lnTo>
                <a:close/>
              </a:path>
            </a:pathLst>
          </a:custGeom>
          <a:solidFill>
            <a:srgbClr val="2CA1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05180" y="5000244"/>
            <a:ext cx="103505" cy="357505"/>
          </a:xfrm>
          <a:custGeom>
            <a:avLst/>
            <a:gdLst/>
            <a:ahLst/>
            <a:cxnLst/>
            <a:rect l="l" t="t" r="r" b="b"/>
            <a:pathLst>
              <a:path w="103505" h="357504">
                <a:moveTo>
                  <a:pt x="7112" y="260984"/>
                </a:moveTo>
                <a:lnTo>
                  <a:pt x="4076" y="262762"/>
                </a:lnTo>
                <a:lnTo>
                  <a:pt x="1041" y="264413"/>
                </a:lnTo>
                <a:lnTo>
                  <a:pt x="0" y="268350"/>
                </a:lnTo>
                <a:lnTo>
                  <a:pt x="51307" y="357250"/>
                </a:lnTo>
                <a:lnTo>
                  <a:pt x="58709" y="344677"/>
                </a:lnTo>
                <a:lnTo>
                  <a:pt x="45008" y="344550"/>
                </a:lnTo>
                <a:lnTo>
                  <a:pt x="45113" y="321142"/>
                </a:lnTo>
                <a:lnTo>
                  <a:pt x="10998" y="262000"/>
                </a:lnTo>
                <a:lnTo>
                  <a:pt x="7112" y="260984"/>
                </a:lnTo>
                <a:close/>
              </a:path>
              <a:path w="103505" h="357504">
                <a:moveTo>
                  <a:pt x="45113" y="321142"/>
                </a:moveTo>
                <a:lnTo>
                  <a:pt x="45008" y="344550"/>
                </a:lnTo>
                <a:lnTo>
                  <a:pt x="57708" y="344677"/>
                </a:lnTo>
                <a:lnTo>
                  <a:pt x="57722" y="341502"/>
                </a:lnTo>
                <a:lnTo>
                  <a:pt x="45897" y="341375"/>
                </a:lnTo>
                <a:lnTo>
                  <a:pt x="51400" y="332042"/>
                </a:lnTo>
                <a:lnTo>
                  <a:pt x="45113" y="321142"/>
                </a:lnTo>
                <a:close/>
              </a:path>
              <a:path w="103505" h="357504">
                <a:moveTo>
                  <a:pt x="96354" y="261365"/>
                </a:moveTo>
                <a:lnTo>
                  <a:pt x="92456" y="262381"/>
                </a:lnTo>
                <a:lnTo>
                  <a:pt x="90678" y="265429"/>
                </a:lnTo>
                <a:lnTo>
                  <a:pt x="57828" y="321142"/>
                </a:lnTo>
                <a:lnTo>
                  <a:pt x="57708" y="344677"/>
                </a:lnTo>
                <a:lnTo>
                  <a:pt x="58709" y="344677"/>
                </a:lnTo>
                <a:lnTo>
                  <a:pt x="101625" y="271779"/>
                </a:lnTo>
                <a:lnTo>
                  <a:pt x="103403" y="268858"/>
                </a:lnTo>
                <a:lnTo>
                  <a:pt x="102400" y="264921"/>
                </a:lnTo>
                <a:lnTo>
                  <a:pt x="96354" y="261365"/>
                </a:lnTo>
                <a:close/>
              </a:path>
              <a:path w="103505" h="357504">
                <a:moveTo>
                  <a:pt x="51400" y="332042"/>
                </a:moveTo>
                <a:lnTo>
                  <a:pt x="45897" y="341375"/>
                </a:lnTo>
                <a:lnTo>
                  <a:pt x="56857" y="341502"/>
                </a:lnTo>
                <a:lnTo>
                  <a:pt x="51400" y="332042"/>
                </a:lnTo>
                <a:close/>
              </a:path>
              <a:path w="103505" h="357504">
                <a:moveTo>
                  <a:pt x="57813" y="321167"/>
                </a:moveTo>
                <a:lnTo>
                  <a:pt x="51400" y="332042"/>
                </a:lnTo>
                <a:lnTo>
                  <a:pt x="56857" y="341502"/>
                </a:lnTo>
                <a:lnTo>
                  <a:pt x="57722" y="341502"/>
                </a:lnTo>
                <a:lnTo>
                  <a:pt x="57813" y="321167"/>
                </a:lnTo>
                <a:close/>
              </a:path>
              <a:path w="103505" h="357504">
                <a:moveTo>
                  <a:pt x="59245" y="0"/>
                </a:moveTo>
                <a:lnTo>
                  <a:pt x="46545" y="0"/>
                </a:lnTo>
                <a:lnTo>
                  <a:pt x="45113" y="321142"/>
                </a:lnTo>
                <a:lnTo>
                  <a:pt x="51400" y="332042"/>
                </a:lnTo>
                <a:lnTo>
                  <a:pt x="57813" y="321142"/>
                </a:lnTo>
                <a:lnTo>
                  <a:pt x="59245" y="0"/>
                </a:lnTo>
                <a:close/>
              </a:path>
            </a:pathLst>
          </a:custGeom>
          <a:solidFill>
            <a:srgbClr val="2CA1BE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170432" y="582168"/>
              <a:ext cx="6845808" cy="44500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457200" y="5390388"/>
            <a:ext cx="4040504" cy="786765"/>
          </a:xfrm>
          <a:prstGeom prst="rect">
            <a:avLst/>
          </a:prstGeom>
          <a:solidFill>
            <a:srgbClr val="2CA1BE"/>
          </a:solidFill>
        </p:spPr>
        <p:txBody>
          <a:bodyPr vert="horz" wrap="square" lIns="0" tIns="174625" rIns="0" bIns="0" rtlCol="0">
            <a:spAutoFit/>
          </a:bodyPr>
          <a:lstStyle/>
          <a:p>
            <a:pPr marL="182245">
              <a:lnSpc>
                <a:spcPct val="100000"/>
              </a:lnSpc>
              <a:spcBef>
                <a:spcPts val="1375"/>
              </a:spcBef>
            </a:pPr>
            <a:r>
              <a:rPr sz="2400" spc="-114" dirty="0">
                <a:solidFill>
                  <a:srgbClr val="FFFFFF"/>
                </a:solidFill>
                <a:latin typeface="Arial"/>
                <a:cs typeface="Arial"/>
              </a:rPr>
              <a:t>DISORDER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4640389" y="5405437"/>
            <a:ext cx="4051300" cy="771525"/>
            <a:chOff x="4640389" y="5405437"/>
            <a:chExt cx="4051300" cy="771525"/>
          </a:xfrm>
        </p:grpSpPr>
        <p:sp>
          <p:nvSpPr>
            <p:cNvPr id="7" name="object 7"/>
            <p:cNvSpPr/>
            <p:nvPr/>
          </p:nvSpPr>
          <p:spPr>
            <a:xfrm>
              <a:off x="4645152" y="5410200"/>
              <a:ext cx="4041775" cy="762000"/>
            </a:xfrm>
            <a:custGeom>
              <a:avLst/>
              <a:gdLst/>
              <a:ahLst/>
              <a:cxnLst/>
              <a:rect l="l" t="t" r="r" b="b"/>
              <a:pathLst>
                <a:path w="4041775" h="762000">
                  <a:moveTo>
                    <a:pt x="4041648" y="0"/>
                  </a:moveTo>
                  <a:lnTo>
                    <a:pt x="0" y="0"/>
                  </a:lnTo>
                  <a:lnTo>
                    <a:pt x="0" y="762000"/>
                  </a:lnTo>
                  <a:lnTo>
                    <a:pt x="4041648" y="762000"/>
                  </a:lnTo>
                  <a:lnTo>
                    <a:pt x="4041648" y="0"/>
                  </a:lnTo>
                  <a:close/>
                </a:path>
              </a:pathLst>
            </a:custGeom>
            <a:solidFill>
              <a:srgbClr val="2CA1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645152" y="5410200"/>
              <a:ext cx="4041775" cy="762000"/>
            </a:xfrm>
            <a:custGeom>
              <a:avLst/>
              <a:gdLst/>
              <a:ahLst/>
              <a:cxnLst/>
              <a:rect l="l" t="t" r="r" b="b"/>
              <a:pathLst>
                <a:path w="4041775" h="762000">
                  <a:moveTo>
                    <a:pt x="0" y="762000"/>
                  </a:moveTo>
                  <a:lnTo>
                    <a:pt x="4041648" y="762000"/>
                  </a:lnTo>
                  <a:lnTo>
                    <a:pt x="4041648" y="0"/>
                  </a:lnTo>
                  <a:lnTo>
                    <a:pt x="0" y="0"/>
                  </a:lnTo>
                  <a:lnTo>
                    <a:pt x="0" y="762000"/>
                  </a:lnTo>
                  <a:close/>
                </a:path>
              </a:pathLst>
            </a:custGeom>
            <a:ln w="9144">
              <a:solidFill>
                <a:srgbClr val="2CA1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4815966" y="5552643"/>
            <a:ext cx="29667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95" dirty="0">
                <a:solidFill>
                  <a:srgbClr val="FFFFFF"/>
                </a:solidFill>
                <a:latin typeface="Arial"/>
                <a:cs typeface="Arial"/>
              </a:rPr>
              <a:t>PRIMARY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5" dirty="0">
                <a:solidFill>
                  <a:srgbClr val="FFFFFF"/>
                </a:solidFill>
                <a:latin typeface="Arial"/>
                <a:cs typeface="Arial"/>
              </a:rPr>
              <a:t>AGENTS(S)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57200" y="1444752"/>
            <a:ext cx="4040504" cy="3941445"/>
          </a:xfrm>
          <a:custGeom>
            <a:avLst/>
            <a:gdLst/>
            <a:ahLst/>
            <a:cxnLst/>
            <a:rect l="l" t="t" r="r" b="b"/>
            <a:pathLst>
              <a:path w="4040504" h="3941445">
                <a:moveTo>
                  <a:pt x="0" y="3941064"/>
                </a:moveTo>
                <a:lnTo>
                  <a:pt x="4040124" y="3941064"/>
                </a:lnTo>
                <a:lnTo>
                  <a:pt x="4040124" y="0"/>
                </a:lnTo>
                <a:lnTo>
                  <a:pt x="0" y="0"/>
                </a:lnTo>
                <a:lnTo>
                  <a:pt x="0" y="3941064"/>
                </a:lnTo>
                <a:close/>
              </a:path>
            </a:pathLst>
          </a:custGeom>
          <a:ln w="9144">
            <a:solidFill>
              <a:srgbClr val="0D0D0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58368" y="1441195"/>
            <a:ext cx="214058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  <a:tabLst>
                <a:tab pos="255904" algn="l"/>
              </a:tabLst>
            </a:pPr>
            <a:r>
              <a:rPr sz="1350" spc="-395" dirty="0">
                <a:solidFill>
                  <a:srgbClr val="2CA1BE"/>
                </a:solidFill>
                <a:latin typeface="Arial"/>
                <a:cs typeface="Arial"/>
              </a:rPr>
              <a:t>	</a:t>
            </a:r>
            <a:r>
              <a:rPr sz="2000" spc="50" dirty="0">
                <a:latin typeface="Arial"/>
                <a:cs typeface="Arial"/>
              </a:rPr>
              <a:t>Partial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spc="75" dirty="0">
                <a:latin typeface="Arial"/>
                <a:cs typeface="Arial"/>
              </a:rPr>
              <a:t>seizures</a:t>
            </a:r>
            <a:endParaRPr sz="20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58368" y="2863342"/>
            <a:ext cx="283781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  <a:tabLst>
                <a:tab pos="255904" algn="l"/>
              </a:tabLst>
            </a:pPr>
            <a:r>
              <a:rPr sz="1350" spc="-395" dirty="0">
                <a:solidFill>
                  <a:srgbClr val="2CA1BE"/>
                </a:solidFill>
                <a:latin typeface="Arial"/>
                <a:cs typeface="Arial"/>
              </a:rPr>
              <a:t>	</a:t>
            </a:r>
            <a:r>
              <a:rPr sz="2000" spc="65" dirty="0">
                <a:latin typeface="Arial"/>
                <a:cs typeface="Arial"/>
              </a:rPr>
              <a:t>Generalized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75" dirty="0">
                <a:latin typeface="Arial"/>
                <a:cs typeface="Arial"/>
              </a:rPr>
              <a:t>seizures</a:t>
            </a:r>
            <a:endParaRPr sz="20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58368" y="3930141"/>
            <a:ext cx="241363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255904" algn="l"/>
              </a:tabLst>
            </a:pPr>
            <a:r>
              <a:rPr sz="1350" spc="-395" dirty="0">
                <a:solidFill>
                  <a:srgbClr val="2CA1BE"/>
                </a:solidFill>
                <a:latin typeface="Arial"/>
                <a:cs typeface="Arial"/>
              </a:rPr>
              <a:t>	</a:t>
            </a:r>
            <a:r>
              <a:rPr sz="2000" spc="45" dirty="0">
                <a:latin typeface="Arial"/>
                <a:cs typeface="Arial"/>
              </a:rPr>
              <a:t>Status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spc="85" dirty="0">
                <a:latin typeface="Arial"/>
                <a:cs typeface="Arial"/>
              </a:rPr>
              <a:t>epilecticus</a:t>
            </a:r>
            <a:endParaRPr sz="20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645152" y="1444752"/>
            <a:ext cx="4041775" cy="3941445"/>
          </a:xfrm>
          <a:custGeom>
            <a:avLst/>
            <a:gdLst/>
            <a:ahLst/>
            <a:cxnLst/>
            <a:rect l="l" t="t" r="r" b="b"/>
            <a:pathLst>
              <a:path w="4041775" h="3941445">
                <a:moveTo>
                  <a:pt x="0" y="3941064"/>
                </a:moveTo>
                <a:lnTo>
                  <a:pt x="4041648" y="3941064"/>
                </a:lnTo>
                <a:lnTo>
                  <a:pt x="4041648" y="0"/>
                </a:lnTo>
                <a:lnTo>
                  <a:pt x="0" y="0"/>
                </a:lnTo>
                <a:lnTo>
                  <a:pt x="0" y="3941064"/>
                </a:lnTo>
                <a:close/>
              </a:path>
            </a:pathLst>
          </a:custGeom>
          <a:ln w="9143">
            <a:solidFill>
              <a:srgbClr val="0D0D0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117719" y="1441195"/>
            <a:ext cx="3489960" cy="35699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marR="43815" indent="-228600">
              <a:lnSpc>
                <a:spcPct val="100000"/>
              </a:lnSpc>
              <a:spcBef>
                <a:spcPts val="105"/>
              </a:spcBef>
              <a:buClr>
                <a:srgbClr val="2CA1BE"/>
              </a:buClr>
              <a:buFont typeface="Verdana"/>
              <a:buChar char="◦"/>
              <a:tabLst>
                <a:tab pos="240665" algn="l"/>
                <a:tab pos="241300" algn="l"/>
              </a:tabLst>
            </a:pPr>
            <a:r>
              <a:rPr sz="2000" spc="75" dirty="0">
                <a:latin typeface="Arial"/>
                <a:cs typeface="Arial"/>
              </a:rPr>
              <a:t>Carbamazepine,  </a:t>
            </a:r>
            <a:r>
              <a:rPr sz="2000" spc="70" dirty="0">
                <a:latin typeface="Arial"/>
                <a:cs typeface="Arial"/>
              </a:rPr>
              <a:t>Phenytoin,  </a:t>
            </a:r>
            <a:r>
              <a:rPr sz="2000" spc="75" dirty="0">
                <a:latin typeface="Arial"/>
                <a:cs typeface="Arial"/>
              </a:rPr>
              <a:t>Phenobarbitone,Valproate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2CA1BE"/>
              </a:buClr>
              <a:buFont typeface="Verdana"/>
              <a:buChar char="◦"/>
            </a:pPr>
            <a:endParaRPr sz="26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5"/>
              </a:spcBef>
              <a:buClr>
                <a:srgbClr val="2CA1BE"/>
              </a:buClr>
              <a:buFont typeface="Verdana"/>
              <a:buChar char="◦"/>
              <a:tabLst>
                <a:tab pos="240665" algn="l"/>
                <a:tab pos="241300" algn="l"/>
              </a:tabLst>
            </a:pPr>
            <a:r>
              <a:rPr sz="2000" spc="95" dirty="0">
                <a:latin typeface="Arial"/>
                <a:cs typeface="Arial"/>
              </a:rPr>
              <a:t>Ethosuximide,</a:t>
            </a:r>
            <a:r>
              <a:rPr sz="2000" spc="25" dirty="0">
                <a:latin typeface="Arial"/>
                <a:cs typeface="Arial"/>
              </a:rPr>
              <a:t> </a:t>
            </a:r>
            <a:r>
              <a:rPr sz="2000" spc="75" dirty="0">
                <a:latin typeface="Arial"/>
                <a:cs typeface="Arial"/>
              </a:rPr>
              <a:t>Valproate</a:t>
            </a:r>
            <a:endParaRPr sz="2000">
              <a:latin typeface="Arial"/>
              <a:cs typeface="Arial"/>
            </a:endParaRPr>
          </a:p>
          <a:p>
            <a:pPr marL="241300" marR="5080" indent="-228600">
              <a:lnSpc>
                <a:spcPct val="100000"/>
              </a:lnSpc>
              <a:spcBef>
                <a:spcPts val="300"/>
              </a:spcBef>
            </a:pPr>
            <a:r>
              <a:rPr sz="2000" spc="80" dirty="0">
                <a:latin typeface="Arial"/>
                <a:cs typeface="Arial"/>
              </a:rPr>
              <a:t>Clonazepam,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75" dirty="0">
                <a:latin typeface="Arial"/>
                <a:cs typeface="Arial"/>
              </a:rPr>
              <a:t>Phenobarbital,  </a:t>
            </a:r>
            <a:r>
              <a:rPr sz="2000" spc="85" dirty="0">
                <a:latin typeface="Arial"/>
                <a:cs typeface="Arial"/>
              </a:rPr>
              <a:t>Primidone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600">
              <a:latin typeface="Arial"/>
              <a:cs typeface="Arial"/>
            </a:endParaRPr>
          </a:p>
          <a:p>
            <a:pPr marL="241300" marR="441325" indent="-228600">
              <a:lnSpc>
                <a:spcPct val="100000"/>
              </a:lnSpc>
            </a:pPr>
            <a:r>
              <a:rPr sz="2000" spc="75" dirty="0">
                <a:latin typeface="Arial"/>
                <a:cs typeface="Arial"/>
              </a:rPr>
              <a:t>Diazepam,Lorazepam  </a:t>
            </a:r>
            <a:r>
              <a:rPr sz="2000" spc="114" dirty="0">
                <a:latin typeface="Arial"/>
                <a:cs typeface="Arial"/>
              </a:rPr>
              <a:t>followed </a:t>
            </a:r>
            <a:r>
              <a:rPr sz="2000" spc="95" dirty="0">
                <a:latin typeface="Arial"/>
                <a:cs typeface="Arial"/>
              </a:rPr>
              <a:t>by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70" dirty="0">
                <a:latin typeface="Arial"/>
                <a:cs typeface="Arial"/>
              </a:rPr>
              <a:t>Phenytoin,  </a:t>
            </a:r>
            <a:r>
              <a:rPr sz="2000" spc="85" dirty="0">
                <a:latin typeface="Arial"/>
                <a:cs typeface="Arial"/>
              </a:rPr>
              <a:t>Fosphenytoin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1412493"/>
            <a:ext cx="4709795" cy="43192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8605" indent="-256540">
              <a:lnSpc>
                <a:spcPts val="2900"/>
              </a:lnSpc>
              <a:spcBef>
                <a:spcPts val="95"/>
              </a:spcBef>
              <a:buClr>
                <a:srgbClr val="2CA1BE"/>
              </a:buClr>
              <a:buSzPct val="68000"/>
              <a:buChar char=""/>
              <a:tabLst>
                <a:tab pos="268605" algn="l"/>
                <a:tab pos="269240" algn="l"/>
              </a:tabLst>
            </a:pPr>
            <a:r>
              <a:rPr sz="2500" spc="155" dirty="0">
                <a:latin typeface="Arial"/>
                <a:cs typeface="Arial"/>
              </a:rPr>
              <a:t>1857-Bromides</a:t>
            </a:r>
            <a:endParaRPr sz="2500">
              <a:latin typeface="Arial"/>
              <a:cs typeface="Arial"/>
            </a:endParaRPr>
          </a:p>
          <a:p>
            <a:pPr marL="268605" indent="-256540">
              <a:lnSpc>
                <a:spcPts val="2805"/>
              </a:lnSpc>
              <a:buClr>
                <a:srgbClr val="2CA1BE"/>
              </a:buClr>
              <a:buSzPct val="68000"/>
              <a:buChar char=""/>
              <a:tabLst>
                <a:tab pos="268605" algn="l"/>
                <a:tab pos="269240" algn="l"/>
              </a:tabLst>
            </a:pPr>
            <a:r>
              <a:rPr sz="2500" spc="140" dirty="0">
                <a:latin typeface="Arial"/>
                <a:cs typeface="Arial"/>
              </a:rPr>
              <a:t>1912-Phenobarbitone</a:t>
            </a:r>
            <a:endParaRPr sz="2500">
              <a:latin typeface="Arial"/>
              <a:cs typeface="Arial"/>
            </a:endParaRPr>
          </a:p>
          <a:p>
            <a:pPr marL="268605" indent="-256540">
              <a:lnSpc>
                <a:spcPts val="2805"/>
              </a:lnSpc>
              <a:buClr>
                <a:srgbClr val="2CA1BE"/>
              </a:buClr>
              <a:buSzPct val="68000"/>
              <a:buChar char=""/>
              <a:tabLst>
                <a:tab pos="268605" algn="l"/>
                <a:tab pos="269240" algn="l"/>
              </a:tabLst>
            </a:pPr>
            <a:r>
              <a:rPr sz="2500" spc="150" dirty="0">
                <a:latin typeface="Arial"/>
                <a:cs typeface="Arial"/>
              </a:rPr>
              <a:t>1937-Phenytoin</a:t>
            </a:r>
            <a:endParaRPr sz="2500">
              <a:latin typeface="Arial"/>
              <a:cs typeface="Arial"/>
            </a:endParaRPr>
          </a:p>
          <a:p>
            <a:pPr marL="268605" indent="-256540">
              <a:lnSpc>
                <a:spcPts val="2795"/>
              </a:lnSpc>
              <a:buClr>
                <a:srgbClr val="2CA1BE"/>
              </a:buClr>
              <a:buSzPct val="68000"/>
              <a:buChar char=""/>
              <a:tabLst>
                <a:tab pos="268605" algn="l"/>
                <a:tab pos="269240" algn="l"/>
              </a:tabLst>
            </a:pPr>
            <a:r>
              <a:rPr sz="2500" spc="165" dirty="0">
                <a:latin typeface="Arial"/>
                <a:cs typeface="Arial"/>
              </a:rPr>
              <a:t>1944-Trimethadione</a:t>
            </a:r>
            <a:endParaRPr sz="2500">
              <a:latin typeface="Arial"/>
              <a:cs typeface="Arial"/>
            </a:endParaRPr>
          </a:p>
          <a:p>
            <a:pPr marL="268605" indent="-256540">
              <a:lnSpc>
                <a:spcPts val="2800"/>
              </a:lnSpc>
              <a:buClr>
                <a:srgbClr val="2CA1BE"/>
              </a:buClr>
              <a:buSzPct val="68000"/>
              <a:buChar char=""/>
              <a:tabLst>
                <a:tab pos="268605" algn="l"/>
                <a:tab pos="269240" algn="l"/>
              </a:tabLst>
            </a:pPr>
            <a:r>
              <a:rPr sz="2500" spc="160" dirty="0">
                <a:latin typeface="Arial"/>
                <a:cs typeface="Arial"/>
              </a:rPr>
              <a:t>1960-Ethosuximide</a:t>
            </a:r>
            <a:endParaRPr sz="2500">
              <a:latin typeface="Arial"/>
              <a:cs typeface="Arial"/>
            </a:endParaRPr>
          </a:p>
          <a:p>
            <a:pPr marL="268605" indent="-256540">
              <a:lnSpc>
                <a:spcPts val="2805"/>
              </a:lnSpc>
              <a:buClr>
                <a:srgbClr val="2CA1BE"/>
              </a:buClr>
              <a:buSzPct val="68000"/>
              <a:buChar char=""/>
              <a:tabLst>
                <a:tab pos="268605" algn="l"/>
                <a:tab pos="269240" algn="l"/>
              </a:tabLst>
            </a:pPr>
            <a:r>
              <a:rPr sz="2500" spc="140" dirty="0">
                <a:latin typeface="Arial"/>
                <a:cs typeface="Arial"/>
              </a:rPr>
              <a:t>1974-Carbamazepine</a:t>
            </a:r>
            <a:endParaRPr sz="2500">
              <a:latin typeface="Arial"/>
              <a:cs typeface="Arial"/>
            </a:endParaRPr>
          </a:p>
          <a:p>
            <a:pPr marL="268605" indent="-256540">
              <a:lnSpc>
                <a:spcPts val="2795"/>
              </a:lnSpc>
              <a:buClr>
                <a:srgbClr val="2CA1BE"/>
              </a:buClr>
              <a:buSzPct val="68000"/>
              <a:buChar char=""/>
              <a:tabLst>
                <a:tab pos="268605" algn="l"/>
                <a:tab pos="269240" algn="l"/>
              </a:tabLst>
            </a:pPr>
            <a:r>
              <a:rPr sz="2500" spc="155" dirty="0">
                <a:latin typeface="Arial"/>
                <a:cs typeface="Arial"/>
              </a:rPr>
              <a:t>1975-Clonazepam</a:t>
            </a:r>
            <a:endParaRPr sz="2500">
              <a:latin typeface="Arial"/>
              <a:cs typeface="Arial"/>
            </a:endParaRPr>
          </a:p>
          <a:p>
            <a:pPr marL="268605" indent="-256540">
              <a:lnSpc>
                <a:spcPts val="2800"/>
              </a:lnSpc>
              <a:buClr>
                <a:srgbClr val="2CA1BE"/>
              </a:buClr>
              <a:buSzPct val="68000"/>
              <a:buChar char=""/>
              <a:tabLst>
                <a:tab pos="268605" algn="l"/>
                <a:tab pos="269240" algn="l"/>
              </a:tabLst>
            </a:pPr>
            <a:r>
              <a:rPr sz="2500" spc="155" dirty="0">
                <a:latin typeface="Arial"/>
                <a:cs typeface="Arial"/>
              </a:rPr>
              <a:t>1978-Valproate</a:t>
            </a:r>
            <a:endParaRPr sz="2500">
              <a:latin typeface="Arial"/>
              <a:cs typeface="Arial"/>
            </a:endParaRPr>
          </a:p>
          <a:p>
            <a:pPr marL="268605" indent="-256540">
              <a:lnSpc>
                <a:spcPts val="2800"/>
              </a:lnSpc>
              <a:buClr>
                <a:srgbClr val="2CA1BE"/>
              </a:buClr>
              <a:buSzPct val="68000"/>
              <a:buChar char=""/>
              <a:tabLst>
                <a:tab pos="268605" algn="l"/>
                <a:tab pos="269240" algn="l"/>
              </a:tabLst>
            </a:pPr>
            <a:r>
              <a:rPr sz="2500" spc="145" dirty="0">
                <a:latin typeface="Arial"/>
                <a:cs typeface="Arial"/>
              </a:rPr>
              <a:t>1990-Oxcarbaepine</a:t>
            </a:r>
            <a:endParaRPr sz="2500">
              <a:latin typeface="Arial"/>
              <a:cs typeface="Arial"/>
            </a:endParaRPr>
          </a:p>
          <a:p>
            <a:pPr marL="268605" indent="-256540">
              <a:lnSpc>
                <a:spcPts val="2795"/>
              </a:lnSpc>
              <a:buClr>
                <a:srgbClr val="2CA1BE"/>
              </a:buClr>
              <a:buSzPct val="68000"/>
              <a:buChar char=""/>
              <a:tabLst>
                <a:tab pos="268605" algn="l"/>
                <a:tab pos="269240" algn="l"/>
              </a:tabLst>
            </a:pPr>
            <a:r>
              <a:rPr sz="2500" spc="114" dirty="0">
                <a:latin typeface="Arial"/>
                <a:cs typeface="Arial"/>
              </a:rPr>
              <a:t>1993-Felbamate,Gabapentin</a:t>
            </a:r>
            <a:endParaRPr sz="2500">
              <a:latin typeface="Arial"/>
              <a:cs typeface="Arial"/>
            </a:endParaRPr>
          </a:p>
          <a:p>
            <a:pPr marL="268605" indent="-256540">
              <a:lnSpc>
                <a:spcPts val="2805"/>
              </a:lnSpc>
              <a:buClr>
                <a:srgbClr val="2CA1BE"/>
              </a:buClr>
              <a:buSzPct val="68000"/>
              <a:buChar char=""/>
              <a:tabLst>
                <a:tab pos="268605" algn="l"/>
                <a:tab pos="269240" algn="l"/>
              </a:tabLst>
            </a:pPr>
            <a:r>
              <a:rPr sz="2500" spc="170" dirty="0">
                <a:latin typeface="Arial"/>
                <a:cs typeface="Arial"/>
              </a:rPr>
              <a:t>1995-Lamotrigmine</a:t>
            </a:r>
            <a:endParaRPr sz="2500">
              <a:latin typeface="Arial"/>
              <a:cs typeface="Arial"/>
            </a:endParaRPr>
          </a:p>
          <a:p>
            <a:pPr marL="268605" indent="-256540">
              <a:lnSpc>
                <a:spcPts val="2905"/>
              </a:lnSpc>
              <a:buClr>
                <a:srgbClr val="2CA1BE"/>
              </a:buClr>
              <a:buSzPct val="68000"/>
              <a:buChar char=""/>
              <a:tabLst>
                <a:tab pos="268605" algn="l"/>
                <a:tab pos="269240" algn="l"/>
              </a:tabLst>
            </a:pPr>
            <a:r>
              <a:rPr sz="2500" spc="160" dirty="0">
                <a:latin typeface="Arial"/>
                <a:cs typeface="Arial"/>
              </a:rPr>
              <a:t>1997-Topiramate,</a:t>
            </a:r>
            <a:r>
              <a:rPr sz="2500" spc="60" dirty="0">
                <a:latin typeface="Arial"/>
                <a:cs typeface="Arial"/>
              </a:rPr>
              <a:t> </a:t>
            </a:r>
            <a:r>
              <a:rPr sz="2500" spc="100" dirty="0">
                <a:latin typeface="Arial"/>
                <a:cs typeface="Arial"/>
              </a:rPr>
              <a:t>Tiagabin</a:t>
            </a:r>
            <a:endParaRPr sz="25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82561" y="583691"/>
            <a:ext cx="6695668" cy="4353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1415891"/>
            <a:ext cx="3921760" cy="2336165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490"/>
              </a:spcBef>
              <a:buClr>
                <a:srgbClr val="2CA1BE"/>
              </a:buClr>
              <a:buSzPct val="66666"/>
              <a:buChar char=""/>
              <a:tabLst>
                <a:tab pos="268605" algn="l"/>
                <a:tab pos="269240" algn="l"/>
              </a:tabLst>
            </a:pPr>
            <a:r>
              <a:rPr sz="2700" spc="170" dirty="0">
                <a:latin typeface="Arial"/>
                <a:cs typeface="Arial"/>
              </a:rPr>
              <a:t>Zonisamide-2000</a:t>
            </a:r>
            <a:endParaRPr sz="2700">
              <a:latin typeface="Arial"/>
              <a:cs typeface="Arial"/>
            </a:endParaRPr>
          </a:p>
          <a:p>
            <a:pPr marL="268605" indent="-256540">
              <a:lnSpc>
                <a:spcPct val="100000"/>
              </a:lnSpc>
              <a:spcBef>
                <a:spcPts val="400"/>
              </a:spcBef>
              <a:buClr>
                <a:srgbClr val="2CA1BE"/>
              </a:buClr>
              <a:buSzPct val="66666"/>
              <a:buChar char=""/>
              <a:tabLst>
                <a:tab pos="268605" algn="l"/>
                <a:tab pos="269240" algn="l"/>
              </a:tabLst>
            </a:pPr>
            <a:r>
              <a:rPr sz="2700" spc="145" dirty="0">
                <a:latin typeface="Arial"/>
                <a:cs typeface="Arial"/>
              </a:rPr>
              <a:t>Pregabalin-2008</a:t>
            </a:r>
            <a:endParaRPr sz="2700">
              <a:latin typeface="Arial"/>
              <a:cs typeface="Arial"/>
            </a:endParaRPr>
          </a:p>
          <a:p>
            <a:pPr marL="268605" indent="-256540">
              <a:lnSpc>
                <a:spcPct val="100000"/>
              </a:lnSpc>
              <a:spcBef>
                <a:spcPts val="395"/>
              </a:spcBef>
              <a:buClr>
                <a:srgbClr val="2CA1BE"/>
              </a:buClr>
              <a:buSzPct val="66666"/>
              <a:buChar char=""/>
              <a:tabLst>
                <a:tab pos="268605" algn="l"/>
                <a:tab pos="269240" algn="l"/>
              </a:tabLst>
            </a:pPr>
            <a:r>
              <a:rPr sz="2700" spc="145" dirty="0">
                <a:latin typeface="Arial"/>
                <a:cs typeface="Arial"/>
              </a:rPr>
              <a:t>Lacosamide-2008</a:t>
            </a:r>
            <a:endParaRPr sz="2700">
              <a:latin typeface="Arial"/>
              <a:cs typeface="Arial"/>
            </a:endParaRPr>
          </a:p>
          <a:p>
            <a:pPr marL="268605" indent="-256540">
              <a:lnSpc>
                <a:spcPct val="100000"/>
              </a:lnSpc>
              <a:spcBef>
                <a:spcPts val="409"/>
              </a:spcBef>
              <a:buClr>
                <a:srgbClr val="2CA1BE"/>
              </a:buClr>
              <a:buSzPct val="66666"/>
              <a:buChar char=""/>
              <a:tabLst>
                <a:tab pos="268605" algn="l"/>
                <a:tab pos="269240" algn="l"/>
              </a:tabLst>
            </a:pPr>
            <a:r>
              <a:rPr sz="2700" spc="130" dirty="0">
                <a:latin typeface="Arial"/>
                <a:cs typeface="Arial"/>
              </a:rPr>
              <a:t>Eslicarbazepine-2009</a:t>
            </a:r>
            <a:endParaRPr sz="2700">
              <a:latin typeface="Arial"/>
              <a:cs typeface="Arial"/>
            </a:endParaRPr>
          </a:p>
          <a:p>
            <a:pPr marL="268605" indent="-256540">
              <a:lnSpc>
                <a:spcPct val="100000"/>
              </a:lnSpc>
              <a:spcBef>
                <a:spcPts val="395"/>
              </a:spcBef>
              <a:buClr>
                <a:srgbClr val="2CA1BE"/>
              </a:buClr>
              <a:buSzPct val="66666"/>
              <a:buChar char=""/>
              <a:tabLst>
                <a:tab pos="268605" algn="l"/>
                <a:tab pos="269240" algn="l"/>
              </a:tabLst>
            </a:pPr>
            <a:r>
              <a:rPr sz="2700" spc="155" dirty="0">
                <a:latin typeface="Arial"/>
                <a:cs typeface="Arial"/>
              </a:rPr>
              <a:t>Retigabine-2011</a:t>
            </a:r>
            <a:endParaRPr sz="27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461903" y="583691"/>
            <a:ext cx="6243053" cy="4353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5784670"/>
            <a:ext cx="5397500" cy="1073785"/>
            <a:chOff x="0" y="5784670"/>
            <a:chExt cx="5397500" cy="1073785"/>
          </a:xfrm>
        </p:grpSpPr>
        <p:sp>
          <p:nvSpPr>
            <p:cNvPr id="3" name="object 3"/>
            <p:cNvSpPr/>
            <p:nvPr/>
          </p:nvSpPr>
          <p:spPr>
            <a:xfrm>
              <a:off x="499097" y="5944780"/>
              <a:ext cx="4898390" cy="913765"/>
            </a:xfrm>
            <a:custGeom>
              <a:avLst/>
              <a:gdLst/>
              <a:ahLst/>
              <a:cxnLst/>
              <a:rect l="l" t="t" r="r" b="b"/>
              <a:pathLst>
                <a:path w="4898390" h="913765">
                  <a:moveTo>
                    <a:pt x="85724" y="21360"/>
                  </a:moveTo>
                  <a:lnTo>
                    <a:pt x="3637423" y="913215"/>
                  </a:lnTo>
                  <a:lnTo>
                    <a:pt x="4898230" y="913215"/>
                  </a:lnTo>
                  <a:lnTo>
                    <a:pt x="85724" y="21360"/>
                  </a:lnTo>
                  <a:close/>
                </a:path>
                <a:path w="4898390" h="913765">
                  <a:moveTo>
                    <a:pt x="660" y="0"/>
                  </a:moveTo>
                  <a:lnTo>
                    <a:pt x="0" y="5473"/>
                  </a:lnTo>
                  <a:lnTo>
                    <a:pt x="85724" y="21360"/>
                  </a:lnTo>
                  <a:lnTo>
                    <a:pt x="660" y="0"/>
                  </a:lnTo>
                  <a:close/>
                </a:path>
              </a:pathLst>
            </a:custGeom>
            <a:solidFill>
              <a:srgbClr val="9FCADC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85990" y="5939091"/>
              <a:ext cx="3652520" cy="919480"/>
            </a:xfrm>
            <a:custGeom>
              <a:avLst/>
              <a:gdLst/>
              <a:ahLst/>
              <a:cxnLst/>
              <a:rect l="l" t="t" r="r" b="b"/>
              <a:pathLst>
                <a:path w="3652520" h="919479">
                  <a:moveTo>
                    <a:pt x="0" y="0"/>
                  </a:moveTo>
                  <a:lnTo>
                    <a:pt x="7924" y="6350"/>
                  </a:lnTo>
                  <a:lnTo>
                    <a:pt x="2868840" y="918906"/>
                  </a:lnTo>
                  <a:lnTo>
                    <a:pt x="3651917" y="9189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5789674"/>
              <a:ext cx="3398520" cy="106832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5784670"/>
              <a:ext cx="3370852" cy="107332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268605" marR="85725" indent="-256540">
              <a:lnSpc>
                <a:spcPts val="2160"/>
              </a:lnSpc>
              <a:spcBef>
                <a:spcPts val="270"/>
              </a:spcBef>
              <a:buClr>
                <a:srgbClr val="2CA1BE"/>
              </a:buClr>
              <a:buSzPct val="66666"/>
              <a:buFont typeface="Arial"/>
              <a:buChar char=""/>
              <a:tabLst>
                <a:tab pos="268605" algn="l"/>
                <a:tab pos="269240" algn="l"/>
              </a:tabLst>
            </a:pPr>
            <a:r>
              <a:rPr b="1" spc="105" dirty="0">
                <a:latin typeface="Arial"/>
                <a:cs typeface="Arial"/>
              </a:rPr>
              <a:t>1. </a:t>
            </a:r>
            <a:r>
              <a:rPr sz="1900" b="1" i="1" spc="-60" dirty="0">
                <a:latin typeface="Arial"/>
                <a:cs typeface="Arial"/>
              </a:rPr>
              <a:t>Hauser </a:t>
            </a:r>
            <a:r>
              <a:rPr sz="1900" b="1" i="1" spc="-114" dirty="0">
                <a:latin typeface="Arial"/>
                <a:cs typeface="Arial"/>
              </a:rPr>
              <a:t>WA, </a:t>
            </a:r>
            <a:r>
              <a:rPr sz="1900" b="1" i="1" spc="-65" dirty="0">
                <a:latin typeface="Arial"/>
                <a:cs typeface="Arial"/>
              </a:rPr>
              <a:t>Annegers </a:t>
            </a:r>
            <a:r>
              <a:rPr sz="1900" b="1" i="1" spc="-215" dirty="0">
                <a:latin typeface="Arial"/>
                <a:cs typeface="Arial"/>
              </a:rPr>
              <a:t>JF, </a:t>
            </a:r>
            <a:r>
              <a:rPr sz="1900" b="1" i="1" spc="-55" dirty="0">
                <a:latin typeface="Arial"/>
                <a:cs typeface="Arial"/>
              </a:rPr>
              <a:t>Kurland </a:t>
            </a:r>
            <a:r>
              <a:rPr sz="1900" b="1" i="1" spc="35" dirty="0">
                <a:latin typeface="Arial"/>
                <a:cs typeface="Arial"/>
              </a:rPr>
              <a:t>LT</a:t>
            </a:r>
            <a:r>
              <a:rPr spc="35" dirty="0"/>
              <a:t>.Incidence </a:t>
            </a:r>
            <a:r>
              <a:rPr spc="130" dirty="0"/>
              <a:t>of </a:t>
            </a:r>
            <a:r>
              <a:rPr spc="65" dirty="0"/>
              <a:t>epilepsy </a:t>
            </a:r>
            <a:r>
              <a:rPr spc="75" dirty="0"/>
              <a:t>and  </a:t>
            </a:r>
            <a:r>
              <a:rPr spc="100" dirty="0"/>
              <a:t>unprovoked </a:t>
            </a:r>
            <a:r>
              <a:rPr spc="65" dirty="0"/>
              <a:t>seizures </a:t>
            </a:r>
            <a:r>
              <a:rPr spc="114" dirty="0"/>
              <a:t>in </a:t>
            </a:r>
            <a:r>
              <a:rPr spc="40" dirty="0"/>
              <a:t>Rochester, </a:t>
            </a:r>
            <a:r>
              <a:rPr spc="70" dirty="0"/>
              <a:t>Minnesota: </a:t>
            </a:r>
            <a:r>
              <a:rPr spc="100" dirty="0"/>
              <a:t>1935-1984.Epilepsia  </a:t>
            </a:r>
            <a:r>
              <a:rPr spc="140" dirty="0"/>
              <a:t>1993;34:453-68.</a:t>
            </a:r>
            <a:endParaRPr sz="1900">
              <a:latin typeface="Arial"/>
              <a:cs typeface="Arial"/>
            </a:endParaRPr>
          </a:p>
          <a:p>
            <a:pPr marL="268605" indent="-256540">
              <a:lnSpc>
                <a:spcPct val="100000"/>
              </a:lnSpc>
              <a:spcBef>
                <a:spcPts val="235"/>
              </a:spcBef>
              <a:buClr>
                <a:srgbClr val="2CA1BE"/>
              </a:buClr>
              <a:buSzPct val="66666"/>
              <a:buFont typeface="Arial"/>
              <a:buChar char=""/>
              <a:tabLst>
                <a:tab pos="268605" algn="l"/>
                <a:tab pos="269240" algn="l"/>
              </a:tabLst>
            </a:pPr>
            <a:r>
              <a:rPr b="1" spc="105" dirty="0">
                <a:latin typeface="Arial"/>
                <a:cs typeface="Arial"/>
              </a:rPr>
              <a:t>2. </a:t>
            </a:r>
            <a:r>
              <a:rPr sz="1900" b="1" i="1" spc="-10" dirty="0">
                <a:latin typeface="Arial"/>
                <a:cs typeface="Arial"/>
              </a:rPr>
              <a:t>Idem. </a:t>
            </a:r>
            <a:r>
              <a:rPr sz="1900" b="1" i="1" spc="-80" dirty="0">
                <a:latin typeface="Arial"/>
                <a:cs typeface="Arial"/>
              </a:rPr>
              <a:t>Prevalence </a:t>
            </a:r>
            <a:r>
              <a:rPr sz="1900" b="1" i="1" spc="-10" dirty="0">
                <a:latin typeface="Arial"/>
                <a:cs typeface="Arial"/>
              </a:rPr>
              <a:t>of </a:t>
            </a:r>
            <a:r>
              <a:rPr sz="1900" b="1" i="1" spc="-55" dirty="0">
                <a:latin typeface="Arial"/>
                <a:cs typeface="Arial"/>
              </a:rPr>
              <a:t>epilepsy </a:t>
            </a:r>
            <a:r>
              <a:rPr sz="1900" b="1" i="1" spc="-25" dirty="0">
                <a:latin typeface="Arial"/>
                <a:cs typeface="Arial"/>
              </a:rPr>
              <a:t>in </a:t>
            </a:r>
            <a:r>
              <a:rPr sz="1900" b="1" i="1" spc="5" dirty="0">
                <a:latin typeface="Arial"/>
                <a:cs typeface="Arial"/>
              </a:rPr>
              <a:t>Rochester,</a:t>
            </a:r>
            <a:r>
              <a:rPr spc="5" dirty="0"/>
              <a:t>Minnesota:</a:t>
            </a:r>
            <a:r>
              <a:rPr spc="330" dirty="0"/>
              <a:t> </a:t>
            </a:r>
            <a:r>
              <a:rPr spc="155" dirty="0"/>
              <a:t>1940-1980.</a:t>
            </a:r>
            <a:endParaRPr sz="19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268605">
              <a:lnSpc>
                <a:spcPct val="100000"/>
              </a:lnSpc>
              <a:spcBef>
                <a:spcPts val="495"/>
              </a:spcBef>
            </a:pPr>
            <a:r>
              <a:rPr spc="100" dirty="0"/>
              <a:t>Epilepsia1991;32:429-45.</a:t>
            </a:r>
          </a:p>
          <a:p>
            <a:pPr marL="268605" marR="226060" indent="-256540">
              <a:lnSpc>
                <a:spcPct val="100000"/>
              </a:lnSpc>
              <a:spcBef>
                <a:spcPts val="395"/>
              </a:spcBef>
              <a:buClr>
                <a:srgbClr val="2CA1BE"/>
              </a:buClr>
              <a:buSzPct val="66666"/>
              <a:buFont typeface="Arial"/>
              <a:buChar char=""/>
              <a:tabLst>
                <a:tab pos="268605" algn="l"/>
                <a:tab pos="269240" algn="l"/>
              </a:tabLst>
            </a:pPr>
            <a:r>
              <a:rPr b="1" spc="105" dirty="0">
                <a:latin typeface="Arial"/>
                <a:cs typeface="Arial"/>
              </a:rPr>
              <a:t>3. </a:t>
            </a:r>
            <a:r>
              <a:rPr b="1" spc="-10" dirty="0">
                <a:latin typeface="Arial"/>
                <a:cs typeface="Arial"/>
              </a:rPr>
              <a:t>Annegers </a:t>
            </a:r>
            <a:r>
              <a:rPr b="1" spc="-165" dirty="0">
                <a:latin typeface="Arial"/>
                <a:cs typeface="Arial"/>
              </a:rPr>
              <a:t>JF, </a:t>
            </a:r>
            <a:r>
              <a:rPr b="1" spc="5" dirty="0">
                <a:latin typeface="Arial"/>
                <a:cs typeface="Arial"/>
              </a:rPr>
              <a:t>Dubinsky </a:t>
            </a:r>
            <a:r>
              <a:rPr b="1" spc="-80" dirty="0">
                <a:latin typeface="Arial"/>
                <a:cs typeface="Arial"/>
              </a:rPr>
              <a:t>S, </a:t>
            </a:r>
            <a:r>
              <a:rPr b="1" spc="-5" dirty="0">
                <a:latin typeface="Arial"/>
                <a:cs typeface="Arial"/>
              </a:rPr>
              <a:t>Coan </a:t>
            </a:r>
            <a:r>
              <a:rPr b="1" spc="25" dirty="0">
                <a:latin typeface="Arial"/>
                <a:cs typeface="Arial"/>
              </a:rPr>
              <a:t>SP,</a:t>
            </a:r>
            <a:r>
              <a:rPr spc="25" dirty="0"/>
              <a:t>Newmark </a:t>
            </a:r>
            <a:r>
              <a:rPr spc="-40" dirty="0"/>
              <a:t>ME, </a:t>
            </a:r>
            <a:r>
              <a:rPr spc="50" dirty="0"/>
              <a:t>Roht </a:t>
            </a:r>
            <a:r>
              <a:rPr spc="10" dirty="0"/>
              <a:t>L. </a:t>
            </a:r>
            <a:r>
              <a:rPr spc="45" dirty="0"/>
              <a:t>The  </a:t>
            </a:r>
            <a:r>
              <a:rPr spc="65" dirty="0"/>
              <a:t>incidence </a:t>
            </a:r>
            <a:r>
              <a:rPr spc="130" dirty="0"/>
              <a:t>of </a:t>
            </a:r>
            <a:r>
              <a:rPr spc="65" dirty="0"/>
              <a:t>epilepsy </a:t>
            </a:r>
            <a:r>
              <a:rPr spc="75" dirty="0"/>
              <a:t>and </a:t>
            </a:r>
            <a:r>
              <a:rPr spc="100" dirty="0"/>
              <a:t>unprovoked </a:t>
            </a:r>
            <a:r>
              <a:rPr spc="65" dirty="0"/>
              <a:t>seizures </a:t>
            </a:r>
            <a:r>
              <a:rPr spc="114" dirty="0"/>
              <a:t>in </a:t>
            </a:r>
            <a:r>
              <a:rPr spc="100" dirty="0"/>
              <a:t>multiethnic,urban  </a:t>
            </a:r>
            <a:r>
              <a:rPr spc="80" dirty="0"/>
              <a:t>health </a:t>
            </a:r>
            <a:r>
              <a:rPr spc="70" dirty="0"/>
              <a:t>maintenance organizations.Epilepsia</a:t>
            </a:r>
            <a:r>
              <a:rPr spc="130" dirty="0"/>
              <a:t> </a:t>
            </a:r>
            <a:r>
              <a:rPr spc="140" dirty="0"/>
              <a:t>1999;40:502-6.</a:t>
            </a:r>
          </a:p>
          <a:p>
            <a:pPr marL="268605" marR="303530" indent="-256540">
              <a:lnSpc>
                <a:spcPct val="100000"/>
              </a:lnSpc>
              <a:spcBef>
                <a:spcPts val="395"/>
              </a:spcBef>
              <a:buClr>
                <a:srgbClr val="2CA1BE"/>
              </a:buClr>
              <a:buSzPct val="66666"/>
              <a:buFont typeface="Arial"/>
              <a:buChar char=""/>
              <a:tabLst>
                <a:tab pos="268605" algn="l"/>
                <a:tab pos="269240" algn="l"/>
              </a:tabLst>
            </a:pPr>
            <a:r>
              <a:rPr b="1" spc="105" dirty="0">
                <a:latin typeface="Arial"/>
                <a:cs typeface="Arial"/>
              </a:rPr>
              <a:t>4. </a:t>
            </a:r>
            <a:r>
              <a:rPr b="1" spc="-20" dirty="0">
                <a:latin typeface="Arial"/>
                <a:cs typeface="Arial"/>
              </a:rPr>
              <a:t>Banerjee </a:t>
            </a:r>
            <a:r>
              <a:rPr b="1" spc="-30" dirty="0">
                <a:latin typeface="Arial"/>
                <a:cs typeface="Arial"/>
              </a:rPr>
              <a:t>PN, </a:t>
            </a:r>
            <a:r>
              <a:rPr b="1" dirty="0">
                <a:latin typeface="Arial"/>
                <a:cs typeface="Arial"/>
              </a:rPr>
              <a:t>Hauser </a:t>
            </a:r>
            <a:r>
              <a:rPr b="1" spc="-50" dirty="0">
                <a:latin typeface="Arial"/>
                <a:cs typeface="Arial"/>
              </a:rPr>
              <a:t>WA. </a:t>
            </a:r>
            <a:r>
              <a:rPr b="1" spc="-5" dirty="0">
                <a:latin typeface="Arial"/>
                <a:cs typeface="Arial"/>
              </a:rPr>
              <a:t>Incidence </a:t>
            </a:r>
            <a:r>
              <a:rPr spc="75" dirty="0"/>
              <a:t>and </a:t>
            </a:r>
            <a:r>
              <a:rPr spc="50" dirty="0"/>
              <a:t>prevalence. </a:t>
            </a:r>
            <a:r>
              <a:rPr spc="60" dirty="0"/>
              <a:t>In: </a:t>
            </a:r>
            <a:r>
              <a:rPr spc="25" dirty="0"/>
              <a:t>Engel </a:t>
            </a:r>
            <a:r>
              <a:rPr spc="-345" dirty="0"/>
              <a:t>J </a:t>
            </a:r>
            <a:r>
              <a:rPr spc="-50" dirty="0"/>
              <a:t>Jr,  </a:t>
            </a:r>
            <a:r>
              <a:rPr spc="10" dirty="0"/>
              <a:t>Pedley </a:t>
            </a:r>
            <a:r>
              <a:rPr spc="45" dirty="0"/>
              <a:t>TA, </a:t>
            </a:r>
            <a:r>
              <a:rPr spc="50" dirty="0"/>
              <a:t>eds. </a:t>
            </a:r>
            <a:r>
              <a:rPr spc="35" dirty="0"/>
              <a:t>Epilepsy: </a:t>
            </a:r>
            <a:r>
              <a:rPr spc="-10" dirty="0"/>
              <a:t>a </a:t>
            </a:r>
            <a:r>
              <a:rPr spc="70" dirty="0"/>
              <a:t>comprehensive </a:t>
            </a:r>
            <a:r>
              <a:rPr spc="114" dirty="0"/>
              <a:t>textbook. </a:t>
            </a:r>
            <a:r>
              <a:rPr spc="125" dirty="0"/>
              <a:t>2nd</a:t>
            </a:r>
            <a:r>
              <a:rPr spc="310" dirty="0"/>
              <a:t> </a:t>
            </a:r>
            <a:r>
              <a:rPr spc="65" dirty="0"/>
              <a:t>ed.</a:t>
            </a:r>
          </a:p>
          <a:p>
            <a:pPr marL="268605">
              <a:lnSpc>
                <a:spcPct val="100000"/>
              </a:lnSpc>
              <a:spcBef>
                <a:spcPts val="5"/>
              </a:spcBef>
            </a:pPr>
            <a:r>
              <a:rPr spc="65" dirty="0"/>
              <a:t>Baltimore: </a:t>
            </a:r>
            <a:r>
              <a:rPr spc="50" dirty="0"/>
              <a:t>Wolters </a:t>
            </a:r>
            <a:r>
              <a:rPr spc="110" dirty="0"/>
              <a:t>Kluwer/Lippincott </a:t>
            </a:r>
            <a:r>
              <a:rPr spc="55" dirty="0"/>
              <a:t>Williams </a:t>
            </a:r>
            <a:r>
              <a:rPr spc="50" dirty="0"/>
              <a:t>&amp; </a:t>
            </a:r>
            <a:r>
              <a:rPr spc="60" dirty="0"/>
              <a:t>Wilkins,</a:t>
            </a:r>
            <a:r>
              <a:rPr spc="265" dirty="0"/>
              <a:t> </a:t>
            </a:r>
            <a:r>
              <a:rPr spc="150" dirty="0"/>
              <a:t>2008:45-56.</a:t>
            </a:r>
          </a:p>
          <a:p>
            <a:pPr marL="268605" marR="448945" indent="-256540">
              <a:lnSpc>
                <a:spcPct val="100000"/>
              </a:lnSpc>
              <a:spcBef>
                <a:spcPts val="409"/>
              </a:spcBef>
              <a:buClr>
                <a:srgbClr val="2CA1BE"/>
              </a:buClr>
              <a:buSzPct val="66666"/>
              <a:buFont typeface="Arial"/>
              <a:buChar char=""/>
              <a:tabLst>
                <a:tab pos="268605" algn="l"/>
                <a:tab pos="269240" algn="l"/>
              </a:tabLst>
            </a:pPr>
            <a:r>
              <a:rPr b="1" spc="105" dirty="0">
                <a:latin typeface="Arial"/>
                <a:cs typeface="Arial"/>
              </a:rPr>
              <a:t>5. </a:t>
            </a:r>
            <a:r>
              <a:rPr b="1" spc="-10" dirty="0">
                <a:latin typeface="Arial"/>
                <a:cs typeface="Arial"/>
              </a:rPr>
              <a:t>Cloyd </a:t>
            </a:r>
            <a:r>
              <a:rPr b="1" spc="-185" dirty="0">
                <a:latin typeface="Arial"/>
                <a:cs typeface="Arial"/>
              </a:rPr>
              <a:t>J, </a:t>
            </a:r>
            <a:r>
              <a:rPr b="1" dirty="0">
                <a:latin typeface="Arial"/>
                <a:cs typeface="Arial"/>
              </a:rPr>
              <a:t>Hauser </a:t>
            </a:r>
            <a:r>
              <a:rPr b="1" spc="-45" dirty="0">
                <a:latin typeface="Arial"/>
                <a:cs typeface="Arial"/>
              </a:rPr>
              <a:t>W, </a:t>
            </a:r>
            <a:r>
              <a:rPr b="1" spc="15" dirty="0">
                <a:latin typeface="Arial"/>
                <a:cs typeface="Arial"/>
              </a:rPr>
              <a:t>Towne </a:t>
            </a:r>
            <a:r>
              <a:rPr b="1" spc="5" dirty="0">
                <a:latin typeface="Arial"/>
                <a:cs typeface="Arial"/>
              </a:rPr>
              <a:t>A, </a:t>
            </a:r>
            <a:r>
              <a:rPr b="1" spc="40" dirty="0">
                <a:latin typeface="Arial"/>
                <a:cs typeface="Arial"/>
              </a:rPr>
              <a:t>et </a:t>
            </a:r>
            <a:r>
              <a:rPr b="1" spc="30" dirty="0">
                <a:latin typeface="Arial"/>
                <a:cs typeface="Arial"/>
              </a:rPr>
              <a:t>al. </a:t>
            </a:r>
            <a:r>
              <a:rPr spc="70" dirty="0"/>
              <a:t>Epidemiological </a:t>
            </a:r>
            <a:r>
              <a:rPr spc="75" dirty="0"/>
              <a:t>and </a:t>
            </a:r>
            <a:r>
              <a:rPr spc="80" dirty="0"/>
              <a:t>medical  </a:t>
            </a:r>
            <a:r>
              <a:rPr spc="45" dirty="0"/>
              <a:t>aspects </a:t>
            </a:r>
            <a:r>
              <a:rPr spc="130" dirty="0"/>
              <a:t>of </a:t>
            </a:r>
            <a:r>
              <a:rPr spc="65" dirty="0"/>
              <a:t>epilepsy </a:t>
            </a:r>
            <a:r>
              <a:rPr spc="114" dirty="0"/>
              <a:t>in </a:t>
            </a:r>
            <a:r>
              <a:rPr spc="90" dirty="0"/>
              <a:t>the </a:t>
            </a:r>
            <a:r>
              <a:rPr spc="70" dirty="0"/>
              <a:t>elderly. </a:t>
            </a:r>
            <a:r>
              <a:rPr spc="35" dirty="0"/>
              <a:t>Epilepsy </a:t>
            </a:r>
            <a:r>
              <a:rPr spc="-50" dirty="0"/>
              <a:t>Res</a:t>
            </a:r>
            <a:r>
              <a:rPr spc="60" dirty="0"/>
              <a:t> </a:t>
            </a:r>
            <a:r>
              <a:rPr spc="114" dirty="0"/>
              <a:t>2006;</a:t>
            </a:r>
          </a:p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spc="70" dirty="0"/>
              <a:t>68:Suppl</a:t>
            </a:r>
            <a:r>
              <a:rPr spc="100" dirty="0"/>
              <a:t> </a:t>
            </a:r>
            <a:r>
              <a:rPr spc="75" dirty="0"/>
              <a:t>1:S39-S48.</a:t>
            </a:r>
          </a:p>
        </p:txBody>
      </p:sp>
      <p:sp>
        <p:nvSpPr>
          <p:cNvPr id="9" name="object 9"/>
          <p:cNvSpPr/>
          <p:nvPr/>
        </p:nvSpPr>
        <p:spPr>
          <a:xfrm>
            <a:off x="3054482" y="583691"/>
            <a:ext cx="3059418" cy="43533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06315" y="3068378"/>
            <a:ext cx="4279452" cy="6221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1453997"/>
            <a:ext cx="3296285" cy="3775075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490"/>
              </a:spcBef>
              <a:buClr>
                <a:srgbClr val="2CA1BE"/>
              </a:buClr>
              <a:buSzPct val="66666"/>
              <a:buFont typeface="Arial"/>
              <a:buChar char=""/>
              <a:tabLst>
                <a:tab pos="268605" algn="l"/>
                <a:tab pos="269240" algn="l"/>
              </a:tabLst>
            </a:pPr>
            <a:r>
              <a:rPr sz="2400" dirty="0">
                <a:latin typeface="Times New Roman"/>
                <a:cs typeface="Times New Roman"/>
              </a:rPr>
              <a:t>Introduction to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Epilepsy</a:t>
            </a:r>
            <a:endParaRPr sz="2400">
              <a:latin typeface="Times New Roman"/>
              <a:cs typeface="Times New Roman"/>
            </a:endParaRPr>
          </a:p>
          <a:p>
            <a:pPr marL="268605" indent="-256540">
              <a:lnSpc>
                <a:spcPct val="100000"/>
              </a:lnSpc>
              <a:spcBef>
                <a:spcPts val="400"/>
              </a:spcBef>
              <a:buClr>
                <a:srgbClr val="2CA1BE"/>
              </a:buClr>
              <a:buSzPct val="66666"/>
              <a:buFont typeface="Arial"/>
              <a:buChar char=""/>
              <a:tabLst>
                <a:tab pos="268605" algn="l"/>
                <a:tab pos="269240" algn="l"/>
              </a:tabLst>
            </a:pPr>
            <a:r>
              <a:rPr sz="2400" spc="-35" dirty="0">
                <a:latin typeface="Times New Roman"/>
                <a:cs typeface="Times New Roman"/>
              </a:rPr>
              <a:t>Types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seizure</a:t>
            </a:r>
            <a:endParaRPr sz="2400">
              <a:latin typeface="Times New Roman"/>
              <a:cs typeface="Times New Roman"/>
            </a:endParaRPr>
          </a:p>
          <a:p>
            <a:pPr marL="268605" indent="-256540">
              <a:lnSpc>
                <a:spcPct val="100000"/>
              </a:lnSpc>
              <a:spcBef>
                <a:spcPts val="409"/>
              </a:spcBef>
              <a:buClr>
                <a:srgbClr val="2CA1BE"/>
              </a:buClr>
              <a:buSzPct val="66666"/>
              <a:buFont typeface="Arial"/>
              <a:buChar char=""/>
              <a:tabLst>
                <a:tab pos="268605" algn="l"/>
                <a:tab pos="269240" algn="l"/>
              </a:tabLst>
            </a:pPr>
            <a:r>
              <a:rPr sz="2400" dirty="0">
                <a:latin typeface="Times New Roman"/>
                <a:cs typeface="Times New Roman"/>
              </a:rPr>
              <a:t>Classification of</a:t>
            </a:r>
            <a:r>
              <a:rPr sz="2400" spc="-19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AEDs</a:t>
            </a:r>
            <a:endParaRPr sz="2400">
              <a:latin typeface="Times New Roman"/>
              <a:cs typeface="Times New Roman"/>
            </a:endParaRPr>
          </a:p>
          <a:p>
            <a:pPr marL="268605" indent="-256540">
              <a:lnSpc>
                <a:spcPct val="100000"/>
              </a:lnSpc>
              <a:spcBef>
                <a:spcPts val="395"/>
              </a:spcBef>
              <a:buClr>
                <a:srgbClr val="2CA1BE"/>
              </a:buClr>
              <a:buSzPct val="66666"/>
              <a:buFont typeface="Arial"/>
              <a:buChar char=""/>
              <a:tabLst>
                <a:tab pos="268605" algn="l"/>
                <a:tab pos="269240" algn="l"/>
              </a:tabLst>
            </a:pPr>
            <a:r>
              <a:rPr sz="2400" dirty="0">
                <a:latin typeface="Times New Roman"/>
                <a:cs typeface="Times New Roman"/>
              </a:rPr>
              <a:t>Structures of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drugs</a:t>
            </a:r>
            <a:endParaRPr sz="2400">
              <a:latin typeface="Times New Roman"/>
              <a:cs typeface="Times New Roman"/>
            </a:endParaRPr>
          </a:p>
          <a:p>
            <a:pPr marL="268605" indent="-256540">
              <a:lnSpc>
                <a:spcPct val="100000"/>
              </a:lnSpc>
              <a:spcBef>
                <a:spcPts val="395"/>
              </a:spcBef>
              <a:buClr>
                <a:srgbClr val="2CA1BE"/>
              </a:buClr>
              <a:buSzPct val="66666"/>
              <a:buFont typeface="Arial"/>
              <a:buChar char=""/>
              <a:tabLst>
                <a:tab pos="268605" algn="l"/>
                <a:tab pos="269240" algn="l"/>
              </a:tabLst>
            </a:pPr>
            <a:r>
              <a:rPr sz="2400" dirty="0">
                <a:latin typeface="Times New Roman"/>
                <a:cs typeface="Times New Roman"/>
              </a:rPr>
              <a:t>Synthesis of </a:t>
            </a:r>
            <a:r>
              <a:rPr sz="2400" spc="-5" dirty="0">
                <a:latin typeface="Times New Roman"/>
                <a:cs typeface="Times New Roman"/>
              </a:rPr>
              <a:t>some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drugs</a:t>
            </a:r>
            <a:endParaRPr sz="2400">
              <a:latin typeface="Times New Roman"/>
              <a:cs typeface="Times New Roman"/>
            </a:endParaRPr>
          </a:p>
          <a:p>
            <a:pPr marL="268605" indent="-256540">
              <a:lnSpc>
                <a:spcPct val="100000"/>
              </a:lnSpc>
              <a:spcBef>
                <a:spcPts val="409"/>
              </a:spcBef>
              <a:buClr>
                <a:srgbClr val="2CA1BE"/>
              </a:buClr>
              <a:buSzPct val="66666"/>
              <a:buFont typeface="Arial"/>
              <a:buChar char=""/>
              <a:tabLst>
                <a:tab pos="268605" algn="l"/>
                <a:tab pos="269240" algn="l"/>
              </a:tabLst>
            </a:pPr>
            <a:r>
              <a:rPr sz="2400" spc="-5" dirty="0">
                <a:latin typeface="Times New Roman"/>
                <a:cs typeface="Times New Roman"/>
              </a:rPr>
              <a:t>Management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epilepsy</a:t>
            </a:r>
            <a:endParaRPr sz="2400">
              <a:latin typeface="Times New Roman"/>
              <a:cs typeface="Times New Roman"/>
            </a:endParaRPr>
          </a:p>
          <a:p>
            <a:pPr marL="268605" indent="-256540">
              <a:lnSpc>
                <a:spcPct val="100000"/>
              </a:lnSpc>
              <a:spcBef>
                <a:spcPts val="395"/>
              </a:spcBef>
              <a:buClr>
                <a:srgbClr val="2CA1BE"/>
              </a:buClr>
              <a:buSzPct val="66666"/>
              <a:buFont typeface="Arial"/>
              <a:buChar char=""/>
              <a:tabLst>
                <a:tab pos="268605" algn="l"/>
                <a:tab pos="269240" algn="l"/>
              </a:tabLst>
            </a:pPr>
            <a:r>
              <a:rPr sz="2400" dirty="0">
                <a:latin typeface="Times New Roman"/>
                <a:cs typeface="Times New Roman"/>
              </a:rPr>
              <a:t>History of </a:t>
            </a:r>
            <a:r>
              <a:rPr sz="2400" spc="-5" dirty="0">
                <a:latin typeface="Times New Roman"/>
                <a:cs typeface="Times New Roman"/>
              </a:rPr>
              <a:t>AED</a:t>
            </a:r>
            <a:r>
              <a:rPr sz="2400" spc="-1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therapy</a:t>
            </a:r>
            <a:endParaRPr sz="2400">
              <a:latin typeface="Times New Roman"/>
              <a:cs typeface="Times New Roman"/>
            </a:endParaRPr>
          </a:p>
          <a:p>
            <a:pPr marL="268605" indent="-256540">
              <a:lnSpc>
                <a:spcPct val="100000"/>
              </a:lnSpc>
              <a:spcBef>
                <a:spcPts val="400"/>
              </a:spcBef>
              <a:buClr>
                <a:srgbClr val="2CA1BE"/>
              </a:buClr>
              <a:buSzPct val="66666"/>
              <a:buFont typeface="Arial"/>
              <a:buChar char=""/>
              <a:tabLst>
                <a:tab pos="268605" algn="l"/>
                <a:tab pos="269240" algn="l"/>
              </a:tabLst>
            </a:pPr>
            <a:r>
              <a:rPr sz="2400" spc="-5" dirty="0">
                <a:latin typeface="Times New Roman"/>
                <a:cs typeface="Times New Roman"/>
              </a:rPr>
              <a:t>Newer </a:t>
            </a:r>
            <a:r>
              <a:rPr sz="2400" dirty="0">
                <a:latin typeface="Times New Roman"/>
                <a:cs typeface="Times New Roman"/>
              </a:rPr>
              <a:t>released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drugs</a:t>
            </a:r>
            <a:endParaRPr sz="2400">
              <a:latin typeface="Times New Roman"/>
              <a:cs typeface="Times New Roman"/>
            </a:endParaRPr>
          </a:p>
          <a:p>
            <a:pPr marL="268605" indent="-256540">
              <a:lnSpc>
                <a:spcPct val="100000"/>
              </a:lnSpc>
              <a:spcBef>
                <a:spcPts val="405"/>
              </a:spcBef>
              <a:buClr>
                <a:srgbClr val="2CA1BE"/>
              </a:buClr>
              <a:buSzPct val="66666"/>
              <a:buFont typeface="Arial"/>
              <a:buChar char=""/>
              <a:tabLst>
                <a:tab pos="268605" algn="l"/>
                <a:tab pos="269240" algn="l"/>
              </a:tabLst>
            </a:pPr>
            <a:r>
              <a:rPr sz="2400" dirty="0">
                <a:latin typeface="Times New Roman"/>
                <a:cs typeface="Times New Roman"/>
              </a:rPr>
              <a:t>References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13587" y="723900"/>
            <a:ext cx="7232904" cy="3150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7016" y="1915159"/>
            <a:ext cx="5106035" cy="4191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100"/>
              </a:spcBef>
              <a:buClr>
                <a:srgbClr val="2CA1BE"/>
              </a:buClr>
              <a:buSzPct val="66666"/>
              <a:buFont typeface="Arial"/>
              <a:buChar char=""/>
              <a:tabLst>
                <a:tab pos="268605" algn="l"/>
                <a:tab pos="269240" algn="l"/>
              </a:tabLst>
            </a:pPr>
            <a:r>
              <a:rPr sz="2400" dirty="0">
                <a:latin typeface="Times New Roman"/>
                <a:cs typeface="Times New Roman"/>
              </a:rPr>
              <a:t>Neurological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disorder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Clr>
                <a:srgbClr val="2CA1BE"/>
              </a:buClr>
              <a:buFont typeface="Arial"/>
              <a:buChar char=""/>
            </a:pPr>
            <a:endParaRPr sz="2700">
              <a:latin typeface="Times New Roman"/>
              <a:cs typeface="Times New Roman"/>
            </a:endParaRPr>
          </a:p>
          <a:p>
            <a:pPr marL="268605" indent="-256540">
              <a:lnSpc>
                <a:spcPct val="100000"/>
              </a:lnSpc>
              <a:buClr>
                <a:srgbClr val="2CA1BE"/>
              </a:buClr>
              <a:buSzPct val="66666"/>
              <a:buFont typeface="Arial"/>
              <a:buChar char=""/>
              <a:tabLst>
                <a:tab pos="268605" algn="l"/>
                <a:tab pos="269240" algn="l"/>
              </a:tabLst>
            </a:pPr>
            <a:r>
              <a:rPr sz="2400" spc="-5" dirty="0">
                <a:latin typeface="Times New Roman"/>
                <a:cs typeface="Times New Roman"/>
              </a:rPr>
              <a:t>Abnormal </a:t>
            </a:r>
            <a:r>
              <a:rPr sz="2400" dirty="0">
                <a:latin typeface="Times New Roman"/>
                <a:cs typeface="Times New Roman"/>
              </a:rPr>
              <a:t>signalling of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neurons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2CA1BE"/>
              </a:buClr>
              <a:buFont typeface="Arial"/>
              <a:buChar char=""/>
            </a:pPr>
            <a:endParaRPr sz="2650">
              <a:latin typeface="Times New Roman"/>
              <a:cs typeface="Times New Roman"/>
            </a:endParaRPr>
          </a:p>
          <a:p>
            <a:pPr marL="268605" indent="-256540">
              <a:lnSpc>
                <a:spcPct val="100000"/>
              </a:lnSpc>
              <a:spcBef>
                <a:spcPts val="5"/>
              </a:spcBef>
              <a:buClr>
                <a:srgbClr val="2CA1BE"/>
              </a:buClr>
              <a:buSzPct val="66666"/>
              <a:buFont typeface="Arial"/>
              <a:buChar char=""/>
              <a:tabLst>
                <a:tab pos="268605" algn="l"/>
                <a:tab pos="269240" algn="l"/>
              </a:tabLst>
            </a:pPr>
            <a:r>
              <a:rPr sz="2400" spc="-5" dirty="0">
                <a:latin typeface="Times New Roman"/>
                <a:cs typeface="Times New Roman"/>
              </a:rPr>
              <a:t>Disturbed </a:t>
            </a:r>
            <a:r>
              <a:rPr sz="2400" dirty="0">
                <a:latin typeface="Times New Roman"/>
                <a:cs typeface="Times New Roman"/>
              </a:rPr>
              <a:t>neuronal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activity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Clr>
                <a:srgbClr val="2CA1BE"/>
              </a:buClr>
              <a:buFont typeface="Arial"/>
              <a:buChar char=""/>
            </a:pPr>
            <a:endParaRPr sz="2700">
              <a:latin typeface="Times New Roman"/>
              <a:cs typeface="Times New Roman"/>
            </a:endParaRPr>
          </a:p>
          <a:p>
            <a:pPr marL="268605" indent="-256540">
              <a:lnSpc>
                <a:spcPct val="100000"/>
              </a:lnSpc>
              <a:buClr>
                <a:srgbClr val="2CA1BE"/>
              </a:buClr>
              <a:buSzPct val="66666"/>
              <a:buFont typeface="Arial"/>
              <a:buChar char=""/>
              <a:tabLst>
                <a:tab pos="268605" algn="l"/>
                <a:tab pos="269240" algn="l"/>
                <a:tab pos="1350645" algn="l"/>
              </a:tabLst>
            </a:pPr>
            <a:r>
              <a:rPr sz="2400" spc="-5" dirty="0">
                <a:latin typeface="Times New Roman"/>
                <a:cs typeface="Times New Roman"/>
              </a:rPr>
              <a:t>Strange	sensations,emotions,behaviour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2CA1BE"/>
              </a:buClr>
              <a:buFont typeface="Arial"/>
              <a:buChar char=""/>
            </a:pPr>
            <a:endParaRPr sz="2700">
              <a:latin typeface="Times New Roman"/>
              <a:cs typeface="Times New Roman"/>
            </a:endParaRPr>
          </a:p>
          <a:p>
            <a:pPr marL="268605" indent="-256540">
              <a:lnSpc>
                <a:spcPct val="100000"/>
              </a:lnSpc>
              <a:buClr>
                <a:srgbClr val="2CA1BE"/>
              </a:buClr>
              <a:buSzPct val="66666"/>
              <a:buFont typeface="Arial"/>
              <a:buChar char=""/>
              <a:tabLst>
                <a:tab pos="268605" algn="l"/>
                <a:tab pos="269240" algn="l"/>
              </a:tabLst>
            </a:pPr>
            <a:r>
              <a:rPr sz="2400" spc="-5" dirty="0">
                <a:latin typeface="Times New Roman"/>
                <a:cs typeface="Times New Roman"/>
              </a:rPr>
              <a:t>Convulsions,muscle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spasms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2CA1BE"/>
              </a:buClr>
              <a:buFont typeface="Arial"/>
              <a:buChar char=""/>
            </a:pPr>
            <a:endParaRPr sz="2650">
              <a:latin typeface="Times New Roman"/>
              <a:cs typeface="Times New Roman"/>
            </a:endParaRPr>
          </a:p>
          <a:p>
            <a:pPr marL="268605" indent="-256540">
              <a:lnSpc>
                <a:spcPct val="100000"/>
              </a:lnSpc>
              <a:buClr>
                <a:srgbClr val="2CA1BE"/>
              </a:buClr>
              <a:buSzPct val="66666"/>
              <a:buFont typeface="Arial"/>
              <a:buChar char=""/>
              <a:tabLst>
                <a:tab pos="268605" algn="l"/>
                <a:tab pos="269240" algn="l"/>
              </a:tabLst>
            </a:pPr>
            <a:r>
              <a:rPr sz="2400" spc="-5" dirty="0">
                <a:latin typeface="Times New Roman"/>
                <a:cs typeface="Times New Roman"/>
              </a:rPr>
              <a:t>Loss </a:t>
            </a:r>
            <a:r>
              <a:rPr sz="2400" dirty="0">
                <a:latin typeface="Times New Roman"/>
                <a:cs typeface="Times New Roman"/>
              </a:rPr>
              <a:t>of conciousness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19129" y="579119"/>
            <a:ext cx="7823830" cy="4019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7016" y="974572"/>
            <a:ext cx="7399655" cy="4598670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76835">
              <a:lnSpc>
                <a:spcPct val="100000"/>
              </a:lnSpc>
              <a:spcBef>
                <a:spcPts val="495"/>
              </a:spcBef>
            </a:pPr>
            <a:r>
              <a:rPr sz="2000" spc="-45" dirty="0">
                <a:solidFill>
                  <a:srgbClr val="6F2F9F"/>
                </a:solidFill>
                <a:latin typeface="Times New Roman"/>
                <a:cs typeface="Times New Roman"/>
              </a:rPr>
              <a:t>PARTIAL </a:t>
            </a:r>
            <a:r>
              <a:rPr sz="2000" dirty="0">
                <a:solidFill>
                  <a:srgbClr val="6F2F9F"/>
                </a:solidFill>
                <a:latin typeface="Times New Roman"/>
                <a:cs typeface="Times New Roman"/>
              </a:rPr>
              <a:t>SEIZURES</a:t>
            </a:r>
            <a:r>
              <a:rPr sz="2000" spc="-7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6F2F9F"/>
                </a:solidFill>
                <a:latin typeface="Times New Roman"/>
                <a:cs typeface="Times New Roman"/>
              </a:rPr>
              <a:t>:</a:t>
            </a:r>
            <a:endParaRPr sz="2000">
              <a:latin typeface="Times New Roman"/>
              <a:cs typeface="Times New Roman"/>
            </a:endParaRPr>
          </a:p>
          <a:p>
            <a:pPr marL="268605" indent="-256540">
              <a:lnSpc>
                <a:spcPct val="100000"/>
              </a:lnSpc>
              <a:spcBef>
                <a:spcPts val="395"/>
              </a:spcBef>
              <a:buClr>
                <a:srgbClr val="2CA1BE"/>
              </a:buClr>
              <a:buSzPct val="67500"/>
              <a:buFont typeface="Wingdings"/>
              <a:buChar char=""/>
              <a:tabLst>
                <a:tab pos="268605" algn="l"/>
                <a:tab pos="269240" algn="l"/>
              </a:tabLst>
            </a:pPr>
            <a:r>
              <a:rPr sz="2000" dirty="0">
                <a:latin typeface="Times New Roman"/>
                <a:cs typeface="Times New Roman"/>
              </a:rPr>
              <a:t>Localized within a focal area of the</a:t>
            </a:r>
            <a:r>
              <a:rPr sz="2000" spc="-1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brain</a:t>
            </a:r>
            <a:endParaRPr sz="2000">
              <a:latin typeface="Times New Roman"/>
              <a:cs typeface="Times New Roman"/>
            </a:endParaRPr>
          </a:p>
          <a:p>
            <a:pPr marL="268605" marR="5080" indent="-256540">
              <a:lnSpc>
                <a:spcPct val="100000"/>
              </a:lnSpc>
              <a:spcBef>
                <a:spcPts val="409"/>
              </a:spcBef>
              <a:buClr>
                <a:srgbClr val="2CA1BE"/>
              </a:buClr>
              <a:buSzPct val="67500"/>
              <a:buFont typeface="Wingdings"/>
              <a:buChar char=""/>
              <a:tabLst>
                <a:tab pos="268605" algn="l"/>
                <a:tab pos="269240" algn="l"/>
              </a:tabLst>
            </a:pPr>
            <a:r>
              <a:rPr sz="2000" dirty="0">
                <a:latin typeface="Times New Roman"/>
                <a:cs typeface="Times New Roman"/>
              </a:rPr>
              <a:t>Convulsions confined to a single </a:t>
            </a:r>
            <a:r>
              <a:rPr sz="2000" spc="-5" dirty="0">
                <a:latin typeface="Times New Roman"/>
                <a:cs typeface="Times New Roman"/>
              </a:rPr>
              <a:t>limb,muscle </a:t>
            </a:r>
            <a:r>
              <a:rPr sz="2000" dirty="0">
                <a:latin typeface="Times New Roman"/>
                <a:cs typeface="Times New Roman"/>
              </a:rPr>
              <a:t>group,specific</a:t>
            </a:r>
            <a:r>
              <a:rPr sz="2000" spc="-16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localized  </a:t>
            </a:r>
            <a:r>
              <a:rPr sz="2000" dirty="0">
                <a:latin typeface="Times New Roman"/>
                <a:cs typeface="Times New Roman"/>
              </a:rPr>
              <a:t>sensory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disturbances</a:t>
            </a:r>
            <a:endParaRPr sz="2000">
              <a:latin typeface="Times New Roman"/>
              <a:cs typeface="Times New Roman"/>
            </a:endParaRPr>
          </a:p>
          <a:p>
            <a:pPr marL="12700" marR="3294379">
              <a:lnSpc>
                <a:spcPct val="116500"/>
              </a:lnSpc>
              <a:buClr>
                <a:srgbClr val="2CA1BE"/>
              </a:buClr>
              <a:buSzPct val="67500"/>
              <a:buFont typeface="Wingdings"/>
              <a:buChar char=""/>
              <a:tabLst>
                <a:tab pos="268605" algn="l"/>
                <a:tab pos="269240" algn="l"/>
              </a:tabLst>
            </a:pPr>
            <a:r>
              <a:rPr sz="2000" spc="-10" dirty="0">
                <a:latin typeface="Times New Roman"/>
                <a:cs typeface="Times New Roman"/>
              </a:rPr>
              <a:t>Without </a:t>
            </a:r>
            <a:r>
              <a:rPr sz="2000" spc="-5" dirty="0">
                <a:latin typeface="Times New Roman"/>
                <a:cs typeface="Times New Roman"/>
              </a:rPr>
              <a:t>impairment 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-1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consciousness </a:t>
            </a:r>
            <a:r>
              <a:rPr sz="2000" dirty="0">
                <a:solidFill>
                  <a:srgbClr val="6F2F9F"/>
                </a:solidFill>
                <a:latin typeface="Times New Roman"/>
                <a:cs typeface="Times New Roman"/>
              </a:rPr>
              <a:t> GENERALIZED SIEZURES</a:t>
            </a:r>
            <a:r>
              <a:rPr sz="2000" spc="-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6F2F9F"/>
                </a:solidFill>
                <a:latin typeface="Times New Roman"/>
                <a:cs typeface="Times New Roman"/>
              </a:rPr>
              <a:t>:</a:t>
            </a:r>
            <a:endParaRPr sz="2000">
              <a:latin typeface="Times New Roman"/>
              <a:cs typeface="Times New Roman"/>
            </a:endParaRPr>
          </a:p>
          <a:p>
            <a:pPr marL="268605" indent="-256540">
              <a:lnSpc>
                <a:spcPct val="100000"/>
              </a:lnSpc>
              <a:spcBef>
                <a:spcPts val="409"/>
              </a:spcBef>
              <a:buClr>
                <a:srgbClr val="2CA1BE"/>
              </a:buClr>
              <a:buSzPct val="67500"/>
              <a:buFont typeface="Arial"/>
              <a:buChar char="•"/>
              <a:tabLst>
                <a:tab pos="268605" algn="l"/>
                <a:tab pos="269240" algn="l"/>
              </a:tabLst>
            </a:pPr>
            <a:r>
              <a:rPr sz="2000" spc="-5" dirty="0">
                <a:latin typeface="Times New Roman"/>
                <a:cs typeface="Times New Roman"/>
              </a:rPr>
              <a:t>Imparts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unconsciousness</a:t>
            </a:r>
            <a:endParaRPr sz="2000">
              <a:latin typeface="Times New Roman"/>
              <a:cs typeface="Times New Roman"/>
            </a:endParaRPr>
          </a:p>
          <a:p>
            <a:pPr marL="268605" indent="-256540">
              <a:lnSpc>
                <a:spcPct val="100000"/>
              </a:lnSpc>
              <a:spcBef>
                <a:spcPts val="395"/>
              </a:spcBef>
              <a:buClr>
                <a:srgbClr val="2CA1BE"/>
              </a:buClr>
              <a:buSzPct val="67500"/>
              <a:buFont typeface="Arial"/>
              <a:buChar char="•"/>
              <a:tabLst>
                <a:tab pos="268605" algn="l"/>
                <a:tab pos="269240" algn="l"/>
              </a:tabLst>
            </a:pPr>
            <a:r>
              <a:rPr sz="2000" i="1" dirty="0">
                <a:latin typeface="Times New Roman"/>
                <a:cs typeface="Times New Roman"/>
              </a:rPr>
              <a:t>Grand</a:t>
            </a:r>
            <a:r>
              <a:rPr sz="2000" i="1" spc="-30" dirty="0">
                <a:latin typeface="Times New Roman"/>
                <a:cs typeface="Times New Roman"/>
              </a:rPr>
              <a:t> </a:t>
            </a:r>
            <a:r>
              <a:rPr sz="2000" i="1" spc="5" dirty="0">
                <a:latin typeface="Times New Roman"/>
                <a:cs typeface="Times New Roman"/>
              </a:rPr>
              <a:t>mal</a:t>
            </a:r>
            <a:endParaRPr sz="2000">
              <a:latin typeface="Times New Roman"/>
              <a:cs typeface="Times New Roman"/>
            </a:endParaRPr>
          </a:p>
          <a:p>
            <a:pPr marL="268605" indent="-256540">
              <a:lnSpc>
                <a:spcPct val="100000"/>
              </a:lnSpc>
              <a:spcBef>
                <a:spcPts val="400"/>
              </a:spcBef>
              <a:buClr>
                <a:srgbClr val="2CA1BE"/>
              </a:buClr>
              <a:buSzPct val="67500"/>
              <a:buFont typeface="Arial"/>
              <a:buChar char="•"/>
              <a:tabLst>
                <a:tab pos="268605" algn="l"/>
                <a:tab pos="269240" algn="l"/>
              </a:tabLst>
            </a:pPr>
            <a:r>
              <a:rPr sz="2000" i="1" spc="-5" dirty="0">
                <a:latin typeface="Times New Roman"/>
                <a:cs typeface="Times New Roman"/>
              </a:rPr>
              <a:t>Petit</a:t>
            </a:r>
            <a:r>
              <a:rPr sz="2000" i="1" spc="-25" dirty="0">
                <a:latin typeface="Times New Roman"/>
                <a:cs typeface="Times New Roman"/>
              </a:rPr>
              <a:t> </a:t>
            </a:r>
            <a:r>
              <a:rPr sz="2000" i="1" spc="5" dirty="0">
                <a:latin typeface="Times New Roman"/>
                <a:cs typeface="Times New Roman"/>
              </a:rPr>
              <a:t>mal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05"/>
              </a:spcBef>
            </a:pPr>
            <a:r>
              <a:rPr sz="2000" dirty="0">
                <a:solidFill>
                  <a:srgbClr val="6F2F9F"/>
                </a:solidFill>
                <a:latin typeface="Times New Roman"/>
                <a:cs typeface="Times New Roman"/>
              </a:rPr>
              <a:t>UNDETERMINED SEIZURES</a:t>
            </a:r>
            <a:r>
              <a:rPr sz="2000" spc="-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6F2F9F"/>
                </a:solidFill>
                <a:latin typeface="Times New Roman"/>
                <a:cs typeface="Times New Roman"/>
              </a:rPr>
              <a:t>:</a:t>
            </a:r>
            <a:endParaRPr sz="2000">
              <a:latin typeface="Times New Roman"/>
              <a:cs typeface="Times New Roman"/>
            </a:endParaRPr>
          </a:p>
          <a:p>
            <a:pPr marL="268605" indent="-256540">
              <a:lnSpc>
                <a:spcPct val="100000"/>
              </a:lnSpc>
              <a:spcBef>
                <a:spcPts val="395"/>
              </a:spcBef>
              <a:buClr>
                <a:srgbClr val="2CA1BE"/>
              </a:buClr>
              <a:buSzPct val="67500"/>
              <a:buFont typeface="Arial"/>
              <a:buChar char="•"/>
              <a:tabLst>
                <a:tab pos="268605" algn="l"/>
                <a:tab pos="269240" algn="l"/>
              </a:tabLst>
            </a:pPr>
            <a:r>
              <a:rPr sz="2000" dirty="0">
                <a:latin typeface="Times New Roman"/>
                <a:cs typeface="Times New Roman"/>
              </a:rPr>
              <a:t>Neonatal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seizure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2000" spc="-20" dirty="0">
                <a:solidFill>
                  <a:srgbClr val="6F2F9F"/>
                </a:solidFill>
                <a:latin typeface="Times New Roman"/>
                <a:cs typeface="Times New Roman"/>
              </a:rPr>
              <a:t>SITUATION </a:t>
            </a:r>
            <a:r>
              <a:rPr sz="2000" spc="-30" dirty="0">
                <a:solidFill>
                  <a:srgbClr val="6F2F9F"/>
                </a:solidFill>
                <a:latin typeface="Times New Roman"/>
                <a:cs typeface="Times New Roman"/>
              </a:rPr>
              <a:t>RELATED </a:t>
            </a:r>
            <a:r>
              <a:rPr sz="2000" dirty="0">
                <a:solidFill>
                  <a:srgbClr val="6F2F9F"/>
                </a:solidFill>
                <a:latin typeface="Times New Roman"/>
                <a:cs typeface="Times New Roman"/>
              </a:rPr>
              <a:t>SEIZURES</a:t>
            </a:r>
            <a:r>
              <a:rPr sz="2000" spc="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6F2F9F"/>
                </a:solidFill>
                <a:latin typeface="Times New Roman"/>
                <a:cs typeface="Times New Roman"/>
              </a:rPr>
              <a:t>:</a:t>
            </a:r>
            <a:endParaRPr sz="2000">
              <a:latin typeface="Times New Roman"/>
              <a:cs typeface="Times New Roman"/>
            </a:endParaRPr>
          </a:p>
          <a:p>
            <a:pPr marL="268605" indent="-256540">
              <a:lnSpc>
                <a:spcPct val="100000"/>
              </a:lnSpc>
              <a:spcBef>
                <a:spcPts val="409"/>
              </a:spcBef>
              <a:buClr>
                <a:srgbClr val="2CA1BE"/>
              </a:buClr>
              <a:buSzPct val="67500"/>
              <a:buFont typeface="Arial"/>
              <a:buChar char="•"/>
              <a:tabLst>
                <a:tab pos="268605" algn="l"/>
                <a:tab pos="269240" algn="l"/>
              </a:tabLst>
            </a:pPr>
            <a:r>
              <a:rPr sz="2000" spc="-30" dirty="0">
                <a:solidFill>
                  <a:srgbClr val="0D0D0D"/>
                </a:solidFill>
                <a:latin typeface="Times New Roman"/>
                <a:cs typeface="Times New Roman"/>
              </a:rPr>
              <a:t>Toxic </a:t>
            </a:r>
            <a:r>
              <a:rPr sz="2000" dirty="0">
                <a:solidFill>
                  <a:srgbClr val="0D0D0D"/>
                </a:solidFill>
                <a:latin typeface="Times New Roman"/>
                <a:cs typeface="Times New Roman"/>
              </a:rPr>
              <a:t>events </a:t>
            </a:r>
            <a:r>
              <a:rPr sz="2000" spc="5" dirty="0">
                <a:solidFill>
                  <a:srgbClr val="0D0D0D"/>
                </a:solidFill>
                <a:latin typeface="Times New Roman"/>
                <a:cs typeface="Times New Roman"/>
              </a:rPr>
              <a:t>due </a:t>
            </a:r>
            <a:r>
              <a:rPr sz="2000" dirty="0">
                <a:solidFill>
                  <a:srgbClr val="0D0D0D"/>
                </a:solidFill>
                <a:latin typeface="Times New Roman"/>
                <a:cs typeface="Times New Roman"/>
              </a:rPr>
              <a:t>to alcohol,drugs</a:t>
            </a:r>
            <a:r>
              <a:rPr sz="2000" spc="-100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D0D0D"/>
                </a:solidFill>
                <a:latin typeface="Times New Roman"/>
                <a:cs typeface="Times New Roman"/>
              </a:rPr>
              <a:t>etc.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123329" y="454151"/>
            <a:ext cx="4694648" cy="3623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4370" y="972793"/>
            <a:ext cx="5545455" cy="5024755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241935" indent="-229235">
              <a:lnSpc>
                <a:spcPct val="100000"/>
              </a:lnSpc>
              <a:spcBef>
                <a:spcPts val="490"/>
              </a:spcBef>
              <a:buSzPct val="95833"/>
              <a:buAutoNum type="arabicPeriod"/>
              <a:tabLst>
                <a:tab pos="241935" algn="l"/>
              </a:tabLst>
            </a:pPr>
            <a:r>
              <a:rPr sz="2400" spc="-30" dirty="0">
                <a:solidFill>
                  <a:srgbClr val="21798F"/>
                </a:solidFill>
                <a:latin typeface="Times New Roman"/>
                <a:cs typeface="Times New Roman"/>
              </a:rPr>
              <a:t>BARBITURATES</a:t>
            </a:r>
            <a:r>
              <a:rPr sz="2400" spc="25" dirty="0">
                <a:solidFill>
                  <a:srgbClr val="21798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:</a:t>
            </a:r>
            <a:endParaRPr sz="2400">
              <a:latin typeface="Times New Roman"/>
              <a:cs typeface="Times New Roman"/>
            </a:endParaRPr>
          </a:p>
          <a:p>
            <a:pPr marL="317500">
              <a:lnSpc>
                <a:spcPct val="100000"/>
              </a:lnSpc>
              <a:spcBef>
                <a:spcPts val="400"/>
              </a:spcBef>
            </a:pPr>
            <a:r>
              <a:rPr sz="2400" dirty="0">
                <a:latin typeface="Times New Roman"/>
                <a:cs typeface="Times New Roman"/>
              </a:rPr>
              <a:t>eg: Phenobarbital,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Mephobarbital</a:t>
            </a:r>
            <a:endParaRPr sz="2400">
              <a:latin typeface="Times New Roman"/>
              <a:cs typeface="Times New Roman"/>
            </a:endParaRPr>
          </a:p>
          <a:p>
            <a:pPr marL="241935" indent="-229235">
              <a:lnSpc>
                <a:spcPct val="100000"/>
              </a:lnSpc>
              <a:spcBef>
                <a:spcPts val="409"/>
              </a:spcBef>
              <a:buSzPct val="95833"/>
              <a:buAutoNum type="arabicPeriod" startAt="2"/>
              <a:tabLst>
                <a:tab pos="241935" algn="l"/>
                <a:tab pos="2218690" algn="l"/>
              </a:tabLst>
            </a:pPr>
            <a:r>
              <a:rPr sz="2400" spc="-10" dirty="0">
                <a:solidFill>
                  <a:srgbClr val="21798F"/>
                </a:solidFill>
                <a:latin typeface="Times New Roman"/>
                <a:cs typeface="Times New Roman"/>
              </a:rPr>
              <a:t>HYDANTOIN	</a:t>
            </a:r>
            <a:r>
              <a:rPr sz="2400" spc="-55" dirty="0">
                <a:solidFill>
                  <a:srgbClr val="21798F"/>
                </a:solidFill>
                <a:latin typeface="Times New Roman"/>
                <a:cs typeface="Times New Roman"/>
              </a:rPr>
              <a:t>DERIVATIVES</a:t>
            </a:r>
            <a:r>
              <a:rPr sz="2400" spc="25" dirty="0">
                <a:solidFill>
                  <a:srgbClr val="21798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:</a:t>
            </a:r>
            <a:endParaRPr sz="2400">
              <a:latin typeface="Times New Roman"/>
              <a:cs typeface="Times New Roman"/>
            </a:endParaRPr>
          </a:p>
          <a:p>
            <a:pPr marL="317500">
              <a:lnSpc>
                <a:spcPct val="100000"/>
              </a:lnSpc>
              <a:spcBef>
                <a:spcPts val="395"/>
              </a:spcBef>
            </a:pPr>
            <a:r>
              <a:rPr sz="2400" dirty="0">
                <a:latin typeface="Times New Roman"/>
                <a:cs typeface="Times New Roman"/>
              </a:rPr>
              <a:t>eg: </a:t>
            </a:r>
            <a:r>
              <a:rPr sz="2400" spc="-5" dirty="0">
                <a:latin typeface="Times New Roman"/>
                <a:cs typeface="Times New Roman"/>
              </a:rPr>
              <a:t>Phenytoin, </a:t>
            </a:r>
            <a:r>
              <a:rPr sz="2400" dirty="0">
                <a:latin typeface="Times New Roman"/>
                <a:cs typeface="Times New Roman"/>
              </a:rPr>
              <a:t>Phenylethyl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hydantoin</a:t>
            </a:r>
            <a:endParaRPr sz="2400">
              <a:latin typeface="Times New Roman"/>
              <a:cs typeface="Times New Roman"/>
            </a:endParaRPr>
          </a:p>
          <a:p>
            <a:pPr marL="317500" marR="5080" indent="-317500">
              <a:lnSpc>
                <a:spcPts val="3290"/>
              </a:lnSpc>
              <a:spcBef>
                <a:spcPts val="165"/>
              </a:spcBef>
              <a:buSzPct val="95833"/>
              <a:buAutoNum type="arabicPeriod" startAt="3"/>
              <a:tabLst>
                <a:tab pos="317500" algn="l"/>
              </a:tabLst>
            </a:pPr>
            <a:r>
              <a:rPr sz="2400" spc="-5" dirty="0">
                <a:solidFill>
                  <a:srgbClr val="21798F"/>
                </a:solidFill>
                <a:latin typeface="Times New Roman"/>
                <a:cs typeface="Times New Roman"/>
              </a:rPr>
              <a:t>OXAZOLIDINEDIONE </a:t>
            </a:r>
            <a:r>
              <a:rPr sz="2400" spc="-55" dirty="0">
                <a:solidFill>
                  <a:srgbClr val="21798F"/>
                </a:solidFill>
                <a:latin typeface="Times New Roman"/>
                <a:cs typeface="Times New Roman"/>
              </a:rPr>
              <a:t>DERIVATIVES </a:t>
            </a:r>
            <a:r>
              <a:rPr sz="2400" dirty="0">
                <a:latin typeface="Times New Roman"/>
                <a:cs typeface="Times New Roman"/>
              </a:rPr>
              <a:t>:  eg: </a:t>
            </a:r>
            <a:r>
              <a:rPr sz="2400" spc="-10" dirty="0">
                <a:latin typeface="Times New Roman"/>
                <a:cs typeface="Times New Roman"/>
              </a:rPr>
              <a:t>Trimethadione,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Paramethadione</a:t>
            </a:r>
            <a:endParaRPr sz="2400">
              <a:latin typeface="Times New Roman"/>
              <a:cs typeface="Times New Roman"/>
            </a:endParaRPr>
          </a:p>
          <a:p>
            <a:pPr marL="317500" indent="-304800">
              <a:lnSpc>
                <a:spcPct val="100000"/>
              </a:lnSpc>
              <a:spcBef>
                <a:spcPts val="215"/>
              </a:spcBef>
              <a:buSzPct val="95833"/>
              <a:buAutoNum type="arabicPeriod" startAt="3"/>
              <a:tabLst>
                <a:tab pos="317500" algn="l"/>
              </a:tabLst>
            </a:pPr>
            <a:r>
              <a:rPr sz="2400" spc="-5" dirty="0">
                <a:solidFill>
                  <a:srgbClr val="21798F"/>
                </a:solidFill>
                <a:latin typeface="Times New Roman"/>
                <a:cs typeface="Times New Roman"/>
              </a:rPr>
              <a:t>SUCCINIMIDES</a:t>
            </a:r>
            <a:r>
              <a:rPr sz="2400" spc="30" dirty="0">
                <a:solidFill>
                  <a:srgbClr val="21798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:</a:t>
            </a:r>
            <a:endParaRPr sz="2400">
              <a:latin typeface="Times New Roman"/>
              <a:cs typeface="Times New Roman"/>
            </a:endParaRPr>
          </a:p>
          <a:p>
            <a:pPr marL="393700">
              <a:lnSpc>
                <a:spcPct val="100000"/>
              </a:lnSpc>
              <a:spcBef>
                <a:spcPts val="400"/>
              </a:spcBef>
            </a:pPr>
            <a:r>
              <a:rPr sz="2400" dirty="0">
                <a:latin typeface="Times New Roman"/>
                <a:cs typeface="Times New Roman"/>
              </a:rPr>
              <a:t>eg: </a:t>
            </a:r>
            <a:r>
              <a:rPr sz="2400" spc="-5" dirty="0">
                <a:latin typeface="Times New Roman"/>
                <a:cs typeface="Times New Roman"/>
              </a:rPr>
              <a:t>Phensuximide,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methsuximide</a:t>
            </a:r>
            <a:endParaRPr sz="2400">
              <a:latin typeface="Times New Roman"/>
              <a:cs typeface="Times New Roman"/>
            </a:endParaRPr>
          </a:p>
          <a:p>
            <a:pPr marL="317500" indent="-304800">
              <a:lnSpc>
                <a:spcPct val="100000"/>
              </a:lnSpc>
              <a:spcBef>
                <a:spcPts val="405"/>
              </a:spcBef>
              <a:buSzPct val="95833"/>
              <a:buAutoNum type="arabicPeriod" startAt="5"/>
              <a:tabLst>
                <a:tab pos="317500" algn="l"/>
              </a:tabLst>
            </a:pPr>
            <a:r>
              <a:rPr sz="2400" spc="-5" dirty="0">
                <a:solidFill>
                  <a:srgbClr val="21798F"/>
                </a:solidFill>
                <a:latin typeface="Times New Roman"/>
                <a:cs typeface="Times New Roman"/>
              </a:rPr>
              <a:t>BENZODIAZEPINES</a:t>
            </a:r>
            <a:r>
              <a:rPr sz="2400" spc="40" dirty="0">
                <a:solidFill>
                  <a:srgbClr val="21798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:</a:t>
            </a:r>
            <a:endParaRPr sz="2400">
              <a:latin typeface="Times New Roman"/>
              <a:cs typeface="Times New Roman"/>
            </a:endParaRPr>
          </a:p>
          <a:p>
            <a:pPr marL="393700">
              <a:lnSpc>
                <a:spcPct val="100000"/>
              </a:lnSpc>
              <a:spcBef>
                <a:spcPts val="395"/>
              </a:spcBef>
            </a:pPr>
            <a:r>
              <a:rPr sz="2400" dirty="0">
                <a:latin typeface="Times New Roman"/>
                <a:cs typeface="Times New Roman"/>
              </a:rPr>
              <a:t>eg: </a:t>
            </a:r>
            <a:r>
              <a:rPr sz="2400" spc="-5" dirty="0">
                <a:latin typeface="Times New Roman"/>
                <a:cs typeface="Times New Roman"/>
              </a:rPr>
              <a:t>Diazepam,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Clobazepam</a:t>
            </a:r>
            <a:endParaRPr sz="2400">
              <a:latin typeface="Times New Roman"/>
              <a:cs typeface="Times New Roman"/>
            </a:endParaRPr>
          </a:p>
          <a:p>
            <a:pPr marL="317500" marR="2163445" indent="-317500">
              <a:lnSpc>
                <a:spcPts val="3290"/>
              </a:lnSpc>
              <a:spcBef>
                <a:spcPts val="170"/>
              </a:spcBef>
              <a:buSzPct val="95833"/>
              <a:buAutoNum type="arabicPeriod" startAt="6"/>
              <a:tabLst>
                <a:tab pos="317500" algn="l"/>
              </a:tabLst>
            </a:pPr>
            <a:r>
              <a:rPr sz="2400" spc="-5" dirty="0">
                <a:solidFill>
                  <a:srgbClr val="21798F"/>
                </a:solidFill>
                <a:latin typeface="Times New Roman"/>
                <a:cs typeface="Times New Roman"/>
              </a:rPr>
              <a:t>GABA ANALOGUES </a:t>
            </a:r>
            <a:r>
              <a:rPr sz="2400" dirty="0">
                <a:latin typeface="Times New Roman"/>
                <a:cs typeface="Times New Roman"/>
              </a:rPr>
              <a:t>:  eg: Progabide,</a:t>
            </a:r>
            <a:r>
              <a:rPr sz="2400" spc="-12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Tiagabin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690247" y="298704"/>
            <a:ext cx="3688828" cy="3927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472541"/>
            <a:ext cx="4599305" cy="1691639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317500" indent="-304800">
              <a:lnSpc>
                <a:spcPct val="100000"/>
              </a:lnSpc>
              <a:spcBef>
                <a:spcPts val="490"/>
              </a:spcBef>
              <a:buAutoNum type="arabicPeriod" startAt="7"/>
              <a:tabLst>
                <a:tab pos="317500" algn="l"/>
              </a:tabLst>
            </a:pPr>
            <a:r>
              <a:rPr sz="2400" spc="-5" dirty="0">
                <a:latin typeface="Times New Roman"/>
                <a:cs typeface="Times New Roman"/>
              </a:rPr>
              <a:t>MISCELLANEOUS</a:t>
            </a:r>
            <a:r>
              <a:rPr sz="2400" spc="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:</a:t>
            </a:r>
            <a:endParaRPr sz="2400">
              <a:latin typeface="Times New Roman"/>
              <a:cs typeface="Times New Roman"/>
            </a:endParaRPr>
          </a:p>
          <a:p>
            <a:pPr marL="302260" algn="ctr">
              <a:lnSpc>
                <a:spcPct val="100000"/>
              </a:lnSpc>
              <a:spcBef>
                <a:spcPts val="400"/>
              </a:spcBef>
            </a:pPr>
            <a:r>
              <a:rPr sz="2400" dirty="0">
                <a:latin typeface="Times New Roman"/>
                <a:cs typeface="Times New Roman"/>
              </a:rPr>
              <a:t>eg: </a:t>
            </a:r>
            <a:r>
              <a:rPr sz="2400" spc="-5" dirty="0">
                <a:latin typeface="Times New Roman"/>
                <a:cs typeface="Times New Roman"/>
              </a:rPr>
              <a:t>Carbamazepine,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Times New Roman"/>
                <a:cs typeface="Times New Roman"/>
              </a:rPr>
              <a:t>Valproate</a:t>
            </a:r>
            <a:endParaRPr sz="2400">
              <a:latin typeface="Times New Roman"/>
              <a:cs typeface="Times New Roman"/>
            </a:endParaRPr>
          </a:p>
          <a:p>
            <a:pPr marL="317500" marR="5080" indent="-317500">
              <a:lnSpc>
                <a:spcPct val="113799"/>
              </a:lnSpc>
              <a:spcBef>
                <a:spcPts val="10"/>
              </a:spcBef>
              <a:buAutoNum type="arabicPeriod" startAt="8"/>
              <a:tabLst>
                <a:tab pos="317500" algn="l"/>
              </a:tabLst>
            </a:pPr>
            <a:r>
              <a:rPr sz="2400" spc="-10" dirty="0">
                <a:latin typeface="Times New Roman"/>
                <a:cs typeface="Times New Roman"/>
              </a:rPr>
              <a:t>NEWER </a:t>
            </a:r>
            <a:r>
              <a:rPr sz="2400" spc="-5" dirty="0">
                <a:latin typeface="Times New Roman"/>
                <a:cs typeface="Times New Roman"/>
              </a:rPr>
              <a:t>ANTICONVULSANTS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:  eg: </a:t>
            </a:r>
            <a:r>
              <a:rPr sz="2400" spc="-5" dirty="0">
                <a:latin typeface="Times New Roman"/>
                <a:cs typeface="Times New Roman"/>
              </a:rPr>
              <a:t>Denzimol,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Denzinamide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14627" y="214883"/>
            <a:ext cx="6501384" cy="56967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5668" y="1465834"/>
            <a:ext cx="297878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68605" algn="l"/>
              </a:tabLst>
            </a:pPr>
            <a:r>
              <a:rPr spc="-505" dirty="0">
                <a:solidFill>
                  <a:srgbClr val="2CA1BE"/>
                </a:solidFill>
              </a:rPr>
              <a:t>	</a:t>
            </a:r>
            <a:r>
              <a:rPr sz="2700" spc="95" dirty="0"/>
              <a:t>Carbamazepine:</a:t>
            </a:r>
            <a:endParaRPr sz="2700"/>
          </a:p>
        </p:txBody>
      </p:sp>
      <p:sp>
        <p:nvSpPr>
          <p:cNvPr id="3" name="object 3"/>
          <p:cNvSpPr/>
          <p:nvPr/>
        </p:nvSpPr>
        <p:spPr>
          <a:xfrm>
            <a:off x="550163" y="562355"/>
            <a:ext cx="6018276" cy="5608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29184" y="400811"/>
            <a:ext cx="8815070" cy="4814570"/>
            <a:chOff x="329184" y="400811"/>
            <a:chExt cx="8815070" cy="4814570"/>
          </a:xfrm>
        </p:grpSpPr>
        <p:sp>
          <p:nvSpPr>
            <p:cNvPr id="3" name="object 3"/>
            <p:cNvSpPr/>
            <p:nvPr/>
          </p:nvSpPr>
          <p:spPr>
            <a:xfrm>
              <a:off x="338328" y="499871"/>
              <a:ext cx="8805672" cy="471525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56616" y="428243"/>
              <a:ext cx="2286000" cy="428625"/>
            </a:xfrm>
            <a:custGeom>
              <a:avLst/>
              <a:gdLst/>
              <a:ahLst/>
              <a:cxnLst/>
              <a:rect l="l" t="t" r="r" b="b"/>
              <a:pathLst>
                <a:path w="2286000" h="428625">
                  <a:moveTo>
                    <a:pt x="2286000" y="0"/>
                  </a:moveTo>
                  <a:lnTo>
                    <a:pt x="0" y="0"/>
                  </a:lnTo>
                  <a:lnTo>
                    <a:pt x="0" y="428243"/>
                  </a:lnTo>
                  <a:lnTo>
                    <a:pt x="2286000" y="428243"/>
                  </a:lnTo>
                  <a:lnTo>
                    <a:pt x="2286000" y="0"/>
                  </a:lnTo>
                  <a:close/>
                </a:path>
              </a:pathLst>
            </a:custGeom>
            <a:solidFill>
              <a:srgbClr val="2CA1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29184" y="400811"/>
              <a:ext cx="2341245" cy="483234"/>
            </a:xfrm>
            <a:custGeom>
              <a:avLst/>
              <a:gdLst/>
              <a:ahLst/>
              <a:cxnLst/>
              <a:rect l="l" t="t" r="r" b="b"/>
              <a:pathLst>
                <a:path w="2341245" h="483234">
                  <a:moveTo>
                    <a:pt x="2313432" y="0"/>
                  </a:moveTo>
                  <a:lnTo>
                    <a:pt x="27431" y="0"/>
                  </a:lnTo>
                  <a:lnTo>
                    <a:pt x="16753" y="2160"/>
                  </a:lnTo>
                  <a:lnTo>
                    <a:pt x="8034" y="8048"/>
                  </a:lnTo>
                  <a:lnTo>
                    <a:pt x="2155" y="16769"/>
                  </a:lnTo>
                  <a:lnTo>
                    <a:pt x="0" y="27432"/>
                  </a:lnTo>
                  <a:lnTo>
                    <a:pt x="0" y="455675"/>
                  </a:lnTo>
                  <a:lnTo>
                    <a:pt x="2155" y="466338"/>
                  </a:lnTo>
                  <a:lnTo>
                    <a:pt x="8034" y="475059"/>
                  </a:lnTo>
                  <a:lnTo>
                    <a:pt x="16753" y="480947"/>
                  </a:lnTo>
                  <a:lnTo>
                    <a:pt x="27431" y="483108"/>
                  </a:lnTo>
                  <a:lnTo>
                    <a:pt x="2313432" y="483108"/>
                  </a:lnTo>
                  <a:lnTo>
                    <a:pt x="2324094" y="480947"/>
                  </a:lnTo>
                  <a:lnTo>
                    <a:pt x="2332815" y="475059"/>
                  </a:lnTo>
                  <a:lnTo>
                    <a:pt x="2338703" y="466338"/>
                  </a:lnTo>
                  <a:lnTo>
                    <a:pt x="2340864" y="455675"/>
                  </a:lnTo>
                  <a:lnTo>
                    <a:pt x="2340864" y="450214"/>
                  </a:lnTo>
                  <a:lnTo>
                    <a:pt x="32918" y="450214"/>
                  </a:lnTo>
                  <a:lnTo>
                    <a:pt x="32918" y="32892"/>
                  </a:lnTo>
                  <a:lnTo>
                    <a:pt x="2340864" y="32892"/>
                  </a:lnTo>
                  <a:lnTo>
                    <a:pt x="2340864" y="27432"/>
                  </a:lnTo>
                  <a:lnTo>
                    <a:pt x="2338703" y="16769"/>
                  </a:lnTo>
                  <a:lnTo>
                    <a:pt x="2332815" y="8048"/>
                  </a:lnTo>
                  <a:lnTo>
                    <a:pt x="2324094" y="2160"/>
                  </a:lnTo>
                  <a:lnTo>
                    <a:pt x="2313432" y="0"/>
                  </a:lnTo>
                  <a:close/>
                </a:path>
                <a:path w="2341245" h="483234">
                  <a:moveTo>
                    <a:pt x="2340864" y="32892"/>
                  </a:moveTo>
                  <a:lnTo>
                    <a:pt x="2307971" y="32892"/>
                  </a:lnTo>
                  <a:lnTo>
                    <a:pt x="2307971" y="450214"/>
                  </a:lnTo>
                  <a:lnTo>
                    <a:pt x="2340864" y="450214"/>
                  </a:lnTo>
                  <a:lnTo>
                    <a:pt x="2340864" y="32892"/>
                  </a:lnTo>
                  <a:close/>
                </a:path>
                <a:path w="2341245" h="483234">
                  <a:moveTo>
                    <a:pt x="2296922" y="43941"/>
                  </a:moveTo>
                  <a:lnTo>
                    <a:pt x="43891" y="43941"/>
                  </a:lnTo>
                  <a:lnTo>
                    <a:pt x="43891" y="439165"/>
                  </a:lnTo>
                  <a:lnTo>
                    <a:pt x="2296922" y="439165"/>
                  </a:lnTo>
                  <a:lnTo>
                    <a:pt x="2296922" y="428243"/>
                  </a:lnTo>
                  <a:lnTo>
                    <a:pt x="54863" y="428243"/>
                  </a:lnTo>
                  <a:lnTo>
                    <a:pt x="54863" y="54863"/>
                  </a:lnTo>
                  <a:lnTo>
                    <a:pt x="2296922" y="54863"/>
                  </a:lnTo>
                  <a:lnTo>
                    <a:pt x="2296922" y="43941"/>
                  </a:lnTo>
                  <a:close/>
                </a:path>
                <a:path w="2341245" h="483234">
                  <a:moveTo>
                    <a:pt x="2296922" y="54863"/>
                  </a:moveTo>
                  <a:lnTo>
                    <a:pt x="2286000" y="54863"/>
                  </a:lnTo>
                  <a:lnTo>
                    <a:pt x="2286000" y="428243"/>
                  </a:lnTo>
                  <a:lnTo>
                    <a:pt x="2296922" y="428243"/>
                  </a:lnTo>
                  <a:lnTo>
                    <a:pt x="2296922" y="54863"/>
                  </a:lnTo>
                  <a:close/>
                </a:path>
              </a:pathLst>
            </a:custGeom>
            <a:solidFill>
              <a:srgbClr val="1E76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813003" y="459740"/>
            <a:ext cx="13735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35" dirty="0">
                <a:solidFill>
                  <a:srgbClr val="FFFFFF"/>
                </a:solidFill>
                <a:latin typeface="Arial"/>
                <a:cs typeface="Arial"/>
              </a:rPr>
              <a:t>VIGABATRIN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327</Words>
  <Application>Microsoft Office PowerPoint</Application>
  <PresentationFormat>On-screen Show (4:3)</PresentationFormat>
  <Paragraphs>94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Times New Roman</vt:lpstr>
      <vt:lpstr>Verdana</vt:lpstr>
      <vt:lpstr>Wingdings</vt:lpstr>
      <vt:lpstr>Office Theme</vt:lpstr>
      <vt:lpstr>- In management of epilepsy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 Carbamazepine: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 Hauser WA, Annegers JF, Kurland LT.Incidence of epilepsy and  unprovoked seizures in Rochester, Minnesota: 1935-1984.Epilepsia  1993;34:453-68. 2. Idem. Prevalence of epilepsy in Rochester,Minnesota: 1940-1980.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- In management of epilepsy</dc:title>
  <dc:creator>admin5</dc:creator>
  <cp:lastModifiedBy>admin5</cp:lastModifiedBy>
  <cp:revision>2</cp:revision>
  <dcterms:created xsi:type="dcterms:W3CDTF">2020-03-06T04:33:03Z</dcterms:created>
  <dcterms:modified xsi:type="dcterms:W3CDTF">2021-02-04T07:32:17Z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2017-11-17T00:00:00Z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2020-03-06T00:00:00Z</vt:filetime>
  </property>
</Properties>
</file>