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924800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340" y="1142274"/>
            <a:ext cx="3160395" cy="4357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468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0879" y="293370"/>
            <a:ext cx="52222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7740" y="1366520"/>
            <a:ext cx="4246245" cy="1690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2359" y="6302050"/>
            <a:ext cx="1861185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livedoctorc.coomrtex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760" y="1798320"/>
            <a:ext cx="6889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Bookman Uralic"/>
                <a:cs typeface="Bookman Uralic"/>
              </a:rPr>
              <a:t>ANTIEPILEPTIC</a:t>
            </a:r>
            <a:r>
              <a:rPr sz="4400" b="1" spc="-40" dirty="0">
                <a:latin typeface="Bookman Uralic"/>
                <a:cs typeface="Bookman Uralic"/>
              </a:rPr>
              <a:t> </a:t>
            </a:r>
            <a:r>
              <a:rPr sz="4400" b="1" spc="-5" dirty="0">
                <a:latin typeface="Bookman Uralic"/>
                <a:cs typeface="Bookman Uralic"/>
              </a:rPr>
              <a:t>DRUGS</a:t>
            </a:r>
            <a:endParaRPr sz="44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Scheme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</a:t>
            </a:r>
            <a:r>
              <a:rPr b="1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Spread</a:t>
            </a:r>
          </a:p>
        </p:txBody>
      </p:sp>
      <p:sp>
        <p:nvSpPr>
          <p:cNvPr id="3" name="object 3"/>
          <p:cNvSpPr/>
          <p:nvPr/>
        </p:nvSpPr>
        <p:spPr>
          <a:xfrm>
            <a:off x="142647" y="1057047"/>
            <a:ext cx="3753304" cy="253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09847" y="2200047"/>
            <a:ext cx="3143885" cy="2153285"/>
            <a:chOff x="4409847" y="2200047"/>
            <a:chExt cx="3143885" cy="2153285"/>
          </a:xfrm>
        </p:grpSpPr>
        <p:sp>
          <p:nvSpPr>
            <p:cNvPr id="5" name="object 5"/>
            <p:cNvSpPr/>
            <p:nvPr/>
          </p:nvSpPr>
          <p:spPr>
            <a:xfrm>
              <a:off x="4409847" y="2200047"/>
              <a:ext cx="3143704" cy="2153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6609" y="2904490"/>
              <a:ext cx="426720" cy="218440"/>
            </a:xfrm>
            <a:custGeom>
              <a:avLst/>
              <a:gdLst/>
              <a:ahLst/>
              <a:cxnLst/>
              <a:rect l="l" t="t" r="r" b="b"/>
              <a:pathLst>
                <a:path w="426720" h="218439">
                  <a:moveTo>
                    <a:pt x="128675" y="71120"/>
                  </a:moveTo>
                  <a:lnTo>
                    <a:pt x="46989" y="71120"/>
                  </a:lnTo>
                  <a:lnTo>
                    <a:pt x="59121" y="114848"/>
                  </a:lnTo>
                  <a:lnTo>
                    <a:pt x="84907" y="153334"/>
                  </a:lnTo>
                  <a:lnTo>
                    <a:pt x="122153" y="184688"/>
                  </a:lnTo>
                  <a:lnTo>
                    <a:pt x="168666" y="207020"/>
                  </a:lnTo>
                  <a:lnTo>
                    <a:pt x="222250" y="218439"/>
                  </a:lnTo>
                  <a:lnTo>
                    <a:pt x="273467" y="217999"/>
                  </a:lnTo>
                  <a:lnTo>
                    <a:pt x="320416" y="207292"/>
                  </a:lnTo>
                  <a:lnTo>
                    <a:pt x="361156" y="187483"/>
                  </a:lnTo>
                  <a:lnTo>
                    <a:pt x="393747" y="159737"/>
                  </a:lnTo>
                  <a:lnTo>
                    <a:pt x="396874" y="154939"/>
                  </a:lnTo>
                  <a:lnTo>
                    <a:pt x="228600" y="154939"/>
                  </a:lnTo>
                  <a:lnTo>
                    <a:pt x="190956" y="145037"/>
                  </a:lnTo>
                  <a:lnTo>
                    <a:pt x="159861" y="126206"/>
                  </a:lnTo>
                  <a:lnTo>
                    <a:pt x="138052" y="100468"/>
                  </a:lnTo>
                  <a:lnTo>
                    <a:pt x="128675" y="71120"/>
                  </a:lnTo>
                  <a:close/>
                </a:path>
                <a:path w="426720" h="218439">
                  <a:moveTo>
                    <a:pt x="346710" y="77470"/>
                  </a:moveTo>
                  <a:lnTo>
                    <a:pt x="334506" y="110648"/>
                  </a:lnTo>
                  <a:lnTo>
                    <a:pt x="308133" y="136207"/>
                  </a:lnTo>
                  <a:lnTo>
                    <a:pt x="271522" y="151764"/>
                  </a:lnTo>
                  <a:lnTo>
                    <a:pt x="228600" y="154939"/>
                  </a:lnTo>
                  <a:lnTo>
                    <a:pt x="396874" y="154939"/>
                  </a:lnTo>
                  <a:lnTo>
                    <a:pt x="416248" y="125218"/>
                  </a:lnTo>
                  <a:lnTo>
                    <a:pt x="426719" y="85089"/>
                  </a:lnTo>
                  <a:lnTo>
                    <a:pt x="346710" y="77470"/>
                  </a:lnTo>
                  <a:close/>
                </a:path>
                <a:path w="426720" h="218439">
                  <a:moveTo>
                    <a:pt x="81279" y="0"/>
                  </a:moveTo>
                  <a:lnTo>
                    <a:pt x="0" y="72389"/>
                  </a:lnTo>
                  <a:lnTo>
                    <a:pt x="46989" y="71120"/>
                  </a:lnTo>
                  <a:lnTo>
                    <a:pt x="128675" y="71120"/>
                  </a:lnTo>
                  <a:lnTo>
                    <a:pt x="128269" y="69850"/>
                  </a:lnTo>
                  <a:lnTo>
                    <a:pt x="175260" y="6858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6609" y="2904490"/>
              <a:ext cx="426720" cy="218440"/>
            </a:xfrm>
            <a:custGeom>
              <a:avLst/>
              <a:gdLst/>
              <a:ahLst/>
              <a:cxnLst/>
              <a:rect l="l" t="t" r="r" b="b"/>
              <a:pathLst>
                <a:path w="426720" h="218439">
                  <a:moveTo>
                    <a:pt x="128269" y="69850"/>
                  </a:moveTo>
                  <a:lnTo>
                    <a:pt x="138052" y="100468"/>
                  </a:lnTo>
                  <a:lnTo>
                    <a:pt x="159861" y="126206"/>
                  </a:lnTo>
                  <a:lnTo>
                    <a:pt x="190956" y="145037"/>
                  </a:lnTo>
                  <a:lnTo>
                    <a:pt x="228600" y="154939"/>
                  </a:lnTo>
                  <a:lnTo>
                    <a:pt x="271522" y="151764"/>
                  </a:lnTo>
                  <a:lnTo>
                    <a:pt x="308133" y="136207"/>
                  </a:lnTo>
                  <a:lnTo>
                    <a:pt x="334506" y="110648"/>
                  </a:lnTo>
                  <a:lnTo>
                    <a:pt x="346710" y="77470"/>
                  </a:lnTo>
                  <a:lnTo>
                    <a:pt x="426719" y="85089"/>
                  </a:lnTo>
                  <a:lnTo>
                    <a:pt x="416248" y="125218"/>
                  </a:lnTo>
                  <a:lnTo>
                    <a:pt x="393747" y="159737"/>
                  </a:lnTo>
                  <a:lnTo>
                    <a:pt x="361156" y="187483"/>
                  </a:lnTo>
                  <a:lnTo>
                    <a:pt x="320416" y="207292"/>
                  </a:lnTo>
                  <a:lnTo>
                    <a:pt x="273467" y="217999"/>
                  </a:lnTo>
                  <a:lnTo>
                    <a:pt x="222250" y="218439"/>
                  </a:lnTo>
                  <a:lnTo>
                    <a:pt x="168666" y="207020"/>
                  </a:lnTo>
                  <a:lnTo>
                    <a:pt x="122153" y="184688"/>
                  </a:lnTo>
                  <a:lnTo>
                    <a:pt x="84907" y="153334"/>
                  </a:lnTo>
                  <a:lnTo>
                    <a:pt x="59121" y="114848"/>
                  </a:lnTo>
                  <a:lnTo>
                    <a:pt x="46989" y="71120"/>
                  </a:lnTo>
                  <a:lnTo>
                    <a:pt x="0" y="72389"/>
                  </a:lnTo>
                  <a:lnTo>
                    <a:pt x="81279" y="0"/>
                  </a:lnTo>
                  <a:lnTo>
                    <a:pt x="175260" y="68580"/>
                  </a:lnTo>
                  <a:lnTo>
                    <a:pt x="128269" y="69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17345" y="2722880"/>
              <a:ext cx="293370" cy="480059"/>
            </a:xfrm>
            <a:custGeom>
              <a:avLst/>
              <a:gdLst/>
              <a:ahLst/>
              <a:cxnLst/>
              <a:rect l="l" t="t" r="r" b="b"/>
              <a:pathLst>
                <a:path w="293370" h="480060">
                  <a:moveTo>
                    <a:pt x="273954" y="0"/>
                  </a:moveTo>
                  <a:lnTo>
                    <a:pt x="91074" y="27940"/>
                  </a:lnTo>
                  <a:lnTo>
                    <a:pt x="55504" y="43525"/>
                  </a:lnTo>
                  <a:lnTo>
                    <a:pt x="27492" y="75813"/>
                  </a:lnTo>
                  <a:lnTo>
                    <a:pt x="8503" y="121391"/>
                  </a:lnTo>
                  <a:lnTo>
                    <a:pt x="0" y="176844"/>
                  </a:lnTo>
                  <a:lnTo>
                    <a:pt x="3444" y="238760"/>
                  </a:lnTo>
                  <a:lnTo>
                    <a:pt x="18745" y="300299"/>
                  </a:lnTo>
                  <a:lnTo>
                    <a:pt x="43251" y="351901"/>
                  </a:lnTo>
                  <a:lnTo>
                    <a:pt x="74584" y="390641"/>
                  </a:lnTo>
                  <a:lnTo>
                    <a:pt x="110368" y="413593"/>
                  </a:lnTo>
                  <a:lnTo>
                    <a:pt x="148224" y="417830"/>
                  </a:lnTo>
                  <a:lnTo>
                    <a:pt x="158384" y="480060"/>
                  </a:lnTo>
                  <a:lnTo>
                    <a:pt x="221884" y="342900"/>
                  </a:lnTo>
                  <a:lnTo>
                    <a:pt x="120284" y="231140"/>
                  </a:lnTo>
                  <a:lnTo>
                    <a:pt x="129174" y="289560"/>
                  </a:lnTo>
                  <a:lnTo>
                    <a:pt x="114926" y="287476"/>
                  </a:lnTo>
                  <a:lnTo>
                    <a:pt x="85994" y="236220"/>
                  </a:lnTo>
                  <a:lnTo>
                    <a:pt x="82065" y="196750"/>
                  </a:lnTo>
                  <a:lnTo>
                    <a:pt x="86946" y="177006"/>
                  </a:lnTo>
                  <a:lnTo>
                    <a:pt x="96114" y="162738"/>
                  </a:lnTo>
                  <a:lnTo>
                    <a:pt x="108854" y="156210"/>
                  </a:lnTo>
                  <a:lnTo>
                    <a:pt x="293004" y="127000"/>
                  </a:lnTo>
                  <a:lnTo>
                    <a:pt x="273954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7345" y="2722880"/>
              <a:ext cx="293370" cy="480059"/>
            </a:xfrm>
            <a:custGeom>
              <a:avLst/>
              <a:gdLst/>
              <a:ahLst/>
              <a:cxnLst/>
              <a:rect l="l" t="t" r="r" b="b"/>
              <a:pathLst>
                <a:path w="293370" h="480060">
                  <a:moveTo>
                    <a:pt x="221884" y="342900"/>
                  </a:moveTo>
                  <a:lnTo>
                    <a:pt x="158384" y="480060"/>
                  </a:lnTo>
                  <a:lnTo>
                    <a:pt x="148224" y="417830"/>
                  </a:lnTo>
                  <a:lnTo>
                    <a:pt x="110368" y="413593"/>
                  </a:lnTo>
                  <a:lnTo>
                    <a:pt x="74584" y="390641"/>
                  </a:lnTo>
                  <a:lnTo>
                    <a:pt x="43251" y="351901"/>
                  </a:lnTo>
                  <a:lnTo>
                    <a:pt x="18745" y="300299"/>
                  </a:lnTo>
                  <a:lnTo>
                    <a:pt x="3444" y="238760"/>
                  </a:lnTo>
                  <a:lnTo>
                    <a:pt x="0" y="176844"/>
                  </a:lnTo>
                  <a:lnTo>
                    <a:pt x="8503" y="121391"/>
                  </a:lnTo>
                  <a:lnTo>
                    <a:pt x="27492" y="75813"/>
                  </a:lnTo>
                  <a:lnTo>
                    <a:pt x="55504" y="43525"/>
                  </a:lnTo>
                  <a:lnTo>
                    <a:pt x="91074" y="27940"/>
                  </a:lnTo>
                  <a:lnTo>
                    <a:pt x="273954" y="0"/>
                  </a:lnTo>
                  <a:lnTo>
                    <a:pt x="293004" y="127000"/>
                  </a:lnTo>
                  <a:lnTo>
                    <a:pt x="108854" y="156210"/>
                  </a:lnTo>
                  <a:lnTo>
                    <a:pt x="96114" y="162738"/>
                  </a:lnTo>
                  <a:lnTo>
                    <a:pt x="86946" y="177006"/>
                  </a:lnTo>
                  <a:lnTo>
                    <a:pt x="82065" y="196750"/>
                  </a:lnTo>
                  <a:lnTo>
                    <a:pt x="82184" y="219710"/>
                  </a:lnTo>
                  <a:lnTo>
                    <a:pt x="91669" y="259020"/>
                  </a:lnTo>
                  <a:lnTo>
                    <a:pt x="129174" y="289560"/>
                  </a:lnTo>
                  <a:lnTo>
                    <a:pt x="120284" y="231140"/>
                  </a:lnTo>
                  <a:lnTo>
                    <a:pt x="221884" y="3429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3499" y="2499360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134620" y="0"/>
                  </a:moveTo>
                  <a:lnTo>
                    <a:pt x="87629" y="8889"/>
                  </a:lnTo>
                  <a:lnTo>
                    <a:pt x="46989" y="30479"/>
                  </a:lnTo>
                  <a:lnTo>
                    <a:pt x="16510" y="66039"/>
                  </a:lnTo>
                  <a:lnTo>
                    <a:pt x="1270" y="110489"/>
                  </a:lnTo>
                  <a:lnTo>
                    <a:pt x="0" y="125729"/>
                  </a:lnTo>
                  <a:lnTo>
                    <a:pt x="0" y="140969"/>
                  </a:lnTo>
                  <a:lnTo>
                    <a:pt x="10160" y="189229"/>
                  </a:lnTo>
                  <a:lnTo>
                    <a:pt x="34289" y="234950"/>
                  </a:lnTo>
                  <a:lnTo>
                    <a:pt x="44450" y="250189"/>
                  </a:lnTo>
                  <a:lnTo>
                    <a:pt x="86360" y="289560"/>
                  </a:lnTo>
                  <a:lnTo>
                    <a:pt x="119379" y="309879"/>
                  </a:lnTo>
                  <a:lnTo>
                    <a:pt x="170179" y="328929"/>
                  </a:lnTo>
                  <a:lnTo>
                    <a:pt x="204470" y="334010"/>
                  </a:lnTo>
                  <a:lnTo>
                    <a:pt x="220979" y="334010"/>
                  </a:lnTo>
                  <a:lnTo>
                    <a:pt x="267970" y="326389"/>
                  </a:lnTo>
                  <a:lnTo>
                    <a:pt x="308609" y="303529"/>
                  </a:lnTo>
                  <a:lnTo>
                    <a:pt x="339090" y="269239"/>
                  </a:lnTo>
                  <a:lnTo>
                    <a:pt x="354329" y="224789"/>
                  </a:lnTo>
                  <a:lnTo>
                    <a:pt x="355600" y="209550"/>
                  </a:lnTo>
                  <a:lnTo>
                    <a:pt x="355600" y="194310"/>
                  </a:lnTo>
                  <a:lnTo>
                    <a:pt x="345440" y="146050"/>
                  </a:lnTo>
                  <a:lnTo>
                    <a:pt x="321309" y="99060"/>
                  </a:lnTo>
                  <a:lnTo>
                    <a:pt x="284479" y="57150"/>
                  </a:lnTo>
                  <a:lnTo>
                    <a:pt x="252729" y="34289"/>
                  </a:lnTo>
                  <a:lnTo>
                    <a:pt x="201929" y="10160"/>
                  </a:lnTo>
                  <a:lnTo>
                    <a:pt x="167640" y="253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98CC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3499" y="2499836"/>
              <a:ext cx="355600" cy="334645"/>
            </a:xfrm>
            <a:custGeom>
              <a:avLst/>
              <a:gdLst/>
              <a:ahLst/>
              <a:cxnLst/>
              <a:rect l="l" t="t" r="r" b="b"/>
              <a:pathLst>
                <a:path w="355600" h="334644">
                  <a:moveTo>
                    <a:pt x="86360" y="289083"/>
                  </a:moveTo>
                  <a:lnTo>
                    <a:pt x="49212" y="254652"/>
                  </a:lnTo>
                  <a:lnTo>
                    <a:pt x="22013" y="215141"/>
                  </a:lnTo>
                  <a:lnTo>
                    <a:pt x="5397" y="172878"/>
                  </a:lnTo>
                  <a:lnTo>
                    <a:pt x="0" y="130192"/>
                  </a:lnTo>
                  <a:lnTo>
                    <a:pt x="6455" y="89411"/>
                  </a:lnTo>
                  <a:lnTo>
                    <a:pt x="25400" y="52863"/>
                  </a:lnTo>
                  <a:lnTo>
                    <a:pt x="54751" y="24518"/>
                  </a:lnTo>
                  <a:lnTo>
                    <a:pt x="91722" y="6861"/>
                  </a:lnTo>
                  <a:lnTo>
                    <a:pt x="133985" y="0"/>
                  </a:lnTo>
                  <a:lnTo>
                    <a:pt x="179211" y="4039"/>
                  </a:lnTo>
                  <a:lnTo>
                    <a:pt x="225072" y="19085"/>
                  </a:lnTo>
                  <a:lnTo>
                    <a:pt x="269240" y="45243"/>
                  </a:lnTo>
                  <a:lnTo>
                    <a:pt x="306387" y="79674"/>
                  </a:lnTo>
                  <a:lnTo>
                    <a:pt x="333586" y="119185"/>
                  </a:lnTo>
                  <a:lnTo>
                    <a:pt x="350202" y="161448"/>
                  </a:lnTo>
                  <a:lnTo>
                    <a:pt x="355599" y="204134"/>
                  </a:lnTo>
                  <a:lnTo>
                    <a:pt x="349144" y="244915"/>
                  </a:lnTo>
                  <a:lnTo>
                    <a:pt x="330200" y="281463"/>
                  </a:lnTo>
                  <a:lnTo>
                    <a:pt x="300407" y="309809"/>
                  </a:lnTo>
                  <a:lnTo>
                    <a:pt x="263313" y="327465"/>
                  </a:lnTo>
                  <a:lnTo>
                    <a:pt x="221138" y="334327"/>
                  </a:lnTo>
                  <a:lnTo>
                    <a:pt x="176106" y="330288"/>
                  </a:lnTo>
                  <a:lnTo>
                    <a:pt x="130439" y="315242"/>
                  </a:lnTo>
                  <a:lnTo>
                    <a:pt x="86360" y="289083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510937" y="4512717"/>
            <a:ext cx="1606550" cy="2002155"/>
            <a:chOff x="5510937" y="4512717"/>
            <a:chExt cx="1606550" cy="2002155"/>
          </a:xfrm>
        </p:grpSpPr>
        <p:sp>
          <p:nvSpPr>
            <p:cNvPr id="13" name="object 13"/>
            <p:cNvSpPr/>
            <p:nvPr/>
          </p:nvSpPr>
          <p:spPr>
            <a:xfrm>
              <a:off x="5515609" y="4517389"/>
              <a:ext cx="1597025" cy="1992630"/>
            </a:xfrm>
            <a:custGeom>
              <a:avLst/>
              <a:gdLst/>
              <a:ahLst/>
              <a:cxnLst/>
              <a:rect l="l" t="t" r="r" b="b"/>
              <a:pathLst>
                <a:path w="1597025" h="1992629">
                  <a:moveTo>
                    <a:pt x="0" y="1195070"/>
                  </a:moveTo>
                  <a:lnTo>
                    <a:pt x="494029" y="1992630"/>
                  </a:lnTo>
                  <a:lnTo>
                    <a:pt x="601979" y="1840230"/>
                  </a:lnTo>
                  <a:lnTo>
                    <a:pt x="992962" y="1840230"/>
                  </a:lnTo>
                  <a:lnTo>
                    <a:pt x="1047527" y="1812854"/>
                  </a:lnTo>
                  <a:lnTo>
                    <a:pt x="1088475" y="1788390"/>
                  </a:lnTo>
                  <a:lnTo>
                    <a:pt x="1128275" y="1761487"/>
                  </a:lnTo>
                  <a:lnTo>
                    <a:pt x="1166644" y="1732427"/>
                  </a:lnTo>
                  <a:lnTo>
                    <a:pt x="1203300" y="1701491"/>
                  </a:lnTo>
                  <a:lnTo>
                    <a:pt x="1237961" y="1668963"/>
                  </a:lnTo>
                  <a:lnTo>
                    <a:pt x="1270344" y="1635123"/>
                  </a:lnTo>
                  <a:lnTo>
                    <a:pt x="1300168" y="1600254"/>
                  </a:lnTo>
                  <a:lnTo>
                    <a:pt x="1327149" y="1564640"/>
                  </a:lnTo>
                  <a:lnTo>
                    <a:pt x="1337931" y="1549400"/>
                  </a:lnTo>
                  <a:lnTo>
                    <a:pt x="807719" y="1549400"/>
                  </a:lnTo>
                  <a:lnTo>
                    <a:pt x="915669" y="1398270"/>
                  </a:lnTo>
                  <a:lnTo>
                    <a:pt x="0" y="1195070"/>
                  </a:lnTo>
                  <a:close/>
                </a:path>
                <a:path w="1597025" h="1992629">
                  <a:moveTo>
                    <a:pt x="992962" y="1840230"/>
                  </a:moveTo>
                  <a:lnTo>
                    <a:pt x="601979" y="1840230"/>
                  </a:lnTo>
                  <a:lnTo>
                    <a:pt x="636940" y="1861226"/>
                  </a:lnTo>
                  <a:lnTo>
                    <a:pt x="673856" y="1876679"/>
                  </a:lnTo>
                  <a:lnTo>
                    <a:pt x="712445" y="1886871"/>
                  </a:lnTo>
                  <a:lnTo>
                    <a:pt x="752425" y="1892083"/>
                  </a:lnTo>
                  <a:lnTo>
                    <a:pt x="793514" y="1892599"/>
                  </a:lnTo>
                  <a:lnTo>
                    <a:pt x="835429" y="1888699"/>
                  </a:lnTo>
                  <a:lnTo>
                    <a:pt x="877888" y="1880667"/>
                  </a:lnTo>
                  <a:lnTo>
                    <a:pt x="920610" y="1868784"/>
                  </a:lnTo>
                  <a:lnTo>
                    <a:pt x="963312" y="1853333"/>
                  </a:lnTo>
                  <a:lnTo>
                    <a:pt x="992962" y="1840230"/>
                  </a:lnTo>
                  <a:close/>
                </a:path>
                <a:path w="1597025" h="1992629">
                  <a:moveTo>
                    <a:pt x="847089" y="0"/>
                  </a:moveTo>
                  <a:lnTo>
                    <a:pt x="740390" y="185717"/>
                  </a:lnTo>
                  <a:lnTo>
                    <a:pt x="765016" y="395128"/>
                  </a:lnTo>
                  <a:lnTo>
                    <a:pt x="975141" y="760987"/>
                  </a:lnTo>
                  <a:lnTo>
                    <a:pt x="1424939" y="1416050"/>
                  </a:lnTo>
                  <a:lnTo>
                    <a:pt x="807719" y="1549400"/>
                  </a:lnTo>
                  <a:lnTo>
                    <a:pt x="1337931" y="1549400"/>
                  </a:lnTo>
                  <a:lnTo>
                    <a:pt x="1532889" y="1273810"/>
                  </a:lnTo>
                  <a:lnTo>
                    <a:pt x="1563906" y="1219886"/>
                  </a:lnTo>
                  <a:lnTo>
                    <a:pt x="1584537" y="1160669"/>
                  </a:lnTo>
                  <a:lnTo>
                    <a:pt x="1595076" y="1096692"/>
                  </a:lnTo>
                  <a:lnTo>
                    <a:pt x="1596653" y="1063085"/>
                  </a:lnTo>
                  <a:lnTo>
                    <a:pt x="1595816" y="1028489"/>
                  </a:lnTo>
                  <a:lnTo>
                    <a:pt x="1587050" y="956593"/>
                  </a:lnTo>
                  <a:lnTo>
                    <a:pt x="1569071" y="881537"/>
                  </a:lnTo>
                  <a:lnTo>
                    <a:pt x="1556718" y="842991"/>
                  </a:lnTo>
                  <a:lnTo>
                    <a:pt x="1542172" y="803855"/>
                  </a:lnTo>
                  <a:lnTo>
                    <a:pt x="1525469" y="764197"/>
                  </a:lnTo>
                  <a:lnTo>
                    <a:pt x="1506647" y="724082"/>
                  </a:lnTo>
                  <a:lnTo>
                    <a:pt x="1485741" y="683577"/>
                  </a:lnTo>
                  <a:lnTo>
                    <a:pt x="1462788" y="642749"/>
                  </a:lnTo>
                  <a:lnTo>
                    <a:pt x="1437825" y="601665"/>
                  </a:lnTo>
                  <a:lnTo>
                    <a:pt x="1410889" y="560392"/>
                  </a:lnTo>
                  <a:lnTo>
                    <a:pt x="1382016" y="518995"/>
                  </a:lnTo>
                  <a:lnTo>
                    <a:pt x="1351243" y="477542"/>
                  </a:lnTo>
                  <a:lnTo>
                    <a:pt x="1318606" y="436100"/>
                  </a:lnTo>
                  <a:lnTo>
                    <a:pt x="1284142" y="394735"/>
                  </a:lnTo>
                  <a:lnTo>
                    <a:pt x="1247888" y="353513"/>
                  </a:lnTo>
                  <a:lnTo>
                    <a:pt x="1209881" y="312503"/>
                  </a:lnTo>
                  <a:lnTo>
                    <a:pt x="1170157" y="271769"/>
                  </a:lnTo>
                  <a:lnTo>
                    <a:pt x="1128752" y="231380"/>
                  </a:lnTo>
                  <a:lnTo>
                    <a:pt x="1085704" y="191401"/>
                  </a:lnTo>
                  <a:lnTo>
                    <a:pt x="1041048" y="151899"/>
                  </a:lnTo>
                  <a:lnTo>
                    <a:pt x="994822" y="112941"/>
                  </a:lnTo>
                  <a:lnTo>
                    <a:pt x="947063" y="74594"/>
                  </a:lnTo>
                  <a:lnTo>
                    <a:pt x="897806" y="36925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5609" y="4517389"/>
              <a:ext cx="1597025" cy="1992630"/>
            </a:xfrm>
            <a:custGeom>
              <a:avLst/>
              <a:gdLst/>
              <a:ahLst/>
              <a:cxnLst/>
              <a:rect l="l" t="t" r="r" b="b"/>
              <a:pathLst>
                <a:path w="1597025" h="1992629">
                  <a:moveTo>
                    <a:pt x="847089" y="0"/>
                  </a:moveTo>
                  <a:lnTo>
                    <a:pt x="897806" y="36925"/>
                  </a:lnTo>
                  <a:lnTo>
                    <a:pt x="947063" y="74594"/>
                  </a:lnTo>
                  <a:lnTo>
                    <a:pt x="994822" y="112941"/>
                  </a:lnTo>
                  <a:lnTo>
                    <a:pt x="1041048" y="151899"/>
                  </a:lnTo>
                  <a:lnTo>
                    <a:pt x="1085704" y="191401"/>
                  </a:lnTo>
                  <a:lnTo>
                    <a:pt x="1128752" y="231380"/>
                  </a:lnTo>
                  <a:lnTo>
                    <a:pt x="1170157" y="271769"/>
                  </a:lnTo>
                  <a:lnTo>
                    <a:pt x="1209881" y="312503"/>
                  </a:lnTo>
                  <a:lnTo>
                    <a:pt x="1247888" y="353513"/>
                  </a:lnTo>
                  <a:lnTo>
                    <a:pt x="1284142" y="394735"/>
                  </a:lnTo>
                  <a:lnTo>
                    <a:pt x="1318606" y="436100"/>
                  </a:lnTo>
                  <a:lnTo>
                    <a:pt x="1351243" y="477542"/>
                  </a:lnTo>
                  <a:lnTo>
                    <a:pt x="1382016" y="518995"/>
                  </a:lnTo>
                  <a:lnTo>
                    <a:pt x="1410889" y="560392"/>
                  </a:lnTo>
                  <a:lnTo>
                    <a:pt x="1437825" y="601665"/>
                  </a:lnTo>
                  <a:lnTo>
                    <a:pt x="1462788" y="642749"/>
                  </a:lnTo>
                  <a:lnTo>
                    <a:pt x="1485741" y="683577"/>
                  </a:lnTo>
                  <a:lnTo>
                    <a:pt x="1506647" y="724082"/>
                  </a:lnTo>
                  <a:lnTo>
                    <a:pt x="1525469" y="764197"/>
                  </a:lnTo>
                  <a:lnTo>
                    <a:pt x="1542172" y="803855"/>
                  </a:lnTo>
                  <a:lnTo>
                    <a:pt x="1556718" y="842991"/>
                  </a:lnTo>
                  <a:lnTo>
                    <a:pt x="1569071" y="881537"/>
                  </a:lnTo>
                  <a:lnTo>
                    <a:pt x="1579194" y="919426"/>
                  </a:lnTo>
                  <a:lnTo>
                    <a:pt x="1592603" y="992969"/>
                  </a:lnTo>
                  <a:lnTo>
                    <a:pt x="1596653" y="1063085"/>
                  </a:lnTo>
                  <a:lnTo>
                    <a:pt x="1595076" y="1096692"/>
                  </a:lnTo>
                  <a:lnTo>
                    <a:pt x="1584537" y="1160669"/>
                  </a:lnTo>
                  <a:lnTo>
                    <a:pt x="1563906" y="1219886"/>
                  </a:lnTo>
                  <a:lnTo>
                    <a:pt x="1532889" y="1273810"/>
                  </a:lnTo>
                  <a:lnTo>
                    <a:pt x="1327149" y="1564640"/>
                  </a:lnTo>
                  <a:lnTo>
                    <a:pt x="1300168" y="1600254"/>
                  </a:lnTo>
                  <a:lnTo>
                    <a:pt x="1270344" y="1635123"/>
                  </a:lnTo>
                  <a:lnTo>
                    <a:pt x="1237961" y="1668963"/>
                  </a:lnTo>
                  <a:lnTo>
                    <a:pt x="1203300" y="1701491"/>
                  </a:lnTo>
                  <a:lnTo>
                    <a:pt x="1166644" y="1732427"/>
                  </a:lnTo>
                  <a:lnTo>
                    <a:pt x="1128275" y="1761487"/>
                  </a:lnTo>
                  <a:lnTo>
                    <a:pt x="1088475" y="1788390"/>
                  </a:lnTo>
                  <a:lnTo>
                    <a:pt x="1047527" y="1812854"/>
                  </a:lnTo>
                  <a:lnTo>
                    <a:pt x="1005711" y="1834595"/>
                  </a:lnTo>
                  <a:lnTo>
                    <a:pt x="963312" y="1853333"/>
                  </a:lnTo>
                  <a:lnTo>
                    <a:pt x="920610" y="1868784"/>
                  </a:lnTo>
                  <a:lnTo>
                    <a:pt x="877888" y="1880667"/>
                  </a:lnTo>
                  <a:lnTo>
                    <a:pt x="835429" y="1888699"/>
                  </a:lnTo>
                  <a:lnTo>
                    <a:pt x="793514" y="1892599"/>
                  </a:lnTo>
                  <a:lnTo>
                    <a:pt x="752425" y="1892083"/>
                  </a:lnTo>
                  <a:lnTo>
                    <a:pt x="712445" y="1886871"/>
                  </a:lnTo>
                  <a:lnTo>
                    <a:pt x="673856" y="1876679"/>
                  </a:lnTo>
                  <a:lnTo>
                    <a:pt x="636940" y="1861226"/>
                  </a:lnTo>
                  <a:lnTo>
                    <a:pt x="601979" y="1840230"/>
                  </a:lnTo>
                  <a:lnTo>
                    <a:pt x="494029" y="1992630"/>
                  </a:lnTo>
                  <a:lnTo>
                    <a:pt x="0" y="1195070"/>
                  </a:lnTo>
                  <a:lnTo>
                    <a:pt x="915669" y="1398270"/>
                  </a:lnTo>
                  <a:lnTo>
                    <a:pt x="807719" y="1549400"/>
                  </a:lnTo>
                  <a:lnTo>
                    <a:pt x="1424939" y="1416050"/>
                  </a:lnTo>
                  <a:lnTo>
                    <a:pt x="975141" y="760987"/>
                  </a:lnTo>
                  <a:lnTo>
                    <a:pt x="765016" y="395128"/>
                  </a:lnTo>
                  <a:lnTo>
                    <a:pt x="740390" y="185717"/>
                  </a:lnTo>
                  <a:lnTo>
                    <a:pt x="84708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78300" y="990600"/>
            <a:ext cx="3606800" cy="947419"/>
          </a:xfrm>
          <a:prstGeom prst="rect">
            <a:avLst/>
          </a:prstGeom>
          <a:solidFill>
            <a:srgbClr val="7F7F7F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128395" marR="170815" indent="-1038860">
              <a:lnSpc>
                <a:spcPct val="100000"/>
              </a:lnSpc>
              <a:spcBef>
                <a:spcPts val="370"/>
              </a:spcBef>
            </a:pP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Simple (Focal) Partial  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Seizures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33247" y="4181247"/>
            <a:ext cx="3199765" cy="2303145"/>
            <a:chOff x="1133247" y="4181247"/>
            <a:chExt cx="3199765" cy="2303145"/>
          </a:xfrm>
        </p:grpSpPr>
        <p:sp>
          <p:nvSpPr>
            <p:cNvPr id="17" name="object 17"/>
            <p:cNvSpPr/>
            <p:nvPr/>
          </p:nvSpPr>
          <p:spPr>
            <a:xfrm>
              <a:off x="2271256" y="4969509"/>
              <a:ext cx="210820" cy="553720"/>
            </a:xfrm>
            <a:custGeom>
              <a:avLst/>
              <a:gdLst/>
              <a:ahLst/>
              <a:cxnLst/>
              <a:rect l="l" t="t" r="r" b="b"/>
              <a:pathLst>
                <a:path w="210819" h="553720">
                  <a:moveTo>
                    <a:pt x="207783" y="0"/>
                  </a:moveTo>
                  <a:lnTo>
                    <a:pt x="165772" y="17952"/>
                  </a:lnTo>
                  <a:lnTo>
                    <a:pt x="125894" y="45171"/>
                  </a:lnTo>
                  <a:lnTo>
                    <a:pt x="89369" y="80558"/>
                  </a:lnTo>
                  <a:lnTo>
                    <a:pt x="57415" y="123017"/>
                  </a:lnTo>
                  <a:lnTo>
                    <a:pt x="31253" y="171450"/>
                  </a:lnTo>
                  <a:lnTo>
                    <a:pt x="12938" y="221771"/>
                  </a:lnTo>
                  <a:lnTo>
                    <a:pt x="2599" y="271839"/>
                  </a:lnTo>
                  <a:lnTo>
                    <a:pt x="0" y="320330"/>
                  </a:lnTo>
                  <a:lnTo>
                    <a:pt x="4901" y="365918"/>
                  </a:lnTo>
                  <a:lnTo>
                    <a:pt x="17065" y="407280"/>
                  </a:lnTo>
                  <a:lnTo>
                    <a:pt x="36254" y="443091"/>
                  </a:lnTo>
                  <a:lnTo>
                    <a:pt x="62230" y="472025"/>
                  </a:lnTo>
                  <a:lnTo>
                    <a:pt x="94753" y="492759"/>
                  </a:lnTo>
                  <a:lnTo>
                    <a:pt x="68083" y="553719"/>
                  </a:lnTo>
                  <a:lnTo>
                    <a:pt x="210323" y="471169"/>
                  </a:lnTo>
                  <a:lnTo>
                    <a:pt x="189783" y="370839"/>
                  </a:lnTo>
                  <a:lnTo>
                    <a:pt x="150633" y="370839"/>
                  </a:lnTo>
                  <a:lnTo>
                    <a:pt x="121007" y="345995"/>
                  </a:lnTo>
                  <a:lnTo>
                    <a:pt x="105072" y="307339"/>
                  </a:lnTo>
                  <a:lnTo>
                    <a:pt x="103663" y="260111"/>
                  </a:lnTo>
                  <a:lnTo>
                    <a:pt x="117613" y="209550"/>
                  </a:lnTo>
                  <a:lnTo>
                    <a:pt x="134540" y="180181"/>
                  </a:lnTo>
                  <a:lnTo>
                    <a:pt x="155872" y="155575"/>
                  </a:lnTo>
                  <a:lnTo>
                    <a:pt x="180300" y="136683"/>
                  </a:lnTo>
                  <a:lnTo>
                    <a:pt x="206513" y="124459"/>
                  </a:lnTo>
                  <a:lnTo>
                    <a:pt x="207783" y="0"/>
                  </a:lnTo>
                  <a:close/>
                </a:path>
                <a:path w="210819" h="553720">
                  <a:moveTo>
                    <a:pt x="177303" y="309879"/>
                  </a:moveTo>
                  <a:lnTo>
                    <a:pt x="150633" y="370839"/>
                  </a:lnTo>
                  <a:lnTo>
                    <a:pt x="189783" y="370839"/>
                  </a:lnTo>
                  <a:lnTo>
                    <a:pt x="177303" y="309879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71256" y="4969509"/>
              <a:ext cx="210820" cy="553720"/>
            </a:xfrm>
            <a:custGeom>
              <a:avLst/>
              <a:gdLst/>
              <a:ahLst/>
              <a:cxnLst/>
              <a:rect l="l" t="t" r="r" b="b"/>
              <a:pathLst>
                <a:path w="210819" h="553720">
                  <a:moveTo>
                    <a:pt x="150633" y="370839"/>
                  </a:moveTo>
                  <a:lnTo>
                    <a:pt x="121007" y="345995"/>
                  </a:lnTo>
                  <a:lnTo>
                    <a:pt x="105072" y="307339"/>
                  </a:lnTo>
                  <a:lnTo>
                    <a:pt x="103663" y="260111"/>
                  </a:lnTo>
                  <a:lnTo>
                    <a:pt x="117613" y="209550"/>
                  </a:lnTo>
                  <a:lnTo>
                    <a:pt x="134540" y="180181"/>
                  </a:lnTo>
                  <a:lnTo>
                    <a:pt x="155872" y="155575"/>
                  </a:lnTo>
                  <a:lnTo>
                    <a:pt x="180300" y="136683"/>
                  </a:lnTo>
                  <a:lnTo>
                    <a:pt x="206513" y="124459"/>
                  </a:lnTo>
                  <a:lnTo>
                    <a:pt x="207783" y="0"/>
                  </a:lnTo>
                  <a:lnTo>
                    <a:pt x="165772" y="17952"/>
                  </a:lnTo>
                  <a:lnTo>
                    <a:pt x="125894" y="45171"/>
                  </a:lnTo>
                  <a:lnTo>
                    <a:pt x="89369" y="80558"/>
                  </a:lnTo>
                  <a:lnTo>
                    <a:pt x="57415" y="123017"/>
                  </a:lnTo>
                  <a:lnTo>
                    <a:pt x="31253" y="171450"/>
                  </a:lnTo>
                  <a:lnTo>
                    <a:pt x="12938" y="221771"/>
                  </a:lnTo>
                  <a:lnTo>
                    <a:pt x="2599" y="271839"/>
                  </a:lnTo>
                  <a:lnTo>
                    <a:pt x="0" y="320330"/>
                  </a:lnTo>
                  <a:lnTo>
                    <a:pt x="4901" y="365918"/>
                  </a:lnTo>
                  <a:lnTo>
                    <a:pt x="17065" y="407280"/>
                  </a:lnTo>
                  <a:lnTo>
                    <a:pt x="36254" y="443091"/>
                  </a:lnTo>
                  <a:lnTo>
                    <a:pt x="62230" y="472025"/>
                  </a:lnTo>
                  <a:lnTo>
                    <a:pt x="94753" y="492759"/>
                  </a:lnTo>
                  <a:lnTo>
                    <a:pt x="68083" y="553719"/>
                  </a:lnTo>
                  <a:lnTo>
                    <a:pt x="210323" y="471169"/>
                  </a:lnTo>
                  <a:lnTo>
                    <a:pt x="177303" y="309879"/>
                  </a:lnTo>
                  <a:lnTo>
                    <a:pt x="150633" y="3708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3247" y="4181247"/>
              <a:ext cx="3143704" cy="2153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8230" y="4671059"/>
              <a:ext cx="325120" cy="320040"/>
            </a:xfrm>
            <a:custGeom>
              <a:avLst/>
              <a:gdLst/>
              <a:ahLst/>
              <a:cxnLst/>
              <a:rect l="l" t="t" r="r" b="b"/>
              <a:pathLst>
                <a:path w="325119" h="320039">
                  <a:moveTo>
                    <a:pt x="48259" y="0"/>
                  </a:moveTo>
                  <a:lnTo>
                    <a:pt x="29209" y="114300"/>
                  </a:lnTo>
                  <a:lnTo>
                    <a:pt x="60959" y="93979"/>
                  </a:lnTo>
                  <a:lnTo>
                    <a:pt x="107950" y="167639"/>
                  </a:lnTo>
                  <a:lnTo>
                    <a:pt x="41909" y="208279"/>
                  </a:lnTo>
                  <a:lnTo>
                    <a:pt x="19050" y="171450"/>
                  </a:lnTo>
                  <a:lnTo>
                    <a:pt x="0" y="284479"/>
                  </a:lnTo>
                  <a:lnTo>
                    <a:pt x="110489" y="320039"/>
                  </a:lnTo>
                  <a:lnTo>
                    <a:pt x="87630" y="281939"/>
                  </a:lnTo>
                  <a:lnTo>
                    <a:pt x="283209" y="162559"/>
                  </a:lnTo>
                  <a:lnTo>
                    <a:pt x="306069" y="199389"/>
                  </a:lnTo>
                  <a:lnTo>
                    <a:pt x="325119" y="85089"/>
                  </a:lnTo>
                  <a:lnTo>
                    <a:pt x="214630" y="50800"/>
                  </a:lnTo>
                  <a:lnTo>
                    <a:pt x="237489" y="87629"/>
                  </a:lnTo>
                  <a:lnTo>
                    <a:pt x="172719" y="128269"/>
                  </a:lnTo>
                  <a:lnTo>
                    <a:pt x="127000" y="53339"/>
                  </a:lnTo>
                  <a:lnTo>
                    <a:pt x="158750" y="34289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48230" y="4671059"/>
              <a:ext cx="325120" cy="320040"/>
            </a:xfrm>
            <a:custGeom>
              <a:avLst/>
              <a:gdLst/>
              <a:ahLst/>
              <a:cxnLst/>
              <a:rect l="l" t="t" r="r" b="b"/>
              <a:pathLst>
                <a:path w="325119" h="320039">
                  <a:moveTo>
                    <a:pt x="48259" y="0"/>
                  </a:moveTo>
                  <a:lnTo>
                    <a:pt x="29209" y="114300"/>
                  </a:lnTo>
                  <a:lnTo>
                    <a:pt x="60959" y="93979"/>
                  </a:lnTo>
                  <a:lnTo>
                    <a:pt x="107950" y="167639"/>
                  </a:lnTo>
                  <a:lnTo>
                    <a:pt x="41909" y="208279"/>
                  </a:lnTo>
                  <a:lnTo>
                    <a:pt x="19050" y="171450"/>
                  </a:lnTo>
                  <a:lnTo>
                    <a:pt x="0" y="284479"/>
                  </a:lnTo>
                  <a:lnTo>
                    <a:pt x="110489" y="320039"/>
                  </a:lnTo>
                  <a:lnTo>
                    <a:pt x="87630" y="281939"/>
                  </a:lnTo>
                  <a:lnTo>
                    <a:pt x="283209" y="162559"/>
                  </a:lnTo>
                  <a:lnTo>
                    <a:pt x="306069" y="199389"/>
                  </a:lnTo>
                  <a:lnTo>
                    <a:pt x="325119" y="85089"/>
                  </a:lnTo>
                  <a:lnTo>
                    <a:pt x="214630" y="50800"/>
                  </a:lnTo>
                  <a:lnTo>
                    <a:pt x="237489" y="87629"/>
                  </a:lnTo>
                  <a:lnTo>
                    <a:pt x="172719" y="128269"/>
                  </a:lnTo>
                  <a:lnTo>
                    <a:pt x="127000" y="53339"/>
                  </a:lnTo>
                  <a:lnTo>
                    <a:pt x="158750" y="34289"/>
                  </a:lnTo>
                  <a:lnTo>
                    <a:pt x="482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3810" y="4885689"/>
              <a:ext cx="426720" cy="218440"/>
            </a:xfrm>
            <a:custGeom>
              <a:avLst/>
              <a:gdLst/>
              <a:ahLst/>
              <a:cxnLst/>
              <a:rect l="l" t="t" r="r" b="b"/>
              <a:pathLst>
                <a:path w="426719" h="218439">
                  <a:moveTo>
                    <a:pt x="81279" y="0"/>
                  </a:moveTo>
                  <a:lnTo>
                    <a:pt x="0" y="72390"/>
                  </a:lnTo>
                  <a:lnTo>
                    <a:pt x="46989" y="72390"/>
                  </a:lnTo>
                  <a:lnTo>
                    <a:pt x="59121" y="115498"/>
                  </a:lnTo>
                  <a:lnTo>
                    <a:pt x="84907" y="153609"/>
                  </a:lnTo>
                  <a:lnTo>
                    <a:pt x="122153" y="184769"/>
                  </a:lnTo>
                  <a:lnTo>
                    <a:pt x="168666" y="207030"/>
                  </a:lnTo>
                  <a:lnTo>
                    <a:pt x="222250" y="218440"/>
                  </a:lnTo>
                  <a:lnTo>
                    <a:pt x="273026" y="217910"/>
                  </a:lnTo>
                  <a:lnTo>
                    <a:pt x="319851" y="207010"/>
                  </a:lnTo>
                  <a:lnTo>
                    <a:pt x="360679" y="187007"/>
                  </a:lnTo>
                  <a:lnTo>
                    <a:pt x="393464" y="159173"/>
                  </a:lnTo>
                  <a:lnTo>
                    <a:pt x="396258" y="154940"/>
                  </a:lnTo>
                  <a:lnTo>
                    <a:pt x="228600" y="154940"/>
                  </a:lnTo>
                  <a:lnTo>
                    <a:pt x="190420" y="145573"/>
                  </a:lnTo>
                  <a:lnTo>
                    <a:pt x="159384" y="126682"/>
                  </a:lnTo>
                  <a:lnTo>
                    <a:pt x="137874" y="100647"/>
                  </a:lnTo>
                  <a:lnTo>
                    <a:pt x="128269" y="69850"/>
                  </a:lnTo>
                  <a:lnTo>
                    <a:pt x="175259" y="68580"/>
                  </a:lnTo>
                  <a:lnTo>
                    <a:pt x="81279" y="0"/>
                  </a:lnTo>
                  <a:close/>
                </a:path>
                <a:path w="426719" h="218439">
                  <a:moveTo>
                    <a:pt x="346709" y="77470"/>
                  </a:moveTo>
                  <a:lnTo>
                    <a:pt x="334506" y="110648"/>
                  </a:lnTo>
                  <a:lnTo>
                    <a:pt x="308133" y="136207"/>
                  </a:lnTo>
                  <a:lnTo>
                    <a:pt x="271522" y="151765"/>
                  </a:lnTo>
                  <a:lnTo>
                    <a:pt x="228600" y="154940"/>
                  </a:lnTo>
                  <a:lnTo>
                    <a:pt x="396258" y="154940"/>
                  </a:lnTo>
                  <a:lnTo>
                    <a:pt x="416160" y="124777"/>
                  </a:lnTo>
                  <a:lnTo>
                    <a:pt x="426719" y="85090"/>
                  </a:lnTo>
                  <a:lnTo>
                    <a:pt x="346709" y="774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3810" y="4885689"/>
              <a:ext cx="426720" cy="218440"/>
            </a:xfrm>
            <a:custGeom>
              <a:avLst/>
              <a:gdLst/>
              <a:ahLst/>
              <a:cxnLst/>
              <a:rect l="l" t="t" r="r" b="b"/>
              <a:pathLst>
                <a:path w="426719" h="218439">
                  <a:moveTo>
                    <a:pt x="128269" y="69850"/>
                  </a:moveTo>
                  <a:lnTo>
                    <a:pt x="137874" y="100647"/>
                  </a:lnTo>
                  <a:lnTo>
                    <a:pt x="159384" y="126682"/>
                  </a:lnTo>
                  <a:lnTo>
                    <a:pt x="190420" y="145573"/>
                  </a:lnTo>
                  <a:lnTo>
                    <a:pt x="228600" y="154940"/>
                  </a:lnTo>
                  <a:lnTo>
                    <a:pt x="271522" y="151765"/>
                  </a:lnTo>
                  <a:lnTo>
                    <a:pt x="308133" y="136207"/>
                  </a:lnTo>
                  <a:lnTo>
                    <a:pt x="334506" y="110648"/>
                  </a:lnTo>
                  <a:lnTo>
                    <a:pt x="346709" y="77470"/>
                  </a:lnTo>
                  <a:lnTo>
                    <a:pt x="426719" y="85090"/>
                  </a:lnTo>
                  <a:lnTo>
                    <a:pt x="416160" y="124777"/>
                  </a:lnTo>
                  <a:lnTo>
                    <a:pt x="393464" y="159173"/>
                  </a:lnTo>
                  <a:lnTo>
                    <a:pt x="360679" y="187007"/>
                  </a:lnTo>
                  <a:lnTo>
                    <a:pt x="319851" y="207010"/>
                  </a:lnTo>
                  <a:lnTo>
                    <a:pt x="273026" y="217910"/>
                  </a:lnTo>
                  <a:lnTo>
                    <a:pt x="222250" y="218440"/>
                  </a:lnTo>
                  <a:lnTo>
                    <a:pt x="168666" y="207030"/>
                  </a:lnTo>
                  <a:lnTo>
                    <a:pt x="122153" y="184769"/>
                  </a:lnTo>
                  <a:lnTo>
                    <a:pt x="84907" y="153609"/>
                  </a:lnTo>
                  <a:lnTo>
                    <a:pt x="59121" y="115498"/>
                  </a:lnTo>
                  <a:lnTo>
                    <a:pt x="46989" y="72390"/>
                  </a:lnTo>
                  <a:lnTo>
                    <a:pt x="0" y="72390"/>
                  </a:lnTo>
                  <a:lnTo>
                    <a:pt x="81279" y="0"/>
                  </a:lnTo>
                  <a:lnTo>
                    <a:pt x="175259" y="68580"/>
                  </a:lnTo>
                  <a:lnTo>
                    <a:pt x="128269" y="69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40095" y="4702809"/>
              <a:ext cx="294005" cy="481330"/>
            </a:xfrm>
            <a:custGeom>
              <a:avLst/>
              <a:gdLst/>
              <a:ahLst/>
              <a:cxnLst/>
              <a:rect l="l" t="t" r="r" b="b"/>
              <a:pathLst>
                <a:path w="294004" h="481329">
                  <a:moveTo>
                    <a:pt x="274604" y="0"/>
                  </a:moveTo>
                  <a:lnTo>
                    <a:pt x="91724" y="29209"/>
                  </a:lnTo>
                  <a:lnTo>
                    <a:pt x="56144" y="44795"/>
                  </a:lnTo>
                  <a:lnTo>
                    <a:pt x="28061" y="77083"/>
                  </a:lnTo>
                  <a:lnTo>
                    <a:pt x="8879" y="122661"/>
                  </a:lnTo>
                  <a:lnTo>
                    <a:pt x="0" y="178114"/>
                  </a:lnTo>
                  <a:lnTo>
                    <a:pt x="2824" y="240029"/>
                  </a:lnTo>
                  <a:lnTo>
                    <a:pt x="18257" y="301569"/>
                  </a:lnTo>
                  <a:lnTo>
                    <a:pt x="43078" y="353171"/>
                  </a:lnTo>
                  <a:lnTo>
                    <a:pt x="74787" y="391911"/>
                  </a:lnTo>
                  <a:lnTo>
                    <a:pt x="110886" y="414863"/>
                  </a:lnTo>
                  <a:lnTo>
                    <a:pt x="148874" y="419100"/>
                  </a:lnTo>
                  <a:lnTo>
                    <a:pt x="159034" y="481329"/>
                  </a:lnTo>
                  <a:lnTo>
                    <a:pt x="222534" y="344169"/>
                  </a:lnTo>
                  <a:lnTo>
                    <a:pt x="120934" y="232409"/>
                  </a:lnTo>
                  <a:lnTo>
                    <a:pt x="129824" y="290829"/>
                  </a:lnTo>
                  <a:lnTo>
                    <a:pt x="115576" y="288210"/>
                  </a:lnTo>
                  <a:lnTo>
                    <a:pt x="86644" y="237489"/>
                  </a:lnTo>
                  <a:lnTo>
                    <a:pt x="82516" y="197465"/>
                  </a:lnTo>
                  <a:lnTo>
                    <a:pt x="86961" y="177641"/>
                  </a:lnTo>
                  <a:lnTo>
                    <a:pt x="95693" y="163294"/>
                  </a:lnTo>
                  <a:lnTo>
                    <a:pt x="108234" y="156209"/>
                  </a:lnTo>
                  <a:lnTo>
                    <a:pt x="293654" y="128269"/>
                  </a:lnTo>
                  <a:lnTo>
                    <a:pt x="274604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0095" y="4702809"/>
              <a:ext cx="294005" cy="481330"/>
            </a:xfrm>
            <a:custGeom>
              <a:avLst/>
              <a:gdLst/>
              <a:ahLst/>
              <a:cxnLst/>
              <a:rect l="l" t="t" r="r" b="b"/>
              <a:pathLst>
                <a:path w="294004" h="481329">
                  <a:moveTo>
                    <a:pt x="222534" y="344169"/>
                  </a:moveTo>
                  <a:lnTo>
                    <a:pt x="159034" y="481329"/>
                  </a:lnTo>
                  <a:lnTo>
                    <a:pt x="148874" y="419100"/>
                  </a:lnTo>
                  <a:lnTo>
                    <a:pt x="110886" y="414863"/>
                  </a:lnTo>
                  <a:lnTo>
                    <a:pt x="74787" y="391911"/>
                  </a:lnTo>
                  <a:lnTo>
                    <a:pt x="43078" y="353171"/>
                  </a:lnTo>
                  <a:lnTo>
                    <a:pt x="18257" y="301569"/>
                  </a:lnTo>
                  <a:lnTo>
                    <a:pt x="2824" y="240029"/>
                  </a:lnTo>
                  <a:lnTo>
                    <a:pt x="0" y="178114"/>
                  </a:lnTo>
                  <a:lnTo>
                    <a:pt x="8879" y="122661"/>
                  </a:lnTo>
                  <a:lnTo>
                    <a:pt x="28061" y="77083"/>
                  </a:lnTo>
                  <a:lnTo>
                    <a:pt x="56144" y="44795"/>
                  </a:lnTo>
                  <a:lnTo>
                    <a:pt x="91724" y="29209"/>
                  </a:lnTo>
                  <a:lnTo>
                    <a:pt x="274604" y="0"/>
                  </a:lnTo>
                  <a:lnTo>
                    <a:pt x="293654" y="128269"/>
                  </a:lnTo>
                  <a:lnTo>
                    <a:pt x="108234" y="156209"/>
                  </a:lnTo>
                  <a:lnTo>
                    <a:pt x="95693" y="163294"/>
                  </a:lnTo>
                  <a:lnTo>
                    <a:pt x="86961" y="177641"/>
                  </a:lnTo>
                  <a:lnTo>
                    <a:pt x="82516" y="197465"/>
                  </a:lnTo>
                  <a:lnTo>
                    <a:pt x="82834" y="220979"/>
                  </a:lnTo>
                  <a:lnTo>
                    <a:pt x="92319" y="260111"/>
                  </a:lnTo>
                  <a:lnTo>
                    <a:pt x="129824" y="290829"/>
                  </a:lnTo>
                  <a:lnTo>
                    <a:pt x="120934" y="232409"/>
                  </a:lnTo>
                  <a:lnTo>
                    <a:pt x="222534" y="3441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6900" y="4480559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134620" y="0"/>
                  </a:moveTo>
                  <a:lnTo>
                    <a:pt x="86360" y="8889"/>
                  </a:lnTo>
                  <a:lnTo>
                    <a:pt x="46989" y="30479"/>
                  </a:lnTo>
                  <a:lnTo>
                    <a:pt x="16510" y="66039"/>
                  </a:lnTo>
                  <a:lnTo>
                    <a:pt x="5080" y="95250"/>
                  </a:lnTo>
                  <a:lnTo>
                    <a:pt x="1269" y="109219"/>
                  </a:lnTo>
                  <a:lnTo>
                    <a:pt x="0" y="125729"/>
                  </a:lnTo>
                  <a:lnTo>
                    <a:pt x="0" y="140969"/>
                  </a:lnTo>
                  <a:lnTo>
                    <a:pt x="10160" y="189229"/>
                  </a:lnTo>
                  <a:lnTo>
                    <a:pt x="44450" y="250189"/>
                  </a:lnTo>
                  <a:lnTo>
                    <a:pt x="86360" y="289559"/>
                  </a:lnTo>
                  <a:lnTo>
                    <a:pt x="119379" y="309879"/>
                  </a:lnTo>
                  <a:lnTo>
                    <a:pt x="170179" y="328929"/>
                  </a:lnTo>
                  <a:lnTo>
                    <a:pt x="204470" y="334009"/>
                  </a:lnTo>
                  <a:lnTo>
                    <a:pt x="220979" y="334009"/>
                  </a:lnTo>
                  <a:lnTo>
                    <a:pt x="267970" y="326389"/>
                  </a:lnTo>
                  <a:lnTo>
                    <a:pt x="308610" y="303529"/>
                  </a:lnTo>
                  <a:lnTo>
                    <a:pt x="339089" y="267969"/>
                  </a:lnTo>
                  <a:lnTo>
                    <a:pt x="355600" y="209550"/>
                  </a:lnTo>
                  <a:lnTo>
                    <a:pt x="355600" y="194309"/>
                  </a:lnTo>
                  <a:lnTo>
                    <a:pt x="345439" y="146050"/>
                  </a:lnTo>
                  <a:lnTo>
                    <a:pt x="321310" y="99059"/>
                  </a:lnTo>
                  <a:lnTo>
                    <a:pt x="283210" y="57150"/>
                  </a:lnTo>
                  <a:lnTo>
                    <a:pt x="252729" y="34289"/>
                  </a:lnTo>
                  <a:lnTo>
                    <a:pt x="201929" y="10159"/>
                  </a:lnTo>
                  <a:lnTo>
                    <a:pt x="167639" y="253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98CC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6900" y="4481036"/>
              <a:ext cx="355600" cy="334645"/>
            </a:xfrm>
            <a:custGeom>
              <a:avLst/>
              <a:gdLst/>
              <a:ahLst/>
              <a:cxnLst/>
              <a:rect l="l" t="t" r="r" b="b"/>
              <a:pathLst>
                <a:path w="355600" h="334645">
                  <a:moveTo>
                    <a:pt x="86360" y="289083"/>
                  </a:moveTo>
                  <a:lnTo>
                    <a:pt x="49212" y="254652"/>
                  </a:lnTo>
                  <a:lnTo>
                    <a:pt x="22013" y="215141"/>
                  </a:lnTo>
                  <a:lnTo>
                    <a:pt x="5397" y="172878"/>
                  </a:lnTo>
                  <a:lnTo>
                    <a:pt x="0" y="130192"/>
                  </a:lnTo>
                  <a:lnTo>
                    <a:pt x="6455" y="89411"/>
                  </a:lnTo>
                  <a:lnTo>
                    <a:pt x="25400" y="52863"/>
                  </a:lnTo>
                  <a:lnTo>
                    <a:pt x="54751" y="24518"/>
                  </a:lnTo>
                  <a:lnTo>
                    <a:pt x="91722" y="6861"/>
                  </a:lnTo>
                  <a:lnTo>
                    <a:pt x="133985" y="0"/>
                  </a:lnTo>
                  <a:lnTo>
                    <a:pt x="179211" y="4039"/>
                  </a:lnTo>
                  <a:lnTo>
                    <a:pt x="225072" y="19085"/>
                  </a:lnTo>
                  <a:lnTo>
                    <a:pt x="269240" y="45243"/>
                  </a:lnTo>
                  <a:lnTo>
                    <a:pt x="306387" y="79674"/>
                  </a:lnTo>
                  <a:lnTo>
                    <a:pt x="333586" y="119185"/>
                  </a:lnTo>
                  <a:lnTo>
                    <a:pt x="350202" y="161448"/>
                  </a:lnTo>
                  <a:lnTo>
                    <a:pt x="355600" y="204134"/>
                  </a:lnTo>
                  <a:lnTo>
                    <a:pt x="349144" y="244915"/>
                  </a:lnTo>
                  <a:lnTo>
                    <a:pt x="330200" y="281463"/>
                  </a:lnTo>
                  <a:lnTo>
                    <a:pt x="300319" y="309809"/>
                  </a:lnTo>
                  <a:lnTo>
                    <a:pt x="263031" y="327465"/>
                  </a:lnTo>
                  <a:lnTo>
                    <a:pt x="220662" y="334327"/>
                  </a:lnTo>
                  <a:lnTo>
                    <a:pt x="175542" y="330288"/>
                  </a:lnTo>
                  <a:lnTo>
                    <a:pt x="129998" y="315242"/>
                  </a:lnTo>
                  <a:lnTo>
                    <a:pt x="86360" y="289083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7670" y="6019799"/>
              <a:ext cx="2650490" cy="459740"/>
            </a:xfrm>
            <a:custGeom>
              <a:avLst/>
              <a:gdLst/>
              <a:ahLst/>
              <a:cxnLst/>
              <a:rect l="l" t="t" r="r" b="b"/>
              <a:pathLst>
                <a:path w="2650490" h="459739">
                  <a:moveTo>
                    <a:pt x="0" y="0"/>
                  </a:moveTo>
                  <a:lnTo>
                    <a:pt x="2650490" y="0"/>
                  </a:lnTo>
                  <a:lnTo>
                    <a:pt x="2650490" y="459740"/>
                  </a:lnTo>
                  <a:lnTo>
                    <a:pt x="0" y="459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77670" y="6019799"/>
              <a:ext cx="2650490" cy="459740"/>
            </a:xfrm>
            <a:custGeom>
              <a:avLst/>
              <a:gdLst/>
              <a:ahLst/>
              <a:cxnLst/>
              <a:rect l="l" t="t" r="r" b="b"/>
              <a:pathLst>
                <a:path w="2650490" h="459739">
                  <a:moveTo>
                    <a:pt x="0" y="0"/>
                  </a:moveTo>
                  <a:lnTo>
                    <a:pt x="2650490" y="0"/>
                  </a:lnTo>
                  <a:lnTo>
                    <a:pt x="2650490" y="459740"/>
                  </a:lnTo>
                  <a:lnTo>
                    <a:pt x="0" y="45974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729739" y="6155690"/>
            <a:ext cx="3799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18518" dirty="0">
                <a:latin typeface="Times New Roman"/>
                <a:cs typeface="Times New Roman"/>
              </a:rPr>
              <a:t>Contralateral </a:t>
            </a:r>
            <a:r>
              <a:rPr sz="3600" spc="-284" baseline="18518" dirty="0">
                <a:latin typeface="Times New Roman"/>
                <a:cs typeface="Times New Roman"/>
              </a:rPr>
              <a:t>sp</a:t>
            </a:r>
            <a:r>
              <a:rPr sz="1400" spc="-190" dirty="0">
                <a:latin typeface="Times New Roman"/>
                <a:cs typeface="Times New Roman"/>
              </a:rPr>
              <a:t>w</a:t>
            </a:r>
            <a:r>
              <a:rPr sz="3600" spc="-284" baseline="18518" dirty="0">
                <a:latin typeface="Times New Roman"/>
                <a:cs typeface="Times New Roman"/>
              </a:rPr>
              <a:t>r</a:t>
            </a:r>
            <a:r>
              <a:rPr sz="1400" spc="-190" dirty="0">
                <a:latin typeface="Times New Roman"/>
                <a:cs typeface="Times New Roman"/>
              </a:rPr>
              <a:t>w</a:t>
            </a:r>
            <a:r>
              <a:rPr sz="3600" spc="-284" baseline="18518" dirty="0">
                <a:latin typeface="Times New Roman"/>
                <a:cs typeface="Times New Roman"/>
              </a:rPr>
              <a:t>e</a:t>
            </a:r>
            <a:r>
              <a:rPr sz="1400" spc="-190" dirty="0">
                <a:latin typeface="Times New Roman"/>
                <a:cs typeface="Times New Roman"/>
              </a:rPr>
              <a:t>w</a:t>
            </a:r>
            <a:r>
              <a:rPr sz="3600" spc="-284" baseline="18518" dirty="0">
                <a:latin typeface="Times New Roman"/>
                <a:cs typeface="Times New Roman"/>
              </a:rPr>
              <a:t>a</a:t>
            </a:r>
            <a:r>
              <a:rPr sz="1400" spc="-190" dirty="0">
                <a:latin typeface="Times New Roman"/>
                <a:cs typeface="Times New Roman"/>
              </a:rPr>
              <a:t>.</a:t>
            </a:r>
            <a:r>
              <a:rPr sz="3600" spc="-284" baseline="18518" dirty="0">
                <a:latin typeface="Times New Roman"/>
                <a:cs typeface="Times New Roman"/>
              </a:rPr>
              <a:t>d</a:t>
            </a:r>
            <a:r>
              <a:rPr sz="1400" spc="-190" dirty="0">
                <a:latin typeface="Times New Roman"/>
                <a:cs typeface="Times New Roman"/>
              </a:rPr>
              <a:t>freelivedoctor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915125"/>
            <a:ext cx="7570470" cy="47415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82486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A.	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Simple 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Partial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 (</a:t>
            </a:r>
            <a:r>
              <a:rPr sz="3200" b="1" i="1" dirty="0">
                <a:solidFill>
                  <a:srgbClr val="FF6600"/>
                </a:solidFill>
                <a:latin typeface="Times New Roman"/>
                <a:cs typeface="Times New Roman"/>
              </a:rPr>
              <a:t>Jacksonian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5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Involves one side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brain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at</a:t>
            </a:r>
            <a:r>
              <a:rPr sz="2800" spc="-1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onset.</a:t>
            </a:r>
            <a:endParaRPr sz="28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39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Focal 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w/motor,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sensory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speech</a:t>
            </a:r>
            <a:r>
              <a:rPr sz="2800" spc="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disturbances.</a:t>
            </a:r>
            <a:endParaRPr sz="28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3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Confined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 a single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limb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or muscle</a:t>
            </a:r>
            <a:r>
              <a:rPr sz="2800" spc="-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group.</a:t>
            </a:r>
            <a:endParaRPr sz="2800">
              <a:latin typeface="Times New Roman"/>
              <a:cs typeface="Times New Roman"/>
            </a:endParaRPr>
          </a:p>
          <a:p>
            <a:pPr marL="825500" marR="1141095" indent="-812800">
              <a:lnSpc>
                <a:spcPts val="3100"/>
              </a:lnSpc>
              <a:spcBef>
                <a:spcPts val="76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Seizure-symptoms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don’t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change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during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seizure.</a:t>
            </a:r>
            <a:endParaRPr sz="28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37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No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alteration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consciousness.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>
              <a:latin typeface="Times New Roman"/>
              <a:cs typeface="Times New Roman"/>
            </a:endParaRPr>
          </a:p>
          <a:p>
            <a:pPr marL="825500" marR="271780" indent="-812800">
              <a:lnSpc>
                <a:spcPts val="3100"/>
              </a:lnSpc>
            </a:pPr>
            <a:r>
              <a:rPr sz="2800" spc="-10" dirty="0">
                <a:solidFill>
                  <a:srgbClr val="98CC00"/>
                </a:solidFill>
                <a:latin typeface="Times New Roman"/>
                <a:cs typeface="Times New Roman"/>
              </a:rPr>
              <a:t>EEG: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Excessive synchronized </a:t>
            </a:r>
            <a:r>
              <a:rPr sz="2800" spc="-10" dirty="0">
                <a:solidFill>
                  <a:srgbClr val="98CC00"/>
                </a:solidFill>
                <a:latin typeface="Times New Roman"/>
                <a:cs typeface="Times New Roman"/>
              </a:rPr>
              <a:t>discharge </a:t>
            </a:r>
            <a:r>
              <a:rPr sz="2800" spc="5" dirty="0">
                <a:solidFill>
                  <a:srgbClr val="98CC00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98CC00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small  </a:t>
            </a:r>
            <a:r>
              <a:rPr sz="2800" dirty="0">
                <a:solidFill>
                  <a:srgbClr val="98CC00"/>
                </a:solidFill>
                <a:latin typeface="Times New Roman"/>
                <a:cs typeface="Times New Roman"/>
              </a:rPr>
              <a:t>group of neurons.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Contralateral</a:t>
            </a:r>
            <a:r>
              <a:rPr sz="2800" spc="-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98CC00"/>
                </a:solidFill>
                <a:latin typeface="Times New Roman"/>
                <a:cs typeface="Times New Roman"/>
              </a:rPr>
              <a:t>discharge.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96850"/>
            <a:ext cx="7772400" cy="59817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0">
              <a:lnSpc>
                <a:spcPts val="4280"/>
              </a:lnSpc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I. Partial (Focal)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Scheme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</a:t>
            </a:r>
            <a:r>
              <a:rPr b="1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Spread</a:t>
            </a:r>
          </a:p>
        </p:txBody>
      </p:sp>
      <p:sp>
        <p:nvSpPr>
          <p:cNvPr id="3" name="object 3"/>
          <p:cNvSpPr/>
          <p:nvPr/>
        </p:nvSpPr>
        <p:spPr>
          <a:xfrm>
            <a:off x="142647" y="1057047"/>
            <a:ext cx="3753304" cy="253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08447" y="4019957"/>
            <a:ext cx="1440815" cy="1664335"/>
            <a:chOff x="5908447" y="4019957"/>
            <a:chExt cx="1440815" cy="1664335"/>
          </a:xfrm>
        </p:grpSpPr>
        <p:sp>
          <p:nvSpPr>
            <p:cNvPr id="5" name="object 5"/>
            <p:cNvSpPr/>
            <p:nvPr/>
          </p:nvSpPr>
          <p:spPr>
            <a:xfrm>
              <a:off x="5913119" y="4024630"/>
              <a:ext cx="1431290" cy="1654810"/>
            </a:xfrm>
            <a:custGeom>
              <a:avLst/>
              <a:gdLst/>
              <a:ahLst/>
              <a:cxnLst/>
              <a:rect l="l" t="t" r="r" b="b"/>
              <a:pathLst>
                <a:path w="1431290" h="1654810">
                  <a:moveTo>
                    <a:pt x="899159" y="1104900"/>
                  </a:moveTo>
                  <a:lnTo>
                    <a:pt x="0" y="1107440"/>
                  </a:lnTo>
                  <a:lnTo>
                    <a:pt x="713739" y="1654810"/>
                  </a:lnTo>
                  <a:lnTo>
                    <a:pt x="760729" y="1513840"/>
                  </a:lnTo>
                  <a:lnTo>
                    <a:pt x="980876" y="1513840"/>
                  </a:lnTo>
                  <a:lnTo>
                    <a:pt x="1029714" y="1495422"/>
                  </a:lnTo>
                  <a:lnTo>
                    <a:pt x="1070966" y="1474279"/>
                  </a:lnTo>
                  <a:lnTo>
                    <a:pt x="1110456" y="1449228"/>
                  </a:lnTo>
                  <a:lnTo>
                    <a:pt x="1147907" y="1420739"/>
                  </a:lnTo>
                  <a:lnTo>
                    <a:pt x="1183042" y="1389283"/>
                  </a:lnTo>
                  <a:lnTo>
                    <a:pt x="1215583" y="1355330"/>
                  </a:lnTo>
                  <a:lnTo>
                    <a:pt x="1245254" y="1319351"/>
                  </a:lnTo>
                  <a:lnTo>
                    <a:pt x="1271778" y="1281817"/>
                  </a:lnTo>
                  <a:lnTo>
                    <a:pt x="1293278" y="1245870"/>
                  </a:lnTo>
                  <a:lnTo>
                    <a:pt x="852170" y="1245870"/>
                  </a:lnTo>
                  <a:lnTo>
                    <a:pt x="899159" y="1104900"/>
                  </a:lnTo>
                  <a:close/>
                </a:path>
                <a:path w="1431290" h="1654810">
                  <a:moveTo>
                    <a:pt x="980876" y="1513840"/>
                  </a:moveTo>
                  <a:lnTo>
                    <a:pt x="760729" y="1513840"/>
                  </a:lnTo>
                  <a:lnTo>
                    <a:pt x="806731" y="1526033"/>
                  </a:lnTo>
                  <a:lnTo>
                    <a:pt x="852633" y="1531493"/>
                  </a:lnTo>
                  <a:lnTo>
                    <a:pt x="898160" y="1530691"/>
                  </a:lnTo>
                  <a:lnTo>
                    <a:pt x="943034" y="1524099"/>
                  </a:lnTo>
                  <a:lnTo>
                    <a:pt x="980876" y="1513840"/>
                  </a:lnTo>
                  <a:close/>
                </a:path>
                <a:path w="1431290" h="1654810">
                  <a:moveTo>
                    <a:pt x="374650" y="0"/>
                  </a:moveTo>
                  <a:lnTo>
                    <a:pt x="338772" y="167520"/>
                  </a:lnTo>
                  <a:lnTo>
                    <a:pt x="430529" y="330517"/>
                  </a:lnTo>
                  <a:lnTo>
                    <a:pt x="743267" y="585430"/>
                  </a:lnTo>
                  <a:lnTo>
                    <a:pt x="1370329" y="1028700"/>
                  </a:lnTo>
                  <a:lnTo>
                    <a:pt x="852170" y="1245870"/>
                  </a:lnTo>
                  <a:lnTo>
                    <a:pt x="1293278" y="1245870"/>
                  </a:lnTo>
                  <a:lnTo>
                    <a:pt x="1294876" y="1243198"/>
                  </a:lnTo>
                  <a:lnTo>
                    <a:pt x="1314272" y="1203965"/>
                  </a:lnTo>
                  <a:lnTo>
                    <a:pt x="1329689" y="1164590"/>
                  </a:lnTo>
                  <a:lnTo>
                    <a:pt x="1419859" y="895350"/>
                  </a:lnTo>
                  <a:lnTo>
                    <a:pt x="1430529" y="843618"/>
                  </a:lnTo>
                  <a:lnTo>
                    <a:pt x="1431107" y="816721"/>
                  </a:lnTo>
                  <a:lnTo>
                    <a:pt x="1428601" y="789213"/>
                  </a:lnTo>
                  <a:lnTo>
                    <a:pt x="1414602" y="732586"/>
                  </a:lnTo>
                  <a:lnTo>
                    <a:pt x="1389062" y="674191"/>
                  </a:lnTo>
                  <a:lnTo>
                    <a:pt x="1352509" y="614478"/>
                  </a:lnTo>
                  <a:lnTo>
                    <a:pt x="1305470" y="553901"/>
                  </a:lnTo>
                  <a:lnTo>
                    <a:pt x="1278184" y="523429"/>
                  </a:lnTo>
                  <a:lnTo>
                    <a:pt x="1248475" y="492910"/>
                  </a:lnTo>
                  <a:lnTo>
                    <a:pt x="1216409" y="462401"/>
                  </a:lnTo>
                  <a:lnTo>
                    <a:pt x="1182052" y="431958"/>
                  </a:lnTo>
                  <a:lnTo>
                    <a:pt x="1145470" y="401638"/>
                  </a:lnTo>
                  <a:lnTo>
                    <a:pt x="1106729" y="371498"/>
                  </a:lnTo>
                  <a:lnTo>
                    <a:pt x="1065895" y="341593"/>
                  </a:lnTo>
                  <a:lnTo>
                    <a:pt x="1023034" y="311980"/>
                  </a:lnTo>
                  <a:lnTo>
                    <a:pt x="978213" y="282717"/>
                  </a:lnTo>
                  <a:lnTo>
                    <a:pt x="931496" y="253858"/>
                  </a:lnTo>
                  <a:lnTo>
                    <a:pt x="882951" y="225462"/>
                  </a:lnTo>
                  <a:lnTo>
                    <a:pt x="832643" y="197584"/>
                  </a:lnTo>
                  <a:lnTo>
                    <a:pt x="780639" y="170280"/>
                  </a:lnTo>
                  <a:lnTo>
                    <a:pt x="727004" y="143608"/>
                  </a:lnTo>
                  <a:lnTo>
                    <a:pt x="671804" y="117624"/>
                  </a:lnTo>
                  <a:lnTo>
                    <a:pt x="615106" y="92385"/>
                  </a:lnTo>
                  <a:lnTo>
                    <a:pt x="556976" y="67946"/>
                  </a:lnTo>
                  <a:lnTo>
                    <a:pt x="497479" y="44364"/>
                  </a:lnTo>
                  <a:lnTo>
                    <a:pt x="436681" y="21697"/>
                  </a:lnTo>
                  <a:lnTo>
                    <a:pt x="3746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13119" y="4024630"/>
              <a:ext cx="1431290" cy="1654810"/>
            </a:xfrm>
            <a:custGeom>
              <a:avLst/>
              <a:gdLst/>
              <a:ahLst/>
              <a:cxnLst/>
              <a:rect l="l" t="t" r="r" b="b"/>
              <a:pathLst>
                <a:path w="1431290" h="1654810">
                  <a:moveTo>
                    <a:pt x="374650" y="0"/>
                  </a:moveTo>
                  <a:lnTo>
                    <a:pt x="436681" y="21697"/>
                  </a:lnTo>
                  <a:lnTo>
                    <a:pt x="497479" y="44364"/>
                  </a:lnTo>
                  <a:lnTo>
                    <a:pt x="556976" y="67946"/>
                  </a:lnTo>
                  <a:lnTo>
                    <a:pt x="615106" y="92385"/>
                  </a:lnTo>
                  <a:lnTo>
                    <a:pt x="671804" y="117624"/>
                  </a:lnTo>
                  <a:lnTo>
                    <a:pt x="727004" y="143608"/>
                  </a:lnTo>
                  <a:lnTo>
                    <a:pt x="780639" y="170280"/>
                  </a:lnTo>
                  <a:lnTo>
                    <a:pt x="832643" y="197584"/>
                  </a:lnTo>
                  <a:lnTo>
                    <a:pt x="882951" y="225462"/>
                  </a:lnTo>
                  <a:lnTo>
                    <a:pt x="931496" y="253858"/>
                  </a:lnTo>
                  <a:lnTo>
                    <a:pt x="978213" y="282717"/>
                  </a:lnTo>
                  <a:lnTo>
                    <a:pt x="1023034" y="311980"/>
                  </a:lnTo>
                  <a:lnTo>
                    <a:pt x="1065895" y="341593"/>
                  </a:lnTo>
                  <a:lnTo>
                    <a:pt x="1106729" y="371498"/>
                  </a:lnTo>
                  <a:lnTo>
                    <a:pt x="1145470" y="401638"/>
                  </a:lnTo>
                  <a:lnTo>
                    <a:pt x="1182052" y="431958"/>
                  </a:lnTo>
                  <a:lnTo>
                    <a:pt x="1216409" y="462401"/>
                  </a:lnTo>
                  <a:lnTo>
                    <a:pt x="1248475" y="492910"/>
                  </a:lnTo>
                  <a:lnTo>
                    <a:pt x="1278184" y="523429"/>
                  </a:lnTo>
                  <a:lnTo>
                    <a:pt x="1305470" y="553901"/>
                  </a:lnTo>
                  <a:lnTo>
                    <a:pt x="1330267" y="584269"/>
                  </a:lnTo>
                  <a:lnTo>
                    <a:pt x="1372129" y="644471"/>
                  </a:lnTo>
                  <a:lnTo>
                    <a:pt x="1403242" y="703582"/>
                  </a:lnTo>
                  <a:lnTo>
                    <a:pt x="1423077" y="761149"/>
                  </a:lnTo>
                  <a:lnTo>
                    <a:pt x="1431107" y="816721"/>
                  </a:lnTo>
                  <a:lnTo>
                    <a:pt x="1430529" y="843618"/>
                  </a:lnTo>
                  <a:lnTo>
                    <a:pt x="1419859" y="895350"/>
                  </a:lnTo>
                  <a:lnTo>
                    <a:pt x="1329689" y="1164590"/>
                  </a:lnTo>
                  <a:lnTo>
                    <a:pt x="1314272" y="1203965"/>
                  </a:lnTo>
                  <a:lnTo>
                    <a:pt x="1294876" y="1243198"/>
                  </a:lnTo>
                  <a:lnTo>
                    <a:pt x="1271778" y="1281817"/>
                  </a:lnTo>
                  <a:lnTo>
                    <a:pt x="1245254" y="1319351"/>
                  </a:lnTo>
                  <a:lnTo>
                    <a:pt x="1215583" y="1355330"/>
                  </a:lnTo>
                  <a:lnTo>
                    <a:pt x="1183042" y="1389283"/>
                  </a:lnTo>
                  <a:lnTo>
                    <a:pt x="1147907" y="1420739"/>
                  </a:lnTo>
                  <a:lnTo>
                    <a:pt x="1110456" y="1449228"/>
                  </a:lnTo>
                  <a:lnTo>
                    <a:pt x="1070966" y="1474279"/>
                  </a:lnTo>
                  <a:lnTo>
                    <a:pt x="1029714" y="1495422"/>
                  </a:lnTo>
                  <a:lnTo>
                    <a:pt x="986978" y="1512185"/>
                  </a:lnTo>
                  <a:lnTo>
                    <a:pt x="943034" y="1524099"/>
                  </a:lnTo>
                  <a:lnTo>
                    <a:pt x="898160" y="1530691"/>
                  </a:lnTo>
                  <a:lnTo>
                    <a:pt x="852633" y="1531493"/>
                  </a:lnTo>
                  <a:lnTo>
                    <a:pt x="806731" y="1526033"/>
                  </a:lnTo>
                  <a:lnTo>
                    <a:pt x="760729" y="1513840"/>
                  </a:lnTo>
                  <a:lnTo>
                    <a:pt x="713739" y="1654810"/>
                  </a:lnTo>
                  <a:lnTo>
                    <a:pt x="0" y="1107440"/>
                  </a:lnTo>
                  <a:lnTo>
                    <a:pt x="899159" y="1104900"/>
                  </a:lnTo>
                  <a:lnTo>
                    <a:pt x="852170" y="1245870"/>
                  </a:lnTo>
                  <a:lnTo>
                    <a:pt x="1370329" y="1028700"/>
                  </a:lnTo>
                  <a:lnTo>
                    <a:pt x="743267" y="585430"/>
                  </a:lnTo>
                  <a:lnTo>
                    <a:pt x="430529" y="330517"/>
                  </a:lnTo>
                  <a:lnTo>
                    <a:pt x="338772" y="167520"/>
                  </a:lnTo>
                  <a:lnTo>
                    <a:pt x="3746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252368" y="3262759"/>
            <a:ext cx="373380" cy="332740"/>
            <a:chOff x="6252368" y="3262759"/>
            <a:chExt cx="373380" cy="332740"/>
          </a:xfrm>
        </p:grpSpPr>
        <p:sp>
          <p:nvSpPr>
            <p:cNvPr id="8" name="object 8"/>
            <p:cNvSpPr/>
            <p:nvPr/>
          </p:nvSpPr>
          <p:spPr>
            <a:xfrm>
              <a:off x="6256019" y="3267710"/>
              <a:ext cx="365760" cy="322580"/>
            </a:xfrm>
            <a:custGeom>
              <a:avLst/>
              <a:gdLst/>
              <a:ahLst/>
              <a:cxnLst/>
              <a:rect l="l" t="t" r="r" b="b"/>
              <a:pathLst>
                <a:path w="365759" h="322579">
                  <a:moveTo>
                    <a:pt x="146050" y="0"/>
                  </a:moveTo>
                  <a:lnTo>
                    <a:pt x="96519" y="7619"/>
                  </a:lnTo>
                  <a:lnTo>
                    <a:pt x="53339" y="27939"/>
                  </a:lnTo>
                  <a:lnTo>
                    <a:pt x="21589" y="60960"/>
                  </a:lnTo>
                  <a:lnTo>
                    <a:pt x="2539" y="102869"/>
                  </a:lnTo>
                  <a:lnTo>
                    <a:pt x="0" y="118110"/>
                  </a:lnTo>
                  <a:lnTo>
                    <a:pt x="0" y="149860"/>
                  </a:lnTo>
                  <a:lnTo>
                    <a:pt x="13969" y="195579"/>
                  </a:lnTo>
                  <a:lnTo>
                    <a:pt x="40639" y="238760"/>
                  </a:lnTo>
                  <a:lnTo>
                    <a:pt x="80009" y="276860"/>
                  </a:lnTo>
                  <a:lnTo>
                    <a:pt x="113029" y="297179"/>
                  </a:lnTo>
                  <a:lnTo>
                    <a:pt x="148589" y="311150"/>
                  </a:lnTo>
                  <a:lnTo>
                    <a:pt x="219709" y="322579"/>
                  </a:lnTo>
                  <a:lnTo>
                    <a:pt x="236219" y="321310"/>
                  </a:lnTo>
                  <a:lnTo>
                    <a:pt x="284479" y="308610"/>
                  </a:lnTo>
                  <a:lnTo>
                    <a:pt x="323850" y="284479"/>
                  </a:lnTo>
                  <a:lnTo>
                    <a:pt x="351789" y="247650"/>
                  </a:lnTo>
                  <a:lnTo>
                    <a:pt x="364489" y="204469"/>
                  </a:lnTo>
                  <a:lnTo>
                    <a:pt x="365759" y="189229"/>
                  </a:lnTo>
                  <a:lnTo>
                    <a:pt x="364489" y="172719"/>
                  </a:lnTo>
                  <a:lnTo>
                    <a:pt x="351789" y="127000"/>
                  </a:lnTo>
                  <a:lnTo>
                    <a:pt x="325120" y="83819"/>
                  </a:lnTo>
                  <a:lnTo>
                    <a:pt x="285750" y="45719"/>
                  </a:lnTo>
                  <a:lnTo>
                    <a:pt x="252729" y="25400"/>
                  </a:lnTo>
                  <a:lnTo>
                    <a:pt x="217169" y="1142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7131" y="3267521"/>
              <a:ext cx="363855" cy="323215"/>
            </a:xfrm>
            <a:custGeom>
              <a:avLst/>
              <a:gdLst/>
              <a:ahLst/>
              <a:cxnLst/>
              <a:rect l="l" t="t" r="r" b="b"/>
              <a:pathLst>
                <a:path w="363854" h="323214">
                  <a:moveTo>
                    <a:pt x="111918" y="297368"/>
                  </a:moveTo>
                  <a:lnTo>
                    <a:pt x="69214" y="269257"/>
                  </a:lnTo>
                  <a:lnTo>
                    <a:pt x="35718" y="234620"/>
                  </a:lnTo>
                  <a:lnTo>
                    <a:pt x="12382" y="195609"/>
                  </a:lnTo>
                  <a:lnTo>
                    <a:pt x="158" y="154375"/>
                  </a:lnTo>
                  <a:lnTo>
                    <a:pt x="0" y="113071"/>
                  </a:lnTo>
                  <a:lnTo>
                    <a:pt x="12858" y="73848"/>
                  </a:lnTo>
                  <a:lnTo>
                    <a:pt x="37247" y="40904"/>
                  </a:lnTo>
                  <a:lnTo>
                    <a:pt x="70808" y="17309"/>
                  </a:lnTo>
                  <a:lnTo>
                    <a:pt x="111283" y="3521"/>
                  </a:lnTo>
                  <a:lnTo>
                    <a:pt x="156415" y="0"/>
                  </a:lnTo>
                  <a:lnTo>
                    <a:pt x="203946" y="7202"/>
                  </a:lnTo>
                  <a:lnTo>
                    <a:pt x="251618" y="25588"/>
                  </a:lnTo>
                  <a:lnTo>
                    <a:pt x="293881" y="53692"/>
                  </a:lnTo>
                  <a:lnTo>
                    <a:pt x="327254" y="88288"/>
                  </a:lnTo>
                  <a:lnTo>
                    <a:pt x="350678" y="127188"/>
                  </a:lnTo>
                  <a:lnTo>
                    <a:pt x="363096" y="168204"/>
                  </a:lnTo>
                  <a:lnTo>
                    <a:pt x="363449" y="209150"/>
                  </a:lnTo>
                  <a:lnTo>
                    <a:pt x="350678" y="247838"/>
                  </a:lnTo>
                  <a:lnTo>
                    <a:pt x="326290" y="280875"/>
                  </a:lnTo>
                  <a:lnTo>
                    <a:pt x="292729" y="304705"/>
                  </a:lnTo>
                  <a:lnTo>
                    <a:pt x="252253" y="318799"/>
                  </a:lnTo>
                  <a:lnTo>
                    <a:pt x="207121" y="322627"/>
                  </a:lnTo>
                  <a:lnTo>
                    <a:pt x="159590" y="315659"/>
                  </a:lnTo>
                  <a:lnTo>
                    <a:pt x="111918" y="297368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5047" y="4105047"/>
            <a:ext cx="3296285" cy="2229485"/>
            <a:chOff x="295047" y="4105047"/>
            <a:chExt cx="3296285" cy="2229485"/>
          </a:xfrm>
        </p:grpSpPr>
        <p:sp>
          <p:nvSpPr>
            <p:cNvPr id="11" name="object 11"/>
            <p:cNvSpPr/>
            <p:nvPr/>
          </p:nvSpPr>
          <p:spPr>
            <a:xfrm>
              <a:off x="1828799" y="5181599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243839" y="0"/>
                  </a:moveTo>
                  <a:lnTo>
                    <a:pt x="243839" y="38100"/>
                  </a:lnTo>
                  <a:lnTo>
                    <a:pt x="59689" y="38100"/>
                  </a:lnTo>
                  <a:lnTo>
                    <a:pt x="59689" y="0"/>
                  </a:lnTo>
                  <a:lnTo>
                    <a:pt x="0" y="76200"/>
                  </a:lnTo>
                  <a:lnTo>
                    <a:pt x="59689" y="152400"/>
                  </a:lnTo>
                  <a:lnTo>
                    <a:pt x="59689" y="114300"/>
                  </a:lnTo>
                  <a:lnTo>
                    <a:pt x="243839" y="114300"/>
                  </a:lnTo>
                  <a:lnTo>
                    <a:pt x="243839" y="152400"/>
                  </a:lnTo>
                  <a:lnTo>
                    <a:pt x="304800" y="7620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799" y="5181599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0" y="76200"/>
                  </a:moveTo>
                  <a:lnTo>
                    <a:pt x="59689" y="0"/>
                  </a:lnTo>
                  <a:lnTo>
                    <a:pt x="59689" y="38100"/>
                  </a:lnTo>
                  <a:lnTo>
                    <a:pt x="243839" y="38100"/>
                  </a:lnTo>
                  <a:lnTo>
                    <a:pt x="243839" y="0"/>
                  </a:lnTo>
                  <a:lnTo>
                    <a:pt x="304800" y="76200"/>
                  </a:lnTo>
                  <a:lnTo>
                    <a:pt x="243839" y="152400"/>
                  </a:lnTo>
                  <a:lnTo>
                    <a:pt x="243839" y="114300"/>
                  </a:lnTo>
                  <a:lnTo>
                    <a:pt x="59689" y="114300"/>
                  </a:lnTo>
                  <a:lnTo>
                    <a:pt x="59689" y="152400"/>
                  </a:lnTo>
                  <a:lnTo>
                    <a:pt x="0" y="76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5047" y="4105047"/>
              <a:ext cx="3296104" cy="2229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8698" y="4893309"/>
              <a:ext cx="211454" cy="552450"/>
            </a:xfrm>
            <a:custGeom>
              <a:avLst/>
              <a:gdLst/>
              <a:ahLst/>
              <a:cxnLst/>
              <a:rect l="l" t="t" r="r" b="b"/>
              <a:pathLst>
                <a:path w="211455" h="552450">
                  <a:moveTo>
                    <a:pt x="208342" y="0"/>
                  </a:moveTo>
                  <a:lnTo>
                    <a:pt x="166330" y="17820"/>
                  </a:lnTo>
                  <a:lnTo>
                    <a:pt x="126452" y="44724"/>
                  </a:lnTo>
                  <a:lnTo>
                    <a:pt x="89927" y="79735"/>
                  </a:lnTo>
                  <a:lnTo>
                    <a:pt x="57974" y="121879"/>
                  </a:lnTo>
                  <a:lnTo>
                    <a:pt x="31812" y="170179"/>
                  </a:lnTo>
                  <a:lnTo>
                    <a:pt x="13131" y="220865"/>
                  </a:lnTo>
                  <a:lnTo>
                    <a:pt x="2621" y="271105"/>
                  </a:lnTo>
                  <a:lnTo>
                    <a:pt x="0" y="319618"/>
                  </a:lnTo>
                  <a:lnTo>
                    <a:pt x="4983" y="365125"/>
                  </a:lnTo>
                  <a:lnTo>
                    <a:pt x="17288" y="406345"/>
                  </a:lnTo>
                  <a:lnTo>
                    <a:pt x="36634" y="441999"/>
                  </a:lnTo>
                  <a:lnTo>
                    <a:pt x="62736" y="470807"/>
                  </a:lnTo>
                  <a:lnTo>
                    <a:pt x="95312" y="491489"/>
                  </a:lnTo>
                  <a:lnTo>
                    <a:pt x="96582" y="491489"/>
                  </a:lnTo>
                  <a:lnTo>
                    <a:pt x="68642" y="552449"/>
                  </a:lnTo>
                  <a:lnTo>
                    <a:pt x="210882" y="469899"/>
                  </a:lnTo>
                  <a:lnTo>
                    <a:pt x="190178" y="369569"/>
                  </a:lnTo>
                  <a:lnTo>
                    <a:pt x="151192" y="369569"/>
                  </a:lnTo>
                  <a:lnTo>
                    <a:pt x="121565" y="344924"/>
                  </a:lnTo>
                  <a:lnTo>
                    <a:pt x="105630" y="306705"/>
                  </a:lnTo>
                  <a:lnTo>
                    <a:pt x="104221" y="259913"/>
                  </a:lnTo>
                  <a:lnTo>
                    <a:pt x="118172" y="209550"/>
                  </a:lnTo>
                  <a:lnTo>
                    <a:pt x="135098" y="179466"/>
                  </a:lnTo>
                  <a:lnTo>
                    <a:pt x="156430" y="154622"/>
                  </a:lnTo>
                  <a:lnTo>
                    <a:pt x="180858" y="135969"/>
                  </a:lnTo>
                  <a:lnTo>
                    <a:pt x="207072" y="124459"/>
                  </a:lnTo>
                  <a:lnTo>
                    <a:pt x="208342" y="0"/>
                  </a:lnTo>
                  <a:close/>
                </a:path>
                <a:path w="211455" h="552450">
                  <a:moveTo>
                    <a:pt x="177862" y="309879"/>
                  </a:moveTo>
                  <a:lnTo>
                    <a:pt x="151192" y="369569"/>
                  </a:lnTo>
                  <a:lnTo>
                    <a:pt x="190178" y="369569"/>
                  </a:lnTo>
                  <a:lnTo>
                    <a:pt x="177862" y="30987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08698" y="4893309"/>
              <a:ext cx="211454" cy="552450"/>
            </a:xfrm>
            <a:custGeom>
              <a:avLst/>
              <a:gdLst/>
              <a:ahLst/>
              <a:cxnLst/>
              <a:rect l="l" t="t" r="r" b="b"/>
              <a:pathLst>
                <a:path w="211455" h="552450">
                  <a:moveTo>
                    <a:pt x="151192" y="369569"/>
                  </a:moveTo>
                  <a:lnTo>
                    <a:pt x="121565" y="344924"/>
                  </a:lnTo>
                  <a:lnTo>
                    <a:pt x="105630" y="306705"/>
                  </a:lnTo>
                  <a:lnTo>
                    <a:pt x="104221" y="259913"/>
                  </a:lnTo>
                  <a:lnTo>
                    <a:pt x="118172" y="209550"/>
                  </a:lnTo>
                  <a:lnTo>
                    <a:pt x="135098" y="179466"/>
                  </a:lnTo>
                  <a:lnTo>
                    <a:pt x="156430" y="154622"/>
                  </a:lnTo>
                  <a:lnTo>
                    <a:pt x="180858" y="135969"/>
                  </a:lnTo>
                  <a:lnTo>
                    <a:pt x="207072" y="124459"/>
                  </a:lnTo>
                  <a:lnTo>
                    <a:pt x="208342" y="0"/>
                  </a:lnTo>
                  <a:lnTo>
                    <a:pt x="166330" y="17820"/>
                  </a:lnTo>
                  <a:lnTo>
                    <a:pt x="126452" y="44724"/>
                  </a:lnTo>
                  <a:lnTo>
                    <a:pt x="89927" y="79735"/>
                  </a:lnTo>
                  <a:lnTo>
                    <a:pt x="57974" y="121879"/>
                  </a:lnTo>
                  <a:lnTo>
                    <a:pt x="31812" y="170179"/>
                  </a:lnTo>
                  <a:lnTo>
                    <a:pt x="13131" y="220865"/>
                  </a:lnTo>
                  <a:lnTo>
                    <a:pt x="2621" y="271105"/>
                  </a:lnTo>
                  <a:lnTo>
                    <a:pt x="0" y="319618"/>
                  </a:lnTo>
                  <a:lnTo>
                    <a:pt x="4983" y="365125"/>
                  </a:lnTo>
                  <a:lnTo>
                    <a:pt x="17288" y="406345"/>
                  </a:lnTo>
                  <a:lnTo>
                    <a:pt x="36634" y="441999"/>
                  </a:lnTo>
                  <a:lnTo>
                    <a:pt x="62736" y="470807"/>
                  </a:lnTo>
                  <a:lnTo>
                    <a:pt x="95312" y="491489"/>
                  </a:lnTo>
                  <a:lnTo>
                    <a:pt x="96582" y="491489"/>
                  </a:lnTo>
                  <a:lnTo>
                    <a:pt x="68642" y="552449"/>
                  </a:lnTo>
                  <a:lnTo>
                    <a:pt x="210882" y="469899"/>
                  </a:lnTo>
                  <a:lnTo>
                    <a:pt x="177862" y="309879"/>
                  </a:lnTo>
                  <a:lnTo>
                    <a:pt x="151192" y="3695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8590" y="4605019"/>
              <a:ext cx="259715" cy="422909"/>
            </a:xfrm>
            <a:custGeom>
              <a:avLst/>
              <a:gdLst/>
              <a:ahLst/>
              <a:cxnLst/>
              <a:rect l="l" t="t" r="r" b="b"/>
              <a:pathLst>
                <a:path w="259714" h="422910">
                  <a:moveTo>
                    <a:pt x="229949" y="140969"/>
                  </a:moveTo>
                  <a:lnTo>
                    <a:pt x="83819" y="140969"/>
                  </a:lnTo>
                  <a:lnTo>
                    <a:pt x="114776" y="142180"/>
                  </a:lnTo>
                  <a:lnTo>
                    <a:pt x="142875" y="157321"/>
                  </a:lnTo>
                  <a:lnTo>
                    <a:pt x="165258" y="183653"/>
                  </a:lnTo>
                  <a:lnTo>
                    <a:pt x="179069" y="218439"/>
                  </a:lnTo>
                  <a:lnTo>
                    <a:pt x="181252" y="256420"/>
                  </a:lnTo>
                  <a:lnTo>
                    <a:pt x="171767" y="289877"/>
                  </a:lnTo>
                  <a:lnTo>
                    <a:pt x="152280" y="315237"/>
                  </a:lnTo>
                  <a:lnTo>
                    <a:pt x="124459" y="328929"/>
                  </a:lnTo>
                  <a:lnTo>
                    <a:pt x="144779" y="422909"/>
                  </a:lnTo>
                  <a:lnTo>
                    <a:pt x="183032" y="407693"/>
                  </a:lnTo>
                  <a:lnTo>
                    <a:pt x="214582" y="381188"/>
                  </a:lnTo>
                  <a:lnTo>
                    <a:pt x="238442" y="345439"/>
                  </a:lnTo>
                  <a:lnTo>
                    <a:pt x="253623" y="302495"/>
                  </a:lnTo>
                  <a:lnTo>
                    <a:pt x="259138" y="254399"/>
                  </a:lnTo>
                  <a:lnTo>
                    <a:pt x="253999" y="203199"/>
                  </a:lnTo>
                  <a:lnTo>
                    <a:pt x="237778" y="154234"/>
                  </a:lnTo>
                  <a:lnTo>
                    <a:pt x="229949" y="140969"/>
                  </a:lnTo>
                  <a:close/>
                </a:path>
                <a:path w="259714" h="422910">
                  <a:moveTo>
                    <a:pt x="54609" y="0"/>
                  </a:moveTo>
                  <a:lnTo>
                    <a:pt x="0" y="109219"/>
                  </a:lnTo>
                  <a:lnTo>
                    <a:pt x="93979" y="187959"/>
                  </a:lnTo>
                  <a:lnTo>
                    <a:pt x="83819" y="140969"/>
                  </a:lnTo>
                  <a:lnTo>
                    <a:pt x="229949" y="140969"/>
                  </a:lnTo>
                  <a:lnTo>
                    <a:pt x="213124" y="112465"/>
                  </a:lnTo>
                  <a:lnTo>
                    <a:pt x="181768" y="79374"/>
                  </a:lnTo>
                  <a:lnTo>
                    <a:pt x="145438" y="56444"/>
                  </a:lnTo>
                  <a:lnTo>
                    <a:pt x="112293" y="46989"/>
                  </a:lnTo>
                  <a:lnTo>
                    <a:pt x="63500" y="46989"/>
                  </a:lnTo>
                  <a:lnTo>
                    <a:pt x="54609" y="0"/>
                  </a:lnTo>
                  <a:close/>
                </a:path>
                <a:path w="259714" h="422910">
                  <a:moveTo>
                    <a:pt x="105862" y="45155"/>
                  </a:moveTo>
                  <a:lnTo>
                    <a:pt x="64769" y="46989"/>
                  </a:lnTo>
                  <a:lnTo>
                    <a:pt x="112293" y="46989"/>
                  </a:lnTo>
                  <a:lnTo>
                    <a:pt x="105862" y="4515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8590" y="4605019"/>
              <a:ext cx="259715" cy="422909"/>
            </a:xfrm>
            <a:custGeom>
              <a:avLst/>
              <a:gdLst/>
              <a:ahLst/>
              <a:cxnLst/>
              <a:rect l="l" t="t" r="r" b="b"/>
              <a:pathLst>
                <a:path w="259714" h="422910">
                  <a:moveTo>
                    <a:pt x="83819" y="140969"/>
                  </a:moveTo>
                  <a:lnTo>
                    <a:pt x="142875" y="157321"/>
                  </a:lnTo>
                  <a:lnTo>
                    <a:pt x="179069" y="218439"/>
                  </a:lnTo>
                  <a:lnTo>
                    <a:pt x="181252" y="256420"/>
                  </a:lnTo>
                  <a:lnTo>
                    <a:pt x="171767" y="289877"/>
                  </a:lnTo>
                  <a:lnTo>
                    <a:pt x="152280" y="315237"/>
                  </a:lnTo>
                  <a:lnTo>
                    <a:pt x="124459" y="328929"/>
                  </a:lnTo>
                  <a:lnTo>
                    <a:pt x="144779" y="422909"/>
                  </a:lnTo>
                  <a:lnTo>
                    <a:pt x="183032" y="407693"/>
                  </a:lnTo>
                  <a:lnTo>
                    <a:pt x="214582" y="381188"/>
                  </a:lnTo>
                  <a:lnTo>
                    <a:pt x="238442" y="345439"/>
                  </a:lnTo>
                  <a:lnTo>
                    <a:pt x="253623" y="302495"/>
                  </a:lnTo>
                  <a:lnTo>
                    <a:pt x="259138" y="254399"/>
                  </a:lnTo>
                  <a:lnTo>
                    <a:pt x="253999" y="203199"/>
                  </a:lnTo>
                  <a:lnTo>
                    <a:pt x="237778" y="154234"/>
                  </a:lnTo>
                  <a:lnTo>
                    <a:pt x="213124" y="112465"/>
                  </a:lnTo>
                  <a:lnTo>
                    <a:pt x="181768" y="79374"/>
                  </a:lnTo>
                  <a:lnTo>
                    <a:pt x="145438" y="56444"/>
                  </a:lnTo>
                  <a:lnTo>
                    <a:pt x="105862" y="45155"/>
                  </a:lnTo>
                  <a:lnTo>
                    <a:pt x="64769" y="46989"/>
                  </a:lnTo>
                  <a:lnTo>
                    <a:pt x="63500" y="46989"/>
                  </a:lnTo>
                  <a:lnTo>
                    <a:pt x="54609" y="0"/>
                  </a:lnTo>
                  <a:lnTo>
                    <a:pt x="0" y="109219"/>
                  </a:lnTo>
                  <a:lnTo>
                    <a:pt x="93979" y="187959"/>
                  </a:lnTo>
                  <a:lnTo>
                    <a:pt x="83819" y="1409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1727" y="4567327"/>
              <a:ext cx="237944" cy="161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0057" y="4567327"/>
              <a:ext cx="237944" cy="1617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3848" y="4592319"/>
              <a:ext cx="213360" cy="482600"/>
            </a:xfrm>
            <a:custGeom>
              <a:avLst/>
              <a:gdLst/>
              <a:ahLst/>
              <a:cxnLst/>
              <a:rect l="l" t="t" r="r" b="b"/>
              <a:pathLst>
                <a:path w="213360" h="482600">
                  <a:moveTo>
                    <a:pt x="126481" y="0"/>
                  </a:moveTo>
                  <a:lnTo>
                    <a:pt x="131561" y="57149"/>
                  </a:lnTo>
                  <a:lnTo>
                    <a:pt x="97323" y="66243"/>
                  </a:lnTo>
                  <a:lnTo>
                    <a:pt x="66973" y="86045"/>
                  </a:lnTo>
                  <a:lnTo>
                    <a:pt x="41287" y="115133"/>
                  </a:lnTo>
                  <a:lnTo>
                    <a:pt x="21045" y="152085"/>
                  </a:lnTo>
                  <a:lnTo>
                    <a:pt x="7023" y="195480"/>
                  </a:lnTo>
                  <a:lnTo>
                    <a:pt x="0" y="243895"/>
                  </a:lnTo>
                  <a:lnTo>
                    <a:pt x="751" y="295909"/>
                  </a:lnTo>
                  <a:lnTo>
                    <a:pt x="10752" y="353655"/>
                  </a:lnTo>
                  <a:lnTo>
                    <a:pt x="30279" y="405447"/>
                  </a:lnTo>
                  <a:lnTo>
                    <a:pt x="57901" y="449143"/>
                  </a:lnTo>
                  <a:lnTo>
                    <a:pt x="92191" y="482599"/>
                  </a:lnTo>
                  <a:lnTo>
                    <a:pt x="122671" y="382269"/>
                  </a:lnTo>
                  <a:lnTo>
                    <a:pt x="105169" y="365799"/>
                  </a:lnTo>
                  <a:lnTo>
                    <a:pt x="91239" y="343852"/>
                  </a:lnTo>
                  <a:lnTo>
                    <a:pt x="81595" y="317619"/>
                  </a:lnTo>
                  <a:lnTo>
                    <a:pt x="76951" y="288289"/>
                  </a:lnTo>
                  <a:lnTo>
                    <a:pt x="78499" y="244097"/>
                  </a:lnTo>
                  <a:lnTo>
                    <a:pt x="91239" y="207168"/>
                  </a:lnTo>
                  <a:lnTo>
                    <a:pt x="113027" y="180955"/>
                  </a:lnTo>
                  <a:lnTo>
                    <a:pt x="141721" y="168909"/>
                  </a:lnTo>
                  <a:lnTo>
                    <a:pt x="179078" y="168909"/>
                  </a:lnTo>
                  <a:lnTo>
                    <a:pt x="212841" y="106679"/>
                  </a:lnTo>
                  <a:lnTo>
                    <a:pt x="126481" y="0"/>
                  </a:lnTo>
                  <a:close/>
                </a:path>
                <a:path w="213360" h="482600">
                  <a:moveTo>
                    <a:pt x="179078" y="168909"/>
                  </a:moveTo>
                  <a:lnTo>
                    <a:pt x="141721" y="168909"/>
                  </a:lnTo>
                  <a:lnTo>
                    <a:pt x="148071" y="226059"/>
                  </a:lnTo>
                  <a:lnTo>
                    <a:pt x="179078" y="16890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3848" y="4592319"/>
              <a:ext cx="213360" cy="482600"/>
            </a:xfrm>
            <a:custGeom>
              <a:avLst/>
              <a:gdLst/>
              <a:ahLst/>
              <a:cxnLst/>
              <a:rect l="l" t="t" r="r" b="b"/>
              <a:pathLst>
                <a:path w="213360" h="482600">
                  <a:moveTo>
                    <a:pt x="141721" y="168909"/>
                  </a:moveTo>
                  <a:lnTo>
                    <a:pt x="113027" y="180955"/>
                  </a:lnTo>
                  <a:lnTo>
                    <a:pt x="91239" y="207168"/>
                  </a:lnTo>
                  <a:lnTo>
                    <a:pt x="78499" y="244097"/>
                  </a:lnTo>
                  <a:lnTo>
                    <a:pt x="76951" y="288289"/>
                  </a:lnTo>
                  <a:lnTo>
                    <a:pt x="81595" y="317619"/>
                  </a:lnTo>
                  <a:lnTo>
                    <a:pt x="91239" y="343852"/>
                  </a:lnTo>
                  <a:lnTo>
                    <a:pt x="105169" y="365799"/>
                  </a:lnTo>
                  <a:lnTo>
                    <a:pt x="122671" y="382269"/>
                  </a:lnTo>
                  <a:lnTo>
                    <a:pt x="92191" y="482599"/>
                  </a:lnTo>
                  <a:lnTo>
                    <a:pt x="57901" y="449143"/>
                  </a:lnTo>
                  <a:lnTo>
                    <a:pt x="30279" y="405447"/>
                  </a:lnTo>
                  <a:lnTo>
                    <a:pt x="10752" y="353655"/>
                  </a:lnTo>
                  <a:lnTo>
                    <a:pt x="751" y="295909"/>
                  </a:lnTo>
                  <a:lnTo>
                    <a:pt x="0" y="243895"/>
                  </a:lnTo>
                  <a:lnTo>
                    <a:pt x="7023" y="195480"/>
                  </a:lnTo>
                  <a:lnTo>
                    <a:pt x="21045" y="152085"/>
                  </a:lnTo>
                  <a:lnTo>
                    <a:pt x="41287" y="115133"/>
                  </a:lnTo>
                  <a:lnTo>
                    <a:pt x="66973" y="86045"/>
                  </a:lnTo>
                  <a:lnTo>
                    <a:pt x="131561" y="57149"/>
                  </a:lnTo>
                  <a:lnTo>
                    <a:pt x="126481" y="0"/>
                  </a:lnTo>
                  <a:lnTo>
                    <a:pt x="212841" y="106679"/>
                  </a:lnTo>
                  <a:lnTo>
                    <a:pt x="148071" y="226059"/>
                  </a:lnTo>
                  <a:lnTo>
                    <a:pt x="141721" y="16890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43479" y="5162549"/>
              <a:ext cx="397510" cy="378460"/>
            </a:xfrm>
            <a:custGeom>
              <a:avLst/>
              <a:gdLst/>
              <a:ahLst/>
              <a:cxnLst/>
              <a:rect l="l" t="t" r="r" b="b"/>
              <a:pathLst>
                <a:path w="397510" h="378460">
                  <a:moveTo>
                    <a:pt x="329078" y="161032"/>
                  </a:moveTo>
                  <a:lnTo>
                    <a:pt x="153114" y="161032"/>
                  </a:lnTo>
                  <a:lnTo>
                    <a:pt x="193992" y="170021"/>
                  </a:lnTo>
                  <a:lnTo>
                    <a:pt x="233441" y="195917"/>
                  </a:lnTo>
                  <a:lnTo>
                    <a:pt x="266700" y="236219"/>
                  </a:lnTo>
                  <a:lnTo>
                    <a:pt x="286861" y="284003"/>
                  </a:lnTo>
                  <a:lnTo>
                    <a:pt x="290830" y="332740"/>
                  </a:lnTo>
                  <a:lnTo>
                    <a:pt x="397509" y="378459"/>
                  </a:lnTo>
                  <a:lnTo>
                    <a:pt x="397093" y="331370"/>
                  </a:lnTo>
                  <a:lnTo>
                    <a:pt x="388461" y="282733"/>
                  </a:lnTo>
                  <a:lnTo>
                    <a:pt x="371971" y="234334"/>
                  </a:lnTo>
                  <a:lnTo>
                    <a:pt x="347980" y="187959"/>
                  </a:lnTo>
                  <a:lnTo>
                    <a:pt x="329078" y="161032"/>
                  </a:lnTo>
                  <a:close/>
                </a:path>
                <a:path w="397510" h="378460">
                  <a:moveTo>
                    <a:pt x="12700" y="0"/>
                  </a:moveTo>
                  <a:lnTo>
                    <a:pt x="0" y="163830"/>
                  </a:lnTo>
                  <a:lnTo>
                    <a:pt x="151130" y="228600"/>
                  </a:lnTo>
                  <a:lnTo>
                    <a:pt x="115569" y="171450"/>
                  </a:lnTo>
                  <a:lnTo>
                    <a:pt x="153114" y="161032"/>
                  </a:lnTo>
                  <a:lnTo>
                    <a:pt x="329078" y="161032"/>
                  </a:lnTo>
                  <a:lnTo>
                    <a:pt x="316867" y="143636"/>
                  </a:lnTo>
                  <a:lnTo>
                    <a:pt x="281483" y="106263"/>
                  </a:lnTo>
                  <a:lnTo>
                    <a:pt x="243033" y="76361"/>
                  </a:lnTo>
                  <a:lnTo>
                    <a:pt x="207688" y="57150"/>
                  </a:lnTo>
                  <a:lnTo>
                    <a:pt x="46989" y="57150"/>
                  </a:lnTo>
                  <a:lnTo>
                    <a:pt x="12700" y="0"/>
                  </a:lnTo>
                  <a:close/>
                </a:path>
                <a:path w="397510" h="378460">
                  <a:moveTo>
                    <a:pt x="121344" y="36691"/>
                  </a:moveTo>
                  <a:lnTo>
                    <a:pt x="82686" y="41882"/>
                  </a:lnTo>
                  <a:lnTo>
                    <a:pt x="46989" y="57150"/>
                  </a:lnTo>
                  <a:lnTo>
                    <a:pt x="207688" y="57150"/>
                  </a:lnTo>
                  <a:lnTo>
                    <a:pt x="202723" y="54451"/>
                  </a:lnTo>
                  <a:lnTo>
                    <a:pt x="161758" y="41054"/>
                  </a:lnTo>
                  <a:lnTo>
                    <a:pt x="121344" y="36691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3479" y="5162549"/>
              <a:ext cx="397510" cy="378460"/>
            </a:xfrm>
            <a:custGeom>
              <a:avLst/>
              <a:gdLst/>
              <a:ahLst/>
              <a:cxnLst/>
              <a:rect l="l" t="t" r="r" b="b"/>
              <a:pathLst>
                <a:path w="397510" h="378460">
                  <a:moveTo>
                    <a:pt x="115569" y="171450"/>
                  </a:moveTo>
                  <a:lnTo>
                    <a:pt x="153114" y="161032"/>
                  </a:lnTo>
                  <a:lnTo>
                    <a:pt x="193992" y="170021"/>
                  </a:lnTo>
                  <a:lnTo>
                    <a:pt x="233441" y="195917"/>
                  </a:lnTo>
                  <a:lnTo>
                    <a:pt x="266700" y="236219"/>
                  </a:lnTo>
                  <a:lnTo>
                    <a:pt x="286861" y="284003"/>
                  </a:lnTo>
                  <a:lnTo>
                    <a:pt x="290830" y="332740"/>
                  </a:lnTo>
                  <a:lnTo>
                    <a:pt x="397509" y="378459"/>
                  </a:lnTo>
                  <a:lnTo>
                    <a:pt x="397093" y="331370"/>
                  </a:lnTo>
                  <a:lnTo>
                    <a:pt x="388461" y="282733"/>
                  </a:lnTo>
                  <a:lnTo>
                    <a:pt x="371971" y="234334"/>
                  </a:lnTo>
                  <a:lnTo>
                    <a:pt x="347980" y="187959"/>
                  </a:lnTo>
                  <a:lnTo>
                    <a:pt x="316867" y="143636"/>
                  </a:lnTo>
                  <a:lnTo>
                    <a:pt x="281483" y="106263"/>
                  </a:lnTo>
                  <a:lnTo>
                    <a:pt x="243033" y="76361"/>
                  </a:lnTo>
                  <a:lnTo>
                    <a:pt x="202723" y="54451"/>
                  </a:lnTo>
                  <a:lnTo>
                    <a:pt x="161758" y="41054"/>
                  </a:lnTo>
                  <a:lnTo>
                    <a:pt x="121344" y="36691"/>
                  </a:lnTo>
                  <a:lnTo>
                    <a:pt x="82686" y="41882"/>
                  </a:lnTo>
                  <a:lnTo>
                    <a:pt x="46989" y="57150"/>
                  </a:lnTo>
                  <a:lnTo>
                    <a:pt x="12700" y="0"/>
                  </a:lnTo>
                  <a:lnTo>
                    <a:pt x="0" y="163830"/>
                  </a:lnTo>
                  <a:lnTo>
                    <a:pt x="151130" y="228600"/>
                  </a:lnTo>
                  <a:lnTo>
                    <a:pt x="115569" y="1714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74620" y="5325109"/>
              <a:ext cx="365760" cy="322580"/>
            </a:xfrm>
            <a:custGeom>
              <a:avLst/>
              <a:gdLst/>
              <a:ahLst/>
              <a:cxnLst/>
              <a:rect l="l" t="t" r="r" b="b"/>
              <a:pathLst>
                <a:path w="365760" h="322579">
                  <a:moveTo>
                    <a:pt x="146050" y="0"/>
                  </a:moveTo>
                  <a:lnTo>
                    <a:pt x="96519" y="7619"/>
                  </a:lnTo>
                  <a:lnTo>
                    <a:pt x="53340" y="27939"/>
                  </a:lnTo>
                  <a:lnTo>
                    <a:pt x="12700" y="73659"/>
                  </a:lnTo>
                  <a:lnTo>
                    <a:pt x="7619" y="88899"/>
                  </a:lnTo>
                  <a:lnTo>
                    <a:pt x="2540" y="102869"/>
                  </a:lnTo>
                  <a:lnTo>
                    <a:pt x="0" y="118109"/>
                  </a:lnTo>
                  <a:lnTo>
                    <a:pt x="0" y="149859"/>
                  </a:lnTo>
                  <a:lnTo>
                    <a:pt x="13969" y="195579"/>
                  </a:lnTo>
                  <a:lnTo>
                    <a:pt x="40640" y="238759"/>
                  </a:lnTo>
                  <a:lnTo>
                    <a:pt x="80010" y="276859"/>
                  </a:lnTo>
                  <a:lnTo>
                    <a:pt x="113030" y="297179"/>
                  </a:lnTo>
                  <a:lnTo>
                    <a:pt x="148590" y="311149"/>
                  </a:lnTo>
                  <a:lnTo>
                    <a:pt x="219710" y="322579"/>
                  </a:lnTo>
                  <a:lnTo>
                    <a:pt x="236219" y="321309"/>
                  </a:lnTo>
                  <a:lnTo>
                    <a:pt x="284480" y="309879"/>
                  </a:lnTo>
                  <a:lnTo>
                    <a:pt x="323850" y="284479"/>
                  </a:lnTo>
                  <a:lnTo>
                    <a:pt x="351790" y="248919"/>
                  </a:lnTo>
                  <a:lnTo>
                    <a:pt x="365760" y="204469"/>
                  </a:lnTo>
                  <a:lnTo>
                    <a:pt x="365760" y="189229"/>
                  </a:lnTo>
                  <a:lnTo>
                    <a:pt x="358140" y="142239"/>
                  </a:lnTo>
                  <a:lnTo>
                    <a:pt x="335280" y="97789"/>
                  </a:lnTo>
                  <a:lnTo>
                    <a:pt x="299719" y="58419"/>
                  </a:lnTo>
                  <a:lnTo>
                    <a:pt x="252730" y="25399"/>
                  </a:lnTo>
                  <a:lnTo>
                    <a:pt x="217169" y="11429"/>
                  </a:lnTo>
                  <a:lnTo>
                    <a:pt x="180340" y="253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74996" y="5324921"/>
              <a:ext cx="364490" cy="323215"/>
            </a:xfrm>
            <a:custGeom>
              <a:avLst/>
              <a:gdLst/>
              <a:ahLst/>
              <a:cxnLst/>
              <a:rect l="l" t="t" r="r" b="b"/>
              <a:pathLst>
                <a:path w="364489" h="323214">
                  <a:moveTo>
                    <a:pt x="112653" y="297368"/>
                  </a:moveTo>
                  <a:lnTo>
                    <a:pt x="69944" y="269257"/>
                  </a:lnTo>
                  <a:lnTo>
                    <a:pt x="36406" y="234620"/>
                  </a:lnTo>
                  <a:lnTo>
                    <a:pt x="12958" y="195609"/>
                  </a:lnTo>
                  <a:lnTo>
                    <a:pt x="517" y="154375"/>
                  </a:lnTo>
                  <a:lnTo>
                    <a:pt x="0" y="113071"/>
                  </a:lnTo>
                  <a:lnTo>
                    <a:pt x="12323" y="73848"/>
                  </a:lnTo>
                  <a:lnTo>
                    <a:pt x="37247" y="40904"/>
                  </a:lnTo>
                  <a:lnTo>
                    <a:pt x="71167" y="17309"/>
                  </a:lnTo>
                  <a:lnTo>
                    <a:pt x="111859" y="3521"/>
                  </a:lnTo>
                  <a:lnTo>
                    <a:pt x="157103" y="0"/>
                  </a:lnTo>
                  <a:lnTo>
                    <a:pt x="204675" y="7202"/>
                  </a:lnTo>
                  <a:lnTo>
                    <a:pt x="252353" y="25588"/>
                  </a:lnTo>
                  <a:lnTo>
                    <a:pt x="294616" y="53698"/>
                  </a:lnTo>
                  <a:lnTo>
                    <a:pt x="327989" y="88335"/>
                  </a:lnTo>
                  <a:lnTo>
                    <a:pt x="351413" y="127346"/>
                  </a:lnTo>
                  <a:lnTo>
                    <a:pt x="363831" y="168580"/>
                  </a:lnTo>
                  <a:lnTo>
                    <a:pt x="364184" y="209885"/>
                  </a:lnTo>
                  <a:lnTo>
                    <a:pt x="351413" y="249108"/>
                  </a:lnTo>
                  <a:lnTo>
                    <a:pt x="327025" y="282051"/>
                  </a:lnTo>
                  <a:lnTo>
                    <a:pt x="293464" y="305646"/>
                  </a:lnTo>
                  <a:lnTo>
                    <a:pt x="252988" y="319434"/>
                  </a:lnTo>
                  <a:lnTo>
                    <a:pt x="207856" y="322956"/>
                  </a:lnTo>
                  <a:lnTo>
                    <a:pt x="160325" y="315753"/>
                  </a:lnTo>
                  <a:lnTo>
                    <a:pt x="112653" y="297368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2999" y="4190999"/>
              <a:ext cx="1905000" cy="1132840"/>
            </a:xfrm>
            <a:custGeom>
              <a:avLst/>
              <a:gdLst/>
              <a:ahLst/>
              <a:cxnLst/>
              <a:rect l="l" t="t" r="r" b="b"/>
              <a:pathLst>
                <a:path w="1905000" h="1132839">
                  <a:moveTo>
                    <a:pt x="952500" y="0"/>
                  </a:moveTo>
                  <a:lnTo>
                    <a:pt x="854710" y="3810"/>
                  </a:lnTo>
                  <a:lnTo>
                    <a:pt x="760730" y="12700"/>
                  </a:lnTo>
                  <a:lnTo>
                    <a:pt x="669289" y="27939"/>
                  </a:lnTo>
                  <a:lnTo>
                    <a:pt x="581660" y="48260"/>
                  </a:lnTo>
                  <a:lnTo>
                    <a:pt x="497839" y="73660"/>
                  </a:lnTo>
                  <a:lnTo>
                    <a:pt x="420369" y="104139"/>
                  </a:lnTo>
                  <a:lnTo>
                    <a:pt x="346709" y="139700"/>
                  </a:lnTo>
                  <a:lnTo>
                    <a:pt x="279400" y="179069"/>
                  </a:lnTo>
                  <a:lnTo>
                    <a:pt x="217169" y="222250"/>
                  </a:lnTo>
                  <a:lnTo>
                    <a:pt x="162559" y="269239"/>
                  </a:lnTo>
                  <a:lnTo>
                    <a:pt x="114300" y="318769"/>
                  </a:lnTo>
                  <a:lnTo>
                    <a:pt x="74930" y="372110"/>
                  </a:lnTo>
                  <a:lnTo>
                    <a:pt x="43180" y="427989"/>
                  </a:lnTo>
                  <a:lnTo>
                    <a:pt x="19050" y="486410"/>
                  </a:lnTo>
                  <a:lnTo>
                    <a:pt x="5080" y="547369"/>
                  </a:lnTo>
                  <a:lnTo>
                    <a:pt x="0" y="609600"/>
                  </a:lnTo>
                  <a:lnTo>
                    <a:pt x="2540" y="648969"/>
                  </a:lnTo>
                  <a:lnTo>
                    <a:pt x="7619" y="689610"/>
                  </a:lnTo>
                  <a:lnTo>
                    <a:pt x="17780" y="727710"/>
                  </a:lnTo>
                  <a:lnTo>
                    <a:pt x="31750" y="765810"/>
                  </a:lnTo>
                  <a:lnTo>
                    <a:pt x="49530" y="803910"/>
                  </a:lnTo>
                  <a:lnTo>
                    <a:pt x="71119" y="839469"/>
                  </a:lnTo>
                  <a:lnTo>
                    <a:pt x="95250" y="875030"/>
                  </a:lnTo>
                  <a:lnTo>
                    <a:pt x="123190" y="909319"/>
                  </a:lnTo>
                  <a:lnTo>
                    <a:pt x="154940" y="943610"/>
                  </a:lnTo>
                  <a:lnTo>
                    <a:pt x="189230" y="975360"/>
                  </a:lnTo>
                  <a:lnTo>
                    <a:pt x="227330" y="1005839"/>
                  </a:lnTo>
                  <a:lnTo>
                    <a:pt x="269240" y="1033780"/>
                  </a:lnTo>
                  <a:lnTo>
                    <a:pt x="313690" y="1061720"/>
                  </a:lnTo>
                  <a:lnTo>
                    <a:pt x="359409" y="1087120"/>
                  </a:lnTo>
                  <a:lnTo>
                    <a:pt x="410209" y="1111250"/>
                  </a:lnTo>
                  <a:lnTo>
                    <a:pt x="462280" y="1132840"/>
                  </a:lnTo>
                  <a:lnTo>
                    <a:pt x="571500" y="1016000"/>
                  </a:lnTo>
                  <a:lnTo>
                    <a:pt x="530860" y="999489"/>
                  </a:lnTo>
                  <a:lnTo>
                    <a:pt x="491489" y="980439"/>
                  </a:lnTo>
                  <a:lnTo>
                    <a:pt x="455930" y="961389"/>
                  </a:lnTo>
                  <a:lnTo>
                    <a:pt x="421640" y="939800"/>
                  </a:lnTo>
                  <a:lnTo>
                    <a:pt x="388619" y="916939"/>
                  </a:lnTo>
                  <a:lnTo>
                    <a:pt x="332740" y="868680"/>
                  </a:lnTo>
                  <a:lnTo>
                    <a:pt x="285750" y="816610"/>
                  </a:lnTo>
                  <a:lnTo>
                    <a:pt x="250190" y="760730"/>
                  </a:lnTo>
                  <a:lnTo>
                    <a:pt x="226059" y="701039"/>
                  </a:lnTo>
                  <a:lnTo>
                    <a:pt x="213359" y="640080"/>
                  </a:lnTo>
                  <a:lnTo>
                    <a:pt x="212090" y="609600"/>
                  </a:lnTo>
                  <a:lnTo>
                    <a:pt x="215900" y="561339"/>
                  </a:lnTo>
                  <a:lnTo>
                    <a:pt x="227330" y="514350"/>
                  </a:lnTo>
                  <a:lnTo>
                    <a:pt x="245109" y="468630"/>
                  </a:lnTo>
                  <a:lnTo>
                    <a:pt x="270509" y="425450"/>
                  </a:lnTo>
                  <a:lnTo>
                    <a:pt x="300990" y="383539"/>
                  </a:lnTo>
                  <a:lnTo>
                    <a:pt x="337819" y="344169"/>
                  </a:lnTo>
                  <a:lnTo>
                    <a:pt x="381000" y="307339"/>
                  </a:lnTo>
                  <a:lnTo>
                    <a:pt x="429259" y="274319"/>
                  </a:lnTo>
                  <a:lnTo>
                    <a:pt x="481330" y="243839"/>
                  </a:lnTo>
                  <a:lnTo>
                    <a:pt x="538480" y="215900"/>
                  </a:lnTo>
                  <a:lnTo>
                    <a:pt x="599439" y="193039"/>
                  </a:lnTo>
                  <a:lnTo>
                    <a:pt x="664210" y="172719"/>
                  </a:lnTo>
                  <a:lnTo>
                    <a:pt x="732789" y="156210"/>
                  </a:lnTo>
                  <a:lnTo>
                    <a:pt x="802639" y="144780"/>
                  </a:lnTo>
                  <a:lnTo>
                    <a:pt x="877569" y="138430"/>
                  </a:lnTo>
                  <a:lnTo>
                    <a:pt x="952500" y="135889"/>
                  </a:lnTo>
                  <a:lnTo>
                    <a:pt x="1028700" y="138430"/>
                  </a:lnTo>
                  <a:lnTo>
                    <a:pt x="1102360" y="144780"/>
                  </a:lnTo>
                  <a:lnTo>
                    <a:pt x="1173480" y="156210"/>
                  </a:lnTo>
                  <a:lnTo>
                    <a:pt x="1240789" y="172719"/>
                  </a:lnTo>
                  <a:lnTo>
                    <a:pt x="1305560" y="193039"/>
                  </a:lnTo>
                  <a:lnTo>
                    <a:pt x="1366520" y="215900"/>
                  </a:lnTo>
                  <a:lnTo>
                    <a:pt x="1423670" y="243839"/>
                  </a:lnTo>
                  <a:lnTo>
                    <a:pt x="1475739" y="274319"/>
                  </a:lnTo>
                  <a:lnTo>
                    <a:pt x="1524000" y="307339"/>
                  </a:lnTo>
                  <a:lnTo>
                    <a:pt x="1567180" y="344169"/>
                  </a:lnTo>
                  <a:lnTo>
                    <a:pt x="1604010" y="383539"/>
                  </a:lnTo>
                  <a:lnTo>
                    <a:pt x="1634489" y="425450"/>
                  </a:lnTo>
                  <a:lnTo>
                    <a:pt x="1659889" y="468630"/>
                  </a:lnTo>
                  <a:lnTo>
                    <a:pt x="1677670" y="514350"/>
                  </a:lnTo>
                  <a:lnTo>
                    <a:pt x="1689100" y="561339"/>
                  </a:lnTo>
                  <a:lnTo>
                    <a:pt x="1692910" y="609600"/>
                  </a:lnTo>
                  <a:lnTo>
                    <a:pt x="1691639" y="640080"/>
                  </a:lnTo>
                  <a:lnTo>
                    <a:pt x="1678939" y="701039"/>
                  </a:lnTo>
                  <a:lnTo>
                    <a:pt x="1654810" y="760730"/>
                  </a:lnTo>
                  <a:lnTo>
                    <a:pt x="1619250" y="816610"/>
                  </a:lnTo>
                  <a:lnTo>
                    <a:pt x="1572260" y="868680"/>
                  </a:lnTo>
                  <a:lnTo>
                    <a:pt x="1515110" y="916939"/>
                  </a:lnTo>
                  <a:lnTo>
                    <a:pt x="1483360" y="939800"/>
                  </a:lnTo>
                  <a:lnTo>
                    <a:pt x="1449070" y="961389"/>
                  </a:lnTo>
                  <a:lnTo>
                    <a:pt x="1413510" y="980439"/>
                  </a:lnTo>
                  <a:lnTo>
                    <a:pt x="1374139" y="999489"/>
                  </a:lnTo>
                  <a:lnTo>
                    <a:pt x="1333500" y="1016000"/>
                  </a:lnTo>
                  <a:lnTo>
                    <a:pt x="1442720" y="1132840"/>
                  </a:lnTo>
                  <a:lnTo>
                    <a:pt x="1494789" y="1111250"/>
                  </a:lnTo>
                  <a:lnTo>
                    <a:pt x="1544320" y="1087120"/>
                  </a:lnTo>
                  <a:lnTo>
                    <a:pt x="1591310" y="1061720"/>
                  </a:lnTo>
                  <a:lnTo>
                    <a:pt x="1635760" y="1033780"/>
                  </a:lnTo>
                  <a:lnTo>
                    <a:pt x="1677670" y="1005839"/>
                  </a:lnTo>
                  <a:lnTo>
                    <a:pt x="1715770" y="975360"/>
                  </a:lnTo>
                  <a:lnTo>
                    <a:pt x="1750060" y="943610"/>
                  </a:lnTo>
                  <a:lnTo>
                    <a:pt x="1781810" y="909319"/>
                  </a:lnTo>
                  <a:lnTo>
                    <a:pt x="1809750" y="875030"/>
                  </a:lnTo>
                  <a:lnTo>
                    <a:pt x="1835150" y="839469"/>
                  </a:lnTo>
                  <a:lnTo>
                    <a:pt x="1855470" y="803910"/>
                  </a:lnTo>
                  <a:lnTo>
                    <a:pt x="1873250" y="765810"/>
                  </a:lnTo>
                  <a:lnTo>
                    <a:pt x="1887220" y="727710"/>
                  </a:lnTo>
                  <a:lnTo>
                    <a:pt x="1897380" y="689610"/>
                  </a:lnTo>
                  <a:lnTo>
                    <a:pt x="1903730" y="648969"/>
                  </a:lnTo>
                  <a:lnTo>
                    <a:pt x="1905000" y="609600"/>
                  </a:lnTo>
                  <a:lnTo>
                    <a:pt x="1899920" y="547369"/>
                  </a:lnTo>
                  <a:lnTo>
                    <a:pt x="1885950" y="486410"/>
                  </a:lnTo>
                  <a:lnTo>
                    <a:pt x="1863089" y="427989"/>
                  </a:lnTo>
                  <a:lnTo>
                    <a:pt x="1830070" y="372110"/>
                  </a:lnTo>
                  <a:lnTo>
                    <a:pt x="1790700" y="318769"/>
                  </a:lnTo>
                  <a:lnTo>
                    <a:pt x="1742439" y="269239"/>
                  </a:lnTo>
                  <a:lnTo>
                    <a:pt x="1687830" y="222250"/>
                  </a:lnTo>
                  <a:lnTo>
                    <a:pt x="1625600" y="179069"/>
                  </a:lnTo>
                  <a:lnTo>
                    <a:pt x="1558289" y="139700"/>
                  </a:lnTo>
                  <a:lnTo>
                    <a:pt x="1485900" y="104139"/>
                  </a:lnTo>
                  <a:lnTo>
                    <a:pt x="1405889" y="73660"/>
                  </a:lnTo>
                  <a:lnTo>
                    <a:pt x="1323339" y="48260"/>
                  </a:lnTo>
                  <a:lnTo>
                    <a:pt x="1235710" y="27939"/>
                  </a:lnTo>
                  <a:lnTo>
                    <a:pt x="1144270" y="12700"/>
                  </a:lnTo>
                  <a:lnTo>
                    <a:pt x="1050289" y="381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CC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2999" y="4190999"/>
              <a:ext cx="1905000" cy="1132840"/>
            </a:xfrm>
            <a:custGeom>
              <a:avLst/>
              <a:gdLst/>
              <a:ahLst/>
              <a:cxnLst/>
              <a:rect l="l" t="t" r="r" b="b"/>
              <a:pathLst>
                <a:path w="1905000" h="1132839">
                  <a:moveTo>
                    <a:pt x="571500" y="1016000"/>
                  </a:moveTo>
                  <a:lnTo>
                    <a:pt x="517473" y="993306"/>
                  </a:lnTo>
                  <a:lnTo>
                    <a:pt x="467265" y="967904"/>
                  </a:lnTo>
                  <a:lnTo>
                    <a:pt x="421044" y="939998"/>
                  </a:lnTo>
                  <a:lnTo>
                    <a:pt x="378977" y="909790"/>
                  </a:lnTo>
                  <a:lnTo>
                    <a:pt x="341231" y="877483"/>
                  </a:lnTo>
                  <a:lnTo>
                    <a:pt x="307975" y="843280"/>
                  </a:lnTo>
                  <a:lnTo>
                    <a:pt x="279375" y="807383"/>
                  </a:lnTo>
                  <a:lnTo>
                    <a:pt x="255599" y="769996"/>
                  </a:lnTo>
                  <a:lnTo>
                    <a:pt x="236815" y="731321"/>
                  </a:lnTo>
                  <a:lnTo>
                    <a:pt x="223190" y="691562"/>
                  </a:lnTo>
                  <a:lnTo>
                    <a:pt x="214893" y="650920"/>
                  </a:lnTo>
                  <a:lnTo>
                    <a:pt x="212090" y="609600"/>
                  </a:lnTo>
                  <a:lnTo>
                    <a:pt x="214317" y="572580"/>
                  </a:lnTo>
                  <a:lnTo>
                    <a:pt x="231643" y="500983"/>
                  </a:lnTo>
                  <a:lnTo>
                    <a:pt x="265034" y="433346"/>
                  </a:lnTo>
                  <a:lnTo>
                    <a:pt x="287342" y="401275"/>
                  </a:lnTo>
                  <a:lnTo>
                    <a:pt x="313172" y="370510"/>
                  </a:lnTo>
                  <a:lnTo>
                    <a:pt x="342360" y="341157"/>
                  </a:lnTo>
                  <a:lnTo>
                    <a:pt x="374742" y="313319"/>
                  </a:lnTo>
                  <a:lnTo>
                    <a:pt x="410152" y="287104"/>
                  </a:lnTo>
                  <a:lnTo>
                    <a:pt x="448427" y="262615"/>
                  </a:lnTo>
                  <a:lnTo>
                    <a:pt x="489401" y="239959"/>
                  </a:lnTo>
                  <a:lnTo>
                    <a:pt x="532910" y="219241"/>
                  </a:lnTo>
                  <a:lnTo>
                    <a:pt x="578790" y="200565"/>
                  </a:lnTo>
                  <a:lnTo>
                    <a:pt x="626876" y="184038"/>
                  </a:lnTo>
                  <a:lnTo>
                    <a:pt x="677003" y="169765"/>
                  </a:lnTo>
                  <a:lnTo>
                    <a:pt x="729007" y="157851"/>
                  </a:lnTo>
                  <a:lnTo>
                    <a:pt x="782723" y="148401"/>
                  </a:lnTo>
                  <a:lnTo>
                    <a:pt x="837987" y="141520"/>
                  </a:lnTo>
                  <a:lnTo>
                    <a:pt x="894634" y="137315"/>
                  </a:lnTo>
                  <a:lnTo>
                    <a:pt x="952500" y="135889"/>
                  </a:lnTo>
                  <a:lnTo>
                    <a:pt x="1010365" y="137315"/>
                  </a:lnTo>
                  <a:lnTo>
                    <a:pt x="1067012" y="141520"/>
                  </a:lnTo>
                  <a:lnTo>
                    <a:pt x="1122276" y="148401"/>
                  </a:lnTo>
                  <a:lnTo>
                    <a:pt x="1175992" y="157851"/>
                  </a:lnTo>
                  <a:lnTo>
                    <a:pt x="1227996" y="169765"/>
                  </a:lnTo>
                  <a:lnTo>
                    <a:pt x="1278123" y="184038"/>
                  </a:lnTo>
                  <a:lnTo>
                    <a:pt x="1326209" y="200565"/>
                  </a:lnTo>
                  <a:lnTo>
                    <a:pt x="1372089" y="219241"/>
                  </a:lnTo>
                  <a:lnTo>
                    <a:pt x="1415598" y="239959"/>
                  </a:lnTo>
                  <a:lnTo>
                    <a:pt x="1456572" y="262615"/>
                  </a:lnTo>
                  <a:lnTo>
                    <a:pt x="1494847" y="287104"/>
                  </a:lnTo>
                  <a:lnTo>
                    <a:pt x="1530257" y="313319"/>
                  </a:lnTo>
                  <a:lnTo>
                    <a:pt x="1562639" y="341157"/>
                  </a:lnTo>
                  <a:lnTo>
                    <a:pt x="1591827" y="370510"/>
                  </a:lnTo>
                  <a:lnTo>
                    <a:pt x="1617657" y="401275"/>
                  </a:lnTo>
                  <a:lnTo>
                    <a:pt x="1639965" y="433346"/>
                  </a:lnTo>
                  <a:lnTo>
                    <a:pt x="1658586" y="466617"/>
                  </a:lnTo>
                  <a:lnTo>
                    <a:pt x="1684109" y="536339"/>
                  </a:lnTo>
                  <a:lnTo>
                    <a:pt x="1692910" y="609600"/>
                  </a:lnTo>
                  <a:lnTo>
                    <a:pt x="1690106" y="650920"/>
                  </a:lnTo>
                  <a:lnTo>
                    <a:pt x="1681809" y="691562"/>
                  </a:lnTo>
                  <a:lnTo>
                    <a:pt x="1668184" y="731321"/>
                  </a:lnTo>
                  <a:lnTo>
                    <a:pt x="1649400" y="769996"/>
                  </a:lnTo>
                  <a:lnTo>
                    <a:pt x="1625624" y="807383"/>
                  </a:lnTo>
                  <a:lnTo>
                    <a:pt x="1597025" y="843279"/>
                  </a:lnTo>
                  <a:lnTo>
                    <a:pt x="1563768" y="877483"/>
                  </a:lnTo>
                  <a:lnTo>
                    <a:pt x="1526022" y="909790"/>
                  </a:lnTo>
                  <a:lnTo>
                    <a:pt x="1483955" y="939998"/>
                  </a:lnTo>
                  <a:lnTo>
                    <a:pt x="1437734" y="967904"/>
                  </a:lnTo>
                  <a:lnTo>
                    <a:pt x="1387526" y="993306"/>
                  </a:lnTo>
                  <a:lnTo>
                    <a:pt x="1333500" y="1016000"/>
                  </a:lnTo>
                  <a:lnTo>
                    <a:pt x="1442720" y="1132840"/>
                  </a:lnTo>
                  <a:lnTo>
                    <a:pt x="1498615" y="1109594"/>
                  </a:lnTo>
                  <a:lnTo>
                    <a:pt x="1551416" y="1084138"/>
                  </a:lnTo>
                  <a:lnTo>
                    <a:pt x="1601012" y="1056599"/>
                  </a:lnTo>
                  <a:lnTo>
                    <a:pt x="1647289" y="1027102"/>
                  </a:lnTo>
                  <a:lnTo>
                    <a:pt x="1690134" y="995774"/>
                  </a:lnTo>
                  <a:lnTo>
                    <a:pt x="1729435" y="962741"/>
                  </a:lnTo>
                  <a:lnTo>
                    <a:pt x="1765077" y="928130"/>
                  </a:lnTo>
                  <a:lnTo>
                    <a:pt x="1796950" y="892067"/>
                  </a:lnTo>
                  <a:lnTo>
                    <a:pt x="1824939" y="854679"/>
                  </a:lnTo>
                  <a:lnTo>
                    <a:pt x="1848931" y="816092"/>
                  </a:lnTo>
                  <a:lnTo>
                    <a:pt x="1868815" y="776433"/>
                  </a:lnTo>
                  <a:lnTo>
                    <a:pt x="1884476" y="735827"/>
                  </a:lnTo>
                  <a:lnTo>
                    <a:pt x="1895803" y="694402"/>
                  </a:lnTo>
                  <a:lnTo>
                    <a:pt x="1902682" y="652284"/>
                  </a:lnTo>
                  <a:lnTo>
                    <a:pt x="1905000" y="609600"/>
                  </a:lnTo>
                  <a:lnTo>
                    <a:pt x="1903260" y="572477"/>
                  </a:lnTo>
                  <a:lnTo>
                    <a:pt x="1889645" y="500055"/>
                  </a:lnTo>
                  <a:lnTo>
                    <a:pt x="1863179" y="430491"/>
                  </a:lnTo>
                  <a:lnTo>
                    <a:pt x="1824663" y="364295"/>
                  </a:lnTo>
                  <a:lnTo>
                    <a:pt x="1801136" y="332619"/>
                  </a:lnTo>
                  <a:lnTo>
                    <a:pt x="1774895" y="301977"/>
                  </a:lnTo>
                  <a:lnTo>
                    <a:pt x="1746041" y="272433"/>
                  </a:lnTo>
                  <a:lnTo>
                    <a:pt x="1714674" y="244050"/>
                  </a:lnTo>
                  <a:lnTo>
                    <a:pt x="1680894" y="216893"/>
                  </a:lnTo>
                  <a:lnTo>
                    <a:pt x="1644800" y="191024"/>
                  </a:lnTo>
                  <a:lnTo>
                    <a:pt x="1606493" y="166509"/>
                  </a:lnTo>
                  <a:lnTo>
                    <a:pt x="1566072" y="143410"/>
                  </a:lnTo>
                  <a:lnTo>
                    <a:pt x="1523636" y="121793"/>
                  </a:lnTo>
                  <a:lnTo>
                    <a:pt x="1479287" y="101720"/>
                  </a:lnTo>
                  <a:lnTo>
                    <a:pt x="1433124" y="83255"/>
                  </a:lnTo>
                  <a:lnTo>
                    <a:pt x="1385246" y="66463"/>
                  </a:lnTo>
                  <a:lnTo>
                    <a:pt x="1335755" y="51407"/>
                  </a:lnTo>
                  <a:lnTo>
                    <a:pt x="1284748" y="38152"/>
                  </a:lnTo>
                  <a:lnTo>
                    <a:pt x="1232327" y="26760"/>
                  </a:lnTo>
                  <a:lnTo>
                    <a:pt x="1178592" y="17297"/>
                  </a:lnTo>
                  <a:lnTo>
                    <a:pt x="1123641" y="9825"/>
                  </a:lnTo>
                  <a:lnTo>
                    <a:pt x="1067576" y="4409"/>
                  </a:lnTo>
                  <a:lnTo>
                    <a:pt x="1010495" y="1113"/>
                  </a:lnTo>
                  <a:lnTo>
                    <a:pt x="952500" y="0"/>
                  </a:lnTo>
                  <a:lnTo>
                    <a:pt x="894504" y="1113"/>
                  </a:lnTo>
                  <a:lnTo>
                    <a:pt x="837423" y="4409"/>
                  </a:lnTo>
                  <a:lnTo>
                    <a:pt x="781358" y="9825"/>
                  </a:lnTo>
                  <a:lnTo>
                    <a:pt x="726407" y="17297"/>
                  </a:lnTo>
                  <a:lnTo>
                    <a:pt x="672672" y="26760"/>
                  </a:lnTo>
                  <a:lnTo>
                    <a:pt x="620251" y="38152"/>
                  </a:lnTo>
                  <a:lnTo>
                    <a:pt x="569244" y="51407"/>
                  </a:lnTo>
                  <a:lnTo>
                    <a:pt x="519753" y="66463"/>
                  </a:lnTo>
                  <a:lnTo>
                    <a:pt x="471875" y="83255"/>
                  </a:lnTo>
                  <a:lnTo>
                    <a:pt x="425712" y="101720"/>
                  </a:lnTo>
                  <a:lnTo>
                    <a:pt x="381363" y="121793"/>
                  </a:lnTo>
                  <a:lnTo>
                    <a:pt x="338927" y="143410"/>
                  </a:lnTo>
                  <a:lnTo>
                    <a:pt x="298506" y="166509"/>
                  </a:lnTo>
                  <a:lnTo>
                    <a:pt x="260199" y="191024"/>
                  </a:lnTo>
                  <a:lnTo>
                    <a:pt x="224105" y="216893"/>
                  </a:lnTo>
                  <a:lnTo>
                    <a:pt x="190325" y="244050"/>
                  </a:lnTo>
                  <a:lnTo>
                    <a:pt x="158958" y="272433"/>
                  </a:lnTo>
                  <a:lnTo>
                    <a:pt x="130104" y="301977"/>
                  </a:lnTo>
                  <a:lnTo>
                    <a:pt x="103863" y="332619"/>
                  </a:lnTo>
                  <a:lnTo>
                    <a:pt x="80336" y="364295"/>
                  </a:lnTo>
                  <a:lnTo>
                    <a:pt x="59622" y="396940"/>
                  </a:lnTo>
                  <a:lnTo>
                    <a:pt x="27031" y="464884"/>
                  </a:lnTo>
                  <a:lnTo>
                    <a:pt x="6891" y="535941"/>
                  </a:lnTo>
                  <a:lnTo>
                    <a:pt x="0" y="609600"/>
                  </a:lnTo>
                  <a:lnTo>
                    <a:pt x="2317" y="652284"/>
                  </a:lnTo>
                  <a:lnTo>
                    <a:pt x="9196" y="694402"/>
                  </a:lnTo>
                  <a:lnTo>
                    <a:pt x="20523" y="735827"/>
                  </a:lnTo>
                  <a:lnTo>
                    <a:pt x="36184" y="776433"/>
                  </a:lnTo>
                  <a:lnTo>
                    <a:pt x="56068" y="816092"/>
                  </a:lnTo>
                  <a:lnTo>
                    <a:pt x="80060" y="854679"/>
                  </a:lnTo>
                  <a:lnTo>
                    <a:pt x="108049" y="892067"/>
                  </a:lnTo>
                  <a:lnTo>
                    <a:pt x="139922" y="928130"/>
                  </a:lnTo>
                  <a:lnTo>
                    <a:pt x="175564" y="962741"/>
                  </a:lnTo>
                  <a:lnTo>
                    <a:pt x="214865" y="995774"/>
                  </a:lnTo>
                  <a:lnTo>
                    <a:pt x="257710" y="1027102"/>
                  </a:lnTo>
                  <a:lnTo>
                    <a:pt x="303987" y="1056599"/>
                  </a:lnTo>
                  <a:lnTo>
                    <a:pt x="353583" y="1084138"/>
                  </a:lnTo>
                  <a:lnTo>
                    <a:pt x="406384" y="1109594"/>
                  </a:lnTo>
                  <a:lnTo>
                    <a:pt x="462280" y="1132840"/>
                  </a:lnTo>
                  <a:lnTo>
                    <a:pt x="571500" y="1016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95800" y="1219200"/>
            <a:ext cx="4343400" cy="520700"/>
          </a:xfrm>
          <a:prstGeom prst="rect">
            <a:avLst/>
          </a:prstGeom>
          <a:solidFill>
            <a:srgbClr val="000098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370"/>
              </a:spcBef>
            </a:pPr>
            <a:r>
              <a:rPr sz="28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Complex </a:t>
            </a:r>
            <a:r>
              <a:rPr sz="2800" b="1" dirty="0">
                <a:solidFill>
                  <a:srgbClr val="FFFF66"/>
                </a:solidFill>
                <a:latin typeface="Times New Roman"/>
                <a:cs typeface="Times New Roman"/>
              </a:rPr>
              <a:t>Partial</a:t>
            </a:r>
            <a:r>
              <a:rPr sz="2800" b="1" spc="-40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Seizures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019447" y="1742847"/>
            <a:ext cx="3295015" cy="2228215"/>
            <a:chOff x="5019447" y="1742847"/>
            <a:chExt cx="3295015" cy="2228215"/>
          </a:xfrm>
        </p:grpSpPr>
        <p:sp>
          <p:nvSpPr>
            <p:cNvPr id="30" name="object 30"/>
            <p:cNvSpPr/>
            <p:nvPr/>
          </p:nvSpPr>
          <p:spPr>
            <a:xfrm>
              <a:off x="5019447" y="1742847"/>
              <a:ext cx="3294834" cy="22280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7729" y="2533650"/>
              <a:ext cx="219710" cy="480059"/>
            </a:xfrm>
            <a:custGeom>
              <a:avLst/>
              <a:gdLst/>
              <a:ahLst/>
              <a:cxnLst/>
              <a:rect l="l" t="t" r="r" b="b"/>
              <a:pathLst>
                <a:path w="219709" h="480060">
                  <a:moveTo>
                    <a:pt x="138429" y="0"/>
                  </a:moveTo>
                  <a:lnTo>
                    <a:pt x="140970" y="57150"/>
                  </a:lnTo>
                  <a:lnTo>
                    <a:pt x="106035" y="64692"/>
                  </a:lnTo>
                  <a:lnTo>
                    <a:pt x="74700" y="83120"/>
                  </a:lnTo>
                  <a:lnTo>
                    <a:pt x="47763" y="111034"/>
                  </a:lnTo>
                  <a:lnTo>
                    <a:pt x="26025" y="147034"/>
                  </a:lnTo>
                  <a:lnTo>
                    <a:pt x="10285" y="189722"/>
                  </a:lnTo>
                  <a:lnTo>
                    <a:pt x="1344" y="237697"/>
                  </a:lnTo>
                  <a:lnTo>
                    <a:pt x="0" y="289560"/>
                  </a:lnTo>
                  <a:lnTo>
                    <a:pt x="7917" y="347722"/>
                  </a:lnTo>
                  <a:lnTo>
                    <a:pt x="25241" y="400526"/>
                  </a:lnTo>
                  <a:lnTo>
                    <a:pt x="50899" y="445472"/>
                  </a:lnTo>
                  <a:lnTo>
                    <a:pt x="83820" y="480060"/>
                  </a:lnTo>
                  <a:lnTo>
                    <a:pt x="118110" y="381000"/>
                  </a:lnTo>
                  <a:lnTo>
                    <a:pt x="101560" y="363815"/>
                  </a:lnTo>
                  <a:lnTo>
                    <a:pt x="88582" y="341629"/>
                  </a:lnTo>
                  <a:lnTo>
                    <a:pt x="79890" y="315634"/>
                  </a:lnTo>
                  <a:lnTo>
                    <a:pt x="76200" y="287020"/>
                  </a:lnTo>
                  <a:lnTo>
                    <a:pt x="79613" y="242689"/>
                  </a:lnTo>
                  <a:lnTo>
                    <a:pt x="93980" y="205740"/>
                  </a:lnTo>
                  <a:lnTo>
                    <a:pt x="116919" y="180220"/>
                  </a:lnTo>
                  <a:lnTo>
                    <a:pt x="146050" y="170179"/>
                  </a:lnTo>
                  <a:lnTo>
                    <a:pt x="182603" y="170179"/>
                  </a:lnTo>
                  <a:lnTo>
                    <a:pt x="219710" y="109220"/>
                  </a:lnTo>
                  <a:lnTo>
                    <a:pt x="138429" y="0"/>
                  </a:lnTo>
                  <a:close/>
                </a:path>
                <a:path w="219709" h="480060">
                  <a:moveTo>
                    <a:pt x="182603" y="170179"/>
                  </a:moveTo>
                  <a:lnTo>
                    <a:pt x="146050" y="170179"/>
                  </a:lnTo>
                  <a:lnTo>
                    <a:pt x="148590" y="226060"/>
                  </a:lnTo>
                  <a:lnTo>
                    <a:pt x="182603" y="17017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7729" y="2533650"/>
              <a:ext cx="219710" cy="480059"/>
            </a:xfrm>
            <a:custGeom>
              <a:avLst/>
              <a:gdLst/>
              <a:ahLst/>
              <a:cxnLst/>
              <a:rect l="l" t="t" r="r" b="b"/>
              <a:pathLst>
                <a:path w="219709" h="480060">
                  <a:moveTo>
                    <a:pt x="146050" y="170179"/>
                  </a:moveTo>
                  <a:lnTo>
                    <a:pt x="116919" y="180220"/>
                  </a:lnTo>
                  <a:lnTo>
                    <a:pt x="93980" y="205740"/>
                  </a:lnTo>
                  <a:lnTo>
                    <a:pt x="79613" y="242689"/>
                  </a:lnTo>
                  <a:lnTo>
                    <a:pt x="76200" y="287020"/>
                  </a:lnTo>
                  <a:lnTo>
                    <a:pt x="79890" y="315634"/>
                  </a:lnTo>
                  <a:lnTo>
                    <a:pt x="88582" y="341629"/>
                  </a:lnTo>
                  <a:lnTo>
                    <a:pt x="101560" y="363815"/>
                  </a:lnTo>
                  <a:lnTo>
                    <a:pt x="118110" y="381000"/>
                  </a:lnTo>
                  <a:lnTo>
                    <a:pt x="83820" y="480060"/>
                  </a:lnTo>
                  <a:lnTo>
                    <a:pt x="50899" y="445472"/>
                  </a:lnTo>
                  <a:lnTo>
                    <a:pt x="25241" y="400526"/>
                  </a:lnTo>
                  <a:lnTo>
                    <a:pt x="7917" y="347722"/>
                  </a:lnTo>
                  <a:lnTo>
                    <a:pt x="0" y="289560"/>
                  </a:lnTo>
                  <a:lnTo>
                    <a:pt x="1344" y="237697"/>
                  </a:lnTo>
                  <a:lnTo>
                    <a:pt x="10285" y="189722"/>
                  </a:lnTo>
                  <a:lnTo>
                    <a:pt x="26025" y="147034"/>
                  </a:lnTo>
                  <a:lnTo>
                    <a:pt x="47763" y="111034"/>
                  </a:lnTo>
                  <a:lnTo>
                    <a:pt x="74700" y="83120"/>
                  </a:lnTo>
                  <a:lnTo>
                    <a:pt x="140970" y="57150"/>
                  </a:lnTo>
                  <a:lnTo>
                    <a:pt x="138429" y="0"/>
                  </a:lnTo>
                  <a:lnTo>
                    <a:pt x="219710" y="109220"/>
                  </a:lnTo>
                  <a:lnTo>
                    <a:pt x="148590" y="226060"/>
                  </a:lnTo>
                  <a:lnTo>
                    <a:pt x="146050" y="1701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92949" y="2800350"/>
              <a:ext cx="397510" cy="378460"/>
            </a:xfrm>
            <a:custGeom>
              <a:avLst/>
              <a:gdLst/>
              <a:ahLst/>
              <a:cxnLst/>
              <a:rect l="l" t="t" r="r" b="b"/>
              <a:pathLst>
                <a:path w="397509" h="378460">
                  <a:moveTo>
                    <a:pt x="329078" y="161032"/>
                  </a:moveTo>
                  <a:lnTo>
                    <a:pt x="152558" y="161032"/>
                  </a:lnTo>
                  <a:lnTo>
                    <a:pt x="193357" y="170021"/>
                  </a:lnTo>
                  <a:lnTo>
                    <a:pt x="232727" y="195917"/>
                  </a:lnTo>
                  <a:lnTo>
                    <a:pt x="265429" y="236220"/>
                  </a:lnTo>
                  <a:lnTo>
                    <a:pt x="286226" y="283845"/>
                  </a:lnTo>
                  <a:lnTo>
                    <a:pt x="290829" y="331470"/>
                  </a:lnTo>
                  <a:lnTo>
                    <a:pt x="397509" y="378460"/>
                  </a:lnTo>
                  <a:lnTo>
                    <a:pt x="396364" y="331470"/>
                  </a:lnTo>
                  <a:lnTo>
                    <a:pt x="387508" y="283210"/>
                  </a:lnTo>
                  <a:lnTo>
                    <a:pt x="371256" y="234870"/>
                  </a:lnTo>
                  <a:lnTo>
                    <a:pt x="347979" y="187960"/>
                  </a:lnTo>
                  <a:lnTo>
                    <a:pt x="329078" y="161032"/>
                  </a:lnTo>
                  <a:close/>
                </a:path>
                <a:path w="397509" h="378460">
                  <a:moveTo>
                    <a:pt x="11429" y="0"/>
                  </a:moveTo>
                  <a:lnTo>
                    <a:pt x="0" y="162560"/>
                  </a:lnTo>
                  <a:lnTo>
                    <a:pt x="149859" y="228600"/>
                  </a:lnTo>
                  <a:lnTo>
                    <a:pt x="115570" y="171450"/>
                  </a:lnTo>
                  <a:lnTo>
                    <a:pt x="152558" y="161032"/>
                  </a:lnTo>
                  <a:lnTo>
                    <a:pt x="329078" y="161032"/>
                  </a:lnTo>
                  <a:lnTo>
                    <a:pt x="316867" y="143636"/>
                  </a:lnTo>
                  <a:lnTo>
                    <a:pt x="281483" y="106263"/>
                  </a:lnTo>
                  <a:lnTo>
                    <a:pt x="243033" y="76361"/>
                  </a:lnTo>
                  <a:lnTo>
                    <a:pt x="207688" y="57150"/>
                  </a:lnTo>
                  <a:lnTo>
                    <a:pt x="46990" y="57150"/>
                  </a:lnTo>
                  <a:lnTo>
                    <a:pt x="11429" y="0"/>
                  </a:lnTo>
                  <a:close/>
                </a:path>
                <a:path w="397509" h="378460">
                  <a:moveTo>
                    <a:pt x="121344" y="36691"/>
                  </a:moveTo>
                  <a:lnTo>
                    <a:pt x="82686" y="41882"/>
                  </a:lnTo>
                  <a:lnTo>
                    <a:pt x="46990" y="57150"/>
                  </a:lnTo>
                  <a:lnTo>
                    <a:pt x="207688" y="57150"/>
                  </a:lnTo>
                  <a:lnTo>
                    <a:pt x="202723" y="54451"/>
                  </a:lnTo>
                  <a:lnTo>
                    <a:pt x="161758" y="41054"/>
                  </a:lnTo>
                  <a:lnTo>
                    <a:pt x="121344" y="36691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92949" y="2800350"/>
              <a:ext cx="397510" cy="378460"/>
            </a:xfrm>
            <a:custGeom>
              <a:avLst/>
              <a:gdLst/>
              <a:ahLst/>
              <a:cxnLst/>
              <a:rect l="l" t="t" r="r" b="b"/>
              <a:pathLst>
                <a:path w="397509" h="378460">
                  <a:moveTo>
                    <a:pt x="115570" y="171450"/>
                  </a:moveTo>
                  <a:lnTo>
                    <a:pt x="152558" y="161032"/>
                  </a:lnTo>
                  <a:lnTo>
                    <a:pt x="193357" y="170021"/>
                  </a:lnTo>
                  <a:lnTo>
                    <a:pt x="232727" y="195917"/>
                  </a:lnTo>
                  <a:lnTo>
                    <a:pt x="265429" y="236220"/>
                  </a:lnTo>
                  <a:lnTo>
                    <a:pt x="286226" y="283845"/>
                  </a:lnTo>
                  <a:lnTo>
                    <a:pt x="290829" y="331470"/>
                  </a:lnTo>
                  <a:lnTo>
                    <a:pt x="397509" y="378460"/>
                  </a:lnTo>
                  <a:lnTo>
                    <a:pt x="396378" y="331549"/>
                  </a:lnTo>
                  <a:lnTo>
                    <a:pt x="387508" y="283210"/>
                  </a:lnTo>
                  <a:lnTo>
                    <a:pt x="371256" y="234870"/>
                  </a:lnTo>
                  <a:lnTo>
                    <a:pt x="347979" y="187960"/>
                  </a:lnTo>
                  <a:lnTo>
                    <a:pt x="316867" y="143636"/>
                  </a:lnTo>
                  <a:lnTo>
                    <a:pt x="281483" y="106263"/>
                  </a:lnTo>
                  <a:lnTo>
                    <a:pt x="243033" y="76361"/>
                  </a:lnTo>
                  <a:lnTo>
                    <a:pt x="202723" y="54451"/>
                  </a:lnTo>
                  <a:lnTo>
                    <a:pt x="161758" y="41054"/>
                  </a:lnTo>
                  <a:lnTo>
                    <a:pt x="121344" y="36691"/>
                  </a:lnTo>
                  <a:lnTo>
                    <a:pt x="82686" y="41882"/>
                  </a:lnTo>
                  <a:lnTo>
                    <a:pt x="46990" y="57150"/>
                  </a:lnTo>
                  <a:lnTo>
                    <a:pt x="11429" y="0"/>
                  </a:lnTo>
                  <a:lnTo>
                    <a:pt x="0" y="162560"/>
                  </a:lnTo>
                  <a:lnTo>
                    <a:pt x="149859" y="228600"/>
                  </a:lnTo>
                  <a:lnTo>
                    <a:pt x="115570" y="1714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29399" y="2514600"/>
              <a:ext cx="381000" cy="152400"/>
            </a:xfrm>
            <a:custGeom>
              <a:avLst/>
              <a:gdLst/>
              <a:ahLst/>
              <a:cxnLst/>
              <a:rect l="l" t="t" r="r" b="b"/>
              <a:pathLst>
                <a:path w="381000" h="152400">
                  <a:moveTo>
                    <a:pt x="95250" y="0"/>
                  </a:moveTo>
                  <a:lnTo>
                    <a:pt x="0" y="76200"/>
                  </a:lnTo>
                  <a:lnTo>
                    <a:pt x="95250" y="152400"/>
                  </a:lnTo>
                  <a:lnTo>
                    <a:pt x="95250" y="114300"/>
                  </a:lnTo>
                  <a:lnTo>
                    <a:pt x="381000" y="114300"/>
                  </a:lnTo>
                  <a:lnTo>
                    <a:pt x="381000" y="38100"/>
                  </a:lnTo>
                  <a:lnTo>
                    <a:pt x="95250" y="3810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29399" y="2514600"/>
              <a:ext cx="381000" cy="152400"/>
            </a:xfrm>
            <a:custGeom>
              <a:avLst/>
              <a:gdLst/>
              <a:ahLst/>
              <a:cxnLst/>
              <a:rect l="l" t="t" r="r" b="b"/>
              <a:pathLst>
                <a:path w="381000" h="152400">
                  <a:moveTo>
                    <a:pt x="381000" y="38100"/>
                  </a:moveTo>
                  <a:lnTo>
                    <a:pt x="95250" y="38100"/>
                  </a:lnTo>
                  <a:lnTo>
                    <a:pt x="95250" y="0"/>
                  </a:lnTo>
                  <a:lnTo>
                    <a:pt x="0" y="76200"/>
                  </a:lnTo>
                  <a:lnTo>
                    <a:pt x="95250" y="152400"/>
                  </a:lnTo>
                  <a:lnTo>
                    <a:pt x="95250" y="114300"/>
                  </a:lnTo>
                  <a:lnTo>
                    <a:pt x="381000" y="114300"/>
                  </a:lnTo>
                  <a:lnTo>
                    <a:pt x="381000" y="381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90922" y="2913380"/>
              <a:ext cx="210820" cy="552450"/>
            </a:xfrm>
            <a:custGeom>
              <a:avLst/>
              <a:gdLst/>
              <a:ahLst/>
              <a:cxnLst/>
              <a:rect l="l" t="t" r="r" b="b"/>
              <a:pathLst>
                <a:path w="210820" h="552450">
                  <a:moveTo>
                    <a:pt x="207716" y="0"/>
                  </a:moveTo>
                  <a:lnTo>
                    <a:pt x="165705" y="17942"/>
                  </a:lnTo>
                  <a:lnTo>
                    <a:pt x="125827" y="45090"/>
                  </a:lnTo>
                  <a:lnTo>
                    <a:pt x="89302" y="80284"/>
                  </a:lnTo>
                  <a:lnTo>
                    <a:pt x="57348" y="122367"/>
                  </a:lnTo>
                  <a:lnTo>
                    <a:pt x="31186" y="170180"/>
                  </a:lnTo>
                  <a:lnTo>
                    <a:pt x="12873" y="220868"/>
                  </a:lnTo>
                  <a:lnTo>
                    <a:pt x="2552" y="271125"/>
                  </a:lnTo>
                  <a:lnTo>
                    <a:pt x="0" y="319685"/>
                  </a:lnTo>
                  <a:lnTo>
                    <a:pt x="4993" y="365283"/>
                  </a:lnTo>
                  <a:lnTo>
                    <a:pt x="17308" y="406655"/>
                  </a:lnTo>
                  <a:lnTo>
                    <a:pt x="36723" y="442535"/>
                  </a:lnTo>
                  <a:lnTo>
                    <a:pt x="63013" y="471658"/>
                  </a:lnTo>
                  <a:lnTo>
                    <a:pt x="95956" y="492760"/>
                  </a:lnTo>
                  <a:lnTo>
                    <a:pt x="68016" y="552450"/>
                  </a:lnTo>
                  <a:lnTo>
                    <a:pt x="210256" y="471170"/>
                  </a:lnTo>
                  <a:lnTo>
                    <a:pt x="190506" y="370840"/>
                  </a:lnTo>
                  <a:lnTo>
                    <a:pt x="150566" y="370840"/>
                  </a:lnTo>
                  <a:lnTo>
                    <a:pt x="120940" y="345995"/>
                  </a:lnTo>
                  <a:lnTo>
                    <a:pt x="105005" y="307340"/>
                  </a:lnTo>
                  <a:lnTo>
                    <a:pt x="103596" y="260111"/>
                  </a:lnTo>
                  <a:lnTo>
                    <a:pt x="117546" y="209550"/>
                  </a:lnTo>
                  <a:lnTo>
                    <a:pt x="134473" y="180002"/>
                  </a:lnTo>
                  <a:lnTo>
                    <a:pt x="155805" y="155098"/>
                  </a:lnTo>
                  <a:lnTo>
                    <a:pt x="180233" y="136147"/>
                  </a:lnTo>
                  <a:lnTo>
                    <a:pt x="206446" y="124460"/>
                  </a:lnTo>
                  <a:lnTo>
                    <a:pt x="207716" y="0"/>
                  </a:lnTo>
                  <a:close/>
                </a:path>
                <a:path w="210820" h="552450">
                  <a:moveTo>
                    <a:pt x="178506" y="309880"/>
                  </a:moveTo>
                  <a:lnTo>
                    <a:pt x="150566" y="370840"/>
                  </a:lnTo>
                  <a:lnTo>
                    <a:pt x="190506" y="370840"/>
                  </a:lnTo>
                  <a:lnTo>
                    <a:pt x="178506" y="30988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90922" y="2913380"/>
              <a:ext cx="210820" cy="552450"/>
            </a:xfrm>
            <a:custGeom>
              <a:avLst/>
              <a:gdLst/>
              <a:ahLst/>
              <a:cxnLst/>
              <a:rect l="l" t="t" r="r" b="b"/>
              <a:pathLst>
                <a:path w="210820" h="552450">
                  <a:moveTo>
                    <a:pt x="150566" y="370840"/>
                  </a:moveTo>
                  <a:lnTo>
                    <a:pt x="120940" y="345995"/>
                  </a:lnTo>
                  <a:lnTo>
                    <a:pt x="105005" y="307340"/>
                  </a:lnTo>
                  <a:lnTo>
                    <a:pt x="103596" y="260111"/>
                  </a:lnTo>
                  <a:lnTo>
                    <a:pt x="117546" y="209550"/>
                  </a:lnTo>
                  <a:lnTo>
                    <a:pt x="134473" y="180002"/>
                  </a:lnTo>
                  <a:lnTo>
                    <a:pt x="155805" y="155098"/>
                  </a:lnTo>
                  <a:lnTo>
                    <a:pt x="180233" y="136147"/>
                  </a:lnTo>
                  <a:lnTo>
                    <a:pt x="206446" y="124460"/>
                  </a:lnTo>
                  <a:lnTo>
                    <a:pt x="207716" y="0"/>
                  </a:lnTo>
                  <a:lnTo>
                    <a:pt x="165705" y="17942"/>
                  </a:lnTo>
                  <a:lnTo>
                    <a:pt x="125827" y="45090"/>
                  </a:lnTo>
                  <a:lnTo>
                    <a:pt x="89302" y="80284"/>
                  </a:lnTo>
                  <a:lnTo>
                    <a:pt x="57348" y="122367"/>
                  </a:lnTo>
                  <a:lnTo>
                    <a:pt x="31186" y="170180"/>
                  </a:lnTo>
                  <a:lnTo>
                    <a:pt x="12873" y="220868"/>
                  </a:lnTo>
                  <a:lnTo>
                    <a:pt x="2552" y="271125"/>
                  </a:lnTo>
                  <a:lnTo>
                    <a:pt x="0" y="319685"/>
                  </a:lnTo>
                  <a:lnTo>
                    <a:pt x="4993" y="365283"/>
                  </a:lnTo>
                  <a:lnTo>
                    <a:pt x="17308" y="406655"/>
                  </a:lnTo>
                  <a:lnTo>
                    <a:pt x="36723" y="442535"/>
                  </a:lnTo>
                  <a:lnTo>
                    <a:pt x="63013" y="471658"/>
                  </a:lnTo>
                  <a:lnTo>
                    <a:pt x="95956" y="492760"/>
                  </a:lnTo>
                  <a:lnTo>
                    <a:pt x="68016" y="552450"/>
                  </a:lnTo>
                  <a:lnTo>
                    <a:pt x="210256" y="471170"/>
                  </a:lnTo>
                  <a:lnTo>
                    <a:pt x="178506" y="309880"/>
                  </a:lnTo>
                  <a:lnTo>
                    <a:pt x="150566" y="37084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99019" y="3039110"/>
              <a:ext cx="365760" cy="322580"/>
            </a:xfrm>
            <a:custGeom>
              <a:avLst/>
              <a:gdLst/>
              <a:ahLst/>
              <a:cxnLst/>
              <a:rect l="l" t="t" r="r" b="b"/>
              <a:pathLst>
                <a:path w="365759" h="322579">
                  <a:moveTo>
                    <a:pt x="146050" y="0"/>
                  </a:moveTo>
                  <a:lnTo>
                    <a:pt x="96520" y="7619"/>
                  </a:lnTo>
                  <a:lnTo>
                    <a:pt x="53339" y="27939"/>
                  </a:lnTo>
                  <a:lnTo>
                    <a:pt x="21589" y="60960"/>
                  </a:lnTo>
                  <a:lnTo>
                    <a:pt x="2539" y="102869"/>
                  </a:lnTo>
                  <a:lnTo>
                    <a:pt x="0" y="118110"/>
                  </a:lnTo>
                  <a:lnTo>
                    <a:pt x="0" y="149860"/>
                  </a:lnTo>
                  <a:lnTo>
                    <a:pt x="13970" y="195579"/>
                  </a:lnTo>
                  <a:lnTo>
                    <a:pt x="40639" y="238760"/>
                  </a:lnTo>
                  <a:lnTo>
                    <a:pt x="80009" y="276860"/>
                  </a:lnTo>
                  <a:lnTo>
                    <a:pt x="113029" y="297179"/>
                  </a:lnTo>
                  <a:lnTo>
                    <a:pt x="148589" y="311150"/>
                  </a:lnTo>
                  <a:lnTo>
                    <a:pt x="219709" y="322579"/>
                  </a:lnTo>
                  <a:lnTo>
                    <a:pt x="236220" y="321310"/>
                  </a:lnTo>
                  <a:lnTo>
                    <a:pt x="284479" y="308610"/>
                  </a:lnTo>
                  <a:lnTo>
                    <a:pt x="323850" y="284479"/>
                  </a:lnTo>
                  <a:lnTo>
                    <a:pt x="351789" y="247650"/>
                  </a:lnTo>
                  <a:lnTo>
                    <a:pt x="364489" y="204469"/>
                  </a:lnTo>
                  <a:lnTo>
                    <a:pt x="365759" y="189229"/>
                  </a:lnTo>
                  <a:lnTo>
                    <a:pt x="364489" y="172719"/>
                  </a:lnTo>
                  <a:lnTo>
                    <a:pt x="351789" y="127000"/>
                  </a:lnTo>
                  <a:lnTo>
                    <a:pt x="325120" y="83819"/>
                  </a:lnTo>
                  <a:lnTo>
                    <a:pt x="285750" y="45719"/>
                  </a:lnTo>
                  <a:lnTo>
                    <a:pt x="252729" y="25400"/>
                  </a:lnTo>
                  <a:lnTo>
                    <a:pt x="217170" y="1142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00131" y="3038921"/>
              <a:ext cx="363855" cy="323215"/>
            </a:xfrm>
            <a:custGeom>
              <a:avLst/>
              <a:gdLst/>
              <a:ahLst/>
              <a:cxnLst/>
              <a:rect l="l" t="t" r="r" b="b"/>
              <a:pathLst>
                <a:path w="363854" h="323214">
                  <a:moveTo>
                    <a:pt x="111918" y="297368"/>
                  </a:moveTo>
                  <a:lnTo>
                    <a:pt x="69215" y="269257"/>
                  </a:lnTo>
                  <a:lnTo>
                    <a:pt x="35718" y="234620"/>
                  </a:lnTo>
                  <a:lnTo>
                    <a:pt x="12382" y="195609"/>
                  </a:lnTo>
                  <a:lnTo>
                    <a:pt x="158" y="154375"/>
                  </a:lnTo>
                  <a:lnTo>
                    <a:pt x="0" y="113071"/>
                  </a:lnTo>
                  <a:lnTo>
                    <a:pt x="12858" y="73848"/>
                  </a:lnTo>
                  <a:lnTo>
                    <a:pt x="37247" y="40904"/>
                  </a:lnTo>
                  <a:lnTo>
                    <a:pt x="70808" y="17309"/>
                  </a:lnTo>
                  <a:lnTo>
                    <a:pt x="111283" y="3521"/>
                  </a:lnTo>
                  <a:lnTo>
                    <a:pt x="156415" y="0"/>
                  </a:lnTo>
                  <a:lnTo>
                    <a:pt x="203946" y="7202"/>
                  </a:lnTo>
                  <a:lnTo>
                    <a:pt x="251618" y="25588"/>
                  </a:lnTo>
                  <a:lnTo>
                    <a:pt x="293881" y="53692"/>
                  </a:lnTo>
                  <a:lnTo>
                    <a:pt x="327254" y="88288"/>
                  </a:lnTo>
                  <a:lnTo>
                    <a:pt x="350678" y="127188"/>
                  </a:lnTo>
                  <a:lnTo>
                    <a:pt x="363096" y="168204"/>
                  </a:lnTo>
                  <a:lnTo>
                    <a:pt x="363449" y="209150"/>
                  </a:lnTo>
                  <a:lnTo>
                    <a:pt x="350678" y="247838"/>
                  </a:lnTo>
                  <a:lnTo>
                    <a:pt x="326290" y="280875"/>
                  </a:lnTo>
                  <a:lnTo>
                    <a:pt x="292729" y="304705"/>
                  </a:lnTo>
                  <a:lnTo>
                    <a:pt x="252253" y="318799"/>
                  </a:lnTo>
                  <a:lnTo>
                    <a:pt x="207121" y="322627"/>
                  </a:lnTo>
                  <a:lnTo>
                    <a:pt x="159590" y="315659"/>
                  </a:lnTo>
                  <a:lnTo>
                    <a:pt x="111918" y="297368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24200" y="5638800"/>
            <a:ext cx="5105400" cy="947419"/>
          </a:xfrm>
          <a:prstGeom prst="rect">
            <a:avLst/>
          </a:prstGeom>
          <a:solidFill>
            <a:srgbClr val="000098"/>
          </a:solidFill>
          <a:ln w="9344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93700" marR="384175" indent="534670">
              <a:lnSpc>
                <a:spcPct val="101499"/>
              </a:lnSpc>
              <a:spcBef>
                <a:spcPts val="309"/>
              </a:spcBef>
            </a:pPr>
            <a:r>
              <a:rPr sz="28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Complex Secondarily  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G</a:t>
            </a:r>
            <a:r>
              <a:rPr sz="1400" spc="-425" dirty="0">
                <a:latin typeface="Times New Roman"/>
                <a:cs typeface="Times New Roman"/>
              </a:rPr>
              <a:t>ww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e</a:t>
            </a:r>
            <a:r>
              <a:rPr sz="1400" spc="-425" dirty="0">
                <a:latin typeface="Times New Roman"/>
                <a:cs typeface="Times New Roman"/>
              </a:rPr>
              <a:t>w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n</a:t>
            </a:r>
            <a:r>
              <a:rPr sz="1400" spc="-425" dirty="0">
                <a:latin typeface="Times New Roman"/>
                <a:cs typeface="Times New Roman"/>
              </a:rPr>
              <a:t>.fr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e</a:t>
            </a:r>
            <a:r>
              <a:rPr sz="1400" spc="-425" dirty="0">
                <a:latin typeface="Times New Roman"/>
                <a:cs typeface="Times New Roman"/>
              </a:rPr>
              <a:t>ee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r</a:t>
            </a:r>
            <a:r>
              <a:rPr sz="1400" spc="-425" dirty="0">
                <a:latin typeface="Times New Roman"/>
                <a:cs typeface="Times New Roman"/>
              </a:rPr>
              <a:t>li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a</a:t>
            </a:r>
            <a:r>
              <a:rPr sz="1400" spc="-425" dirty="0">
                <a:latin typeface="Times New Roman"/>
                <a:cs typeface="Times New Roman"/>
              </a:rPr>
              <a:t>ved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l</a:t>
            </a:r>
            <a:r>
              <a:rPr sz="1400" spc="-425" dirty="0">
                <a:latin typeface="Times New Roman"/>
                <a:cs typeface="Times New Roman"/>
              </a:rPr>
              <a:t>o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i</a:t>
            </a:r>
            <a:r>
              <a:rPr sz="1400" spc="-425" dirty="0">
                <a:latin typeface="Times New Roman"/>
                <a:cs typeface="Times New Roman"/>
              </a:rPr>
              <a:t>c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z</a:t>
            </a:r>
            <a:r>
              <a:rPr sz="1400" spc="-425" dirty="0">
                <a:latin typeface="Times New Roman"/>
                <a:cs typeface="Times New Roman"/>
              </a:rPr>
              <a:t>to</a:t>
            </a:r>
            <a:r>
              <a:rPr sz="2800" b="1" spc="-425" dirty="0">
                <a:solidFill>
                  <a:srgbClr val="FFFF66"/>
                </a:solidFill>
                <a:latin typeface="Times New Roman"/>
                <a:cs typeface="Times New Roman"/>
              </a:rPr>
              <a:t>e</a:t>
            </a:r>
            <a:r>
              <a:rPr sz="1400" spc="-42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5" dirty="0">
                <a:latin typeface="Times New Roman"/>
                <a:cs typeface="Times New Roman"/>
              </a:rPr>
              <a:t>.</a:t>
            </a:r>
            <a:r>
              <a:rPr sz="2800" b="1" spc="-165" dirty="0">
                <a:solidFill>
                  <a:srgbClr val="FFFF66"/>
                </a:solidFill>
                <a:latin typeface="Times New Roman"/>
                <a:cs typeface="Times New Roman"/>
              </a:rPr>
              <a:t>d</a:t>
            </a:r>
            <a:r>
              <a:rPr sz="1400" spc="-165" dirty="0">
                <a:latin typeface="Times New Roman"/>
                <a:cs typeface="Times New Roman"/>
              </a:rPr>
              <a:t>com</a:t>
            </a:r>
            <a:r>
              <a:rPr sz="2800" b="1" spc="-165" dirty="0">
                <a:solidFill>
                  <a:srgbClr val="FFFF66"/>
                </a:solidFill>
                <a:latin typeface="Times New Roman"/>
                <a:cs typeface="Times New Roman"/>
              </a:rPr>
              <a:t>Partial</a:t>
            </a:r>
            <a:r>
              <a:rPr sz="28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 Seizures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904240"/>
            <a:ext cx="8307070" cy="4852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25500" marR="560070" indent="-812800">
              <a:lnSpc>
                <a:spcPct val="83700"/>
              </a:lnSpc>
              <a:spcBef>
                <a:spcPts val="725"/>
              </a:spcBef>
              <a:tabLst>
                <a:tab pos="824865" algn="l"/>
                <a:tab pos="541083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B.	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Complex</a:t>
            </a:r>
            <a:r>
              <a:rPr sz="3200" b="1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Partial</a:t>
            </a:r>
            <a:r>
              <a:rPr sz="3200" b="1" u="heavy" spc="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	</a:t>
            </a:r>
            <a:r>
              <a:rPr sz="2800" b="1" i="1" spc="-30" dirty="0">
                <a:solidFill>
                  <a:srgbClr val="FF6600"/>
                </a:solidFill>
                <a:latin typeface="Times New Roman"/>
                <a:cs typeface="Times New Roman"/>
              </a:rPr>
              <a:t>(Temporal</a:t>
            </a:r>
            <a:r>
              <a:rPr sz="2800" b="1" i="1" spc="-9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FF6600"/>
                </a:solidFill>
                <a:latin typeface="Times New Roman"/>
                <a:cs typeface="Times New Roman"/>
              </a:rPr>
              <a:t>Lobe  </a:t>
            </a:r>
            <a:r>
              <a:rPr sz="2800" b="1" i="1" spc="-5" dirty="0">
                <a:solidFill>
                  <a:srgbClr val="FF6600"/>
                </a:solidFill>
                <a:latin typeface="Times New Roman"/>
                <a:cs typeface="Times New Roman"/>
              </a:rPr>
              <a:t>epilepsy </a:t>
            </a:r>
            <a:r>
              <a:rPr sz="2800" b="1" i="1" spc="5" dirty="0">
                <a:solidFill>
                  <a:srgbClr val="FF6600"/>
                </a:solidFill>
                <a:latin typeface="Times New Roman"/>
                <a:cs typeface="Times New Roman"/>
              </a:rPr>
              <a:t>or </a:t>
            </a:r>
            <a:r>
              <a:rPr sz="2800" b="1" i="1" spc="-5" dirty="0">
                <a:solidFill>
                  <a:srgbClr val="FF6600"/>
                </a:solidFill>
                <a:latin typeface="Times New Roman"/>
                <a:cs typeface="Times New Roman"/>
              </a:rPr>
              <a:t>Psychomotor</a:t>
            </a:r>
            <a:r>
              <a:rPr sz="2800" b="1" i="1" spc="-5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6600"/>
                </a:solidFill>
                <a:latin typeface="Times New Roman"/>
                <a:cs typeface="Times New Roman"/>
              </a:rPr>
              <a:t>Seizures)</a:t>
            </a:r>
            <a:endParaRPr sz="2800">
              <a:latin typeface="Times New Roman"/>
              <a:cs typeface="Times New Roman"/>
            </a:endParaRPr>
          </a:p>
          <a:p>
            <a:pPr marL="825500" marR="783590" indent="-812800">
              <a:lnSpc>
                <a:spcPts val="2780"/>
              </a:lnSpc>
              <a:spcBef>
                <a:spcPts val="1055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Produces confusion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inappropriate or</a:t>
            </a:r>
            <a:r>
              <a:rPr sz="2800" spc="-6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dazed  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behavior.</a:t>
            </a:r>
            <a:endParaRPr sz="2800">
              <a:latin typeface="Times New Roman"/>
              <a:cs typeface="Times New Roman"/>
            </a:endParaRPr>
          </a:p>
          <a:p>
            <a:pPr marL="825500" marR="323850" indent="-812800">
              <a:lnSpc>
                <a:spcPts val="2780"/>
              </a:lnSpc>
              <a:spcBef>
                <a:spcPts val="106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Motor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activity appears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non-reflex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actions.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Automatisms (repetitive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coordinated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movements).</a:t>
            </a:r>
            <a:endParaRPr sz="28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84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Wide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variety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clinical</a:t>
            </a:r>
            <a:r>
              <a:rPr sz="2800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manifestations.</a:t>
            </a:r>
            <a:endParaRPr sz="28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7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Consciousness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impaired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lost.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825500" marR="5080" indent="-812800">
              <a:lnSpc>
                <a:spcPts val="2790"/>
              </a:lnSpc>
              <a:spcBef>
                <a:spcPts val="5"/>
              </a:spcBef>
            </a:pPr>
            <a:r>
              <a:rPr sz="2800" spc="-10" dirty="0">
                <a:solidFill>
                  <a:srgbClr val="98CC00"/>
                </a:solidFill>
                <a:latin typeface="Times New Roman"/>
                <a:cs typeface="Times New Roman"/>
              </a:rPr>
              <a:t>EEG: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Bizarre generalized EEG activity with evidence </a:t>
            </a:r>
            <a:r>
              <a:rPr sz="2800" dirty="0">
                <a:solidFill>
                  <a:srgbClr val="98CC00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anterior temporal </a:t>
            </a:r>
            <a:r>
              <a:rPr sz="2800" dirty="0">
                <a:solidFill>
                  <a:srgbClr val="98CC00"/>
                </a:solidFill>
                <a:latin typeface="Times New Roman"/>
                <a:cs typeface="Times New Roman"/>
              </a:rPr>
              <a:t>lobe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focal abnormalities.</a:t>
            </a:r>
            <a:r>
              <a:rPr sz="2800" spc="-1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Times New Roman"/>
                <a:cs typeface="Times New Roman"/>
              </a:rPr>
              <a:t>Bilateral.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466850">
              <a:lnSpc>
                <a:spcPct val="100000"/>
              </a:lnSpc>
              <a:spcBef>
                <a:spcPts val="3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I. Partial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(focal)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Seizures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6637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310"/>
              </a:spcBef>
              <a:tabLst>
                <a:tab pos="1545590" algn="l"/>
              </a:tabLst>
            </a:pPr>
            <a:r>
              <a:rPr sz="4800" b="1" dirty="0">
                <a:solidFill>
                  <a:srgbClr val="FF3300"/>
                </a:solidFill>
                <a:latin typeface="Times New Roman"/>
                <a:cs typeface="Times New Roman"/>
              </a:rPr>
              <a:t>II.	Generalized</a:t>
            </a:r>
            <a:r>
              <a:rPr sz="4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Seizures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828800"/>
            <a:ext cx="7239000" cy="4495800"/>
          </a:xfrm>
          <a:custGeom>
            <a:avLst/>
            <a:gdLst/>
            <a:ahLst/>
            <a:cxnLst/>
            <a:rect l="l" t="t" r="r" b="b"/>
            <a:pathLst>
              <a:path w="7239000" h="4495800">
                <a:moveTo>
                  <a:pt x="7239000" y="0"/>
                </a:moveTo>
                <a:lnTo>
                  <a:pt x="0" y="0"/>
                </a:lnTo>
                <a:lnTo>
                  <a:pt x="0" y="4495800"/>
                </a:lnTo>
                <a:lnTo>
                  <a:pt x="7239000" y="44958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811020"/>
            <a:ext cx="6953250" cy="41795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24865" marR="1156335" indent="-812800">
              <a:lnSpc>
                <a:spcPts val="3990"/>
              </a:lnSpc>
              <a:spcBef>
                <a:spcPts val="505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Generalized</a:t>
            </a:r>
            <a:r>
              <a:rPr sz="36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3300"/>
                </a:solidFill>
                <a:latin typeface="Times New Roman"/>
                <a:cs typeface="Times New Roman"/>
              </a:rPr>
              <a:t>Tonic-Clonic 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Seizures</a:t>
            </a:r>
            <a:endParaRPr sz="36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84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Absence</a:t>
            </a:r>
            <a:r>
              <a:rPr sz="3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Seizures</a:t>
            </a:r>
            <a:endParaRPr sz="36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60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3600" b="1" spc="-75" dirty="0">
                <a:solidFill>
                  <a:srgbClr val="FF3300"/>
                </a:solidFill>
                <a:latin typeface="Times New Roman"/>
                <a:cs typeface="Times New Roman"/>
              </a:rPr>
              <a:t>Tonic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Seizures</a:t>
            </a:r>
            <a:endParaRPr sz="36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60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Atonic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Seizures</a:t>
            </a:r>
            <a:endParaRPr sz="36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60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Clonic 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Myoclonic</a:t>
            </a:r>
            <a:r>
              <a:rPr sz="3600" b="1" spc="-3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Seizures.</a:t>
            </a:r>
            <a:endParaRPr sz="36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60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Infantile 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Spasms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15570" rIns="0" bIns="0" rtlCol="0">
            <a:spAutoFit/>
          </a:bodyPr>
          <a:lstStyle/>
          <a:p>
            <a:pPr marL="1548130">
              <a:lnSpc>
                <a:spcPct val="100000"/>
              </a:lnSpc>
              <a:spcBef>
                <a:spcPts val="9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66520"/>
            <a:ext cx="3860165" cy="458216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825500" marR="5080" indent="-812800">
              <a:lnSpc>
                <a:spcPct val="73700"/>
              </a:lnSpc>
              <a:spcBef>
                <a:spcPts val="980"/>
              </a:spcBef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Generalized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seizures,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both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hemispheres</a:t>
            </a:r>
            <a:r>
              <a:rPr sz="2800" spc="-7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are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widely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involved  from the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outset.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825500" marR="78105" indent="-812800">
              <a:lnSpc>
                <a:spcPct val="73700"/>
              </a:lnSpc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Manifestations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the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 are  determined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cortical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site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at</a:t>
            </a:r>
            <a:r>
              <a:rPr sz="2800" spc="-7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which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</a:t>
            </a:r>
            <a:r>
              <a:rPr sz="28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arises.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825500" marR="23495" indent="-812800">
              <a:lnSpc>
                <a:spcPct val="73800"/>
              </a:lnSpc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Present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40%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all  epileptic</a:t>
            </a: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Syndromes.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981200"/>
            <a:ext cx="4495800" cy="341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(con’t)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38200"/>
            <a:ext cx="8435340" cy="455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0" indent="-81280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824865" algn="l"/>
                <a:tab pos="825500" algn="l"/>
              </a:tabLst>
            </a:pPr>
            <a:r>
              <a:rPr sz="24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Generalized </a:t>
            </a:r>
            <a:r>
              <a:rPr sz="2400" b="1" u="heavy" spc="-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Tonic-Clonic</a:t>
            </a:r>
            <a:r>
              <a:rPr sz="2400" b="1" u="heavy" spc="-6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endParaRPr sz="24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Recruitment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of </a:t>
            </a:r>
            <a:r>
              <a:rPr sz="24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neurons throughout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the</a:t>
            </a:r>
            <a:r>
              <a:rPr sz="2400" b="1" spc="5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cerebrum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Major convulsions, usually </a:t>
            </a: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two phases:</a:t>
            </a:r>
            <a:endParaRPr sz="2400">
              <a:latin typeface="Times New Roman"/>
              <a:cs typeface="Times New Roman"/>
            </a:endParaRPr>
          </a:p>
          <a:p>
            <a:pPr marL="1224915" lvl="1" indent="-400050">
              <a:lnSpc>
                <a:spcPct val="100000"/>
              </a:lnSpc>
              <a:spcBef>
                <a:spcPts val="110"/>
              </a:spcBef>
              <a:buAutoNum type="arabicParenR"/>
              <a:tabLst>
                <a:tab pos="1224915" algn="l"/>
                <a:tab pos="1225550" algn="l"/>
              </a:tabLst>
            </a:pPr>
            <a:r>
              <a:rPr sz="2400" spc="-35" dirty="0">
                <a:solidFill>
                  <a:srgbClr val="FFCC00"/>
                </a:solidFill>
                <a:latin typeface="Times New Roman"/>
                <a:cs typeface="Times New Roman"/>
              </a:rPr>
              <a:t>Tonic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 phase</a:t>
            </a:r>
            <a:endParaRPr sz="2400">
              <a:latin typeface="Times New Roman"/>
              <a:cs typeface="Times New Roman"/>
            </a:endParaRPr>
          </a:p>
          <a:p>
            <a:pPr marL="1231265" lvl="1" indent="-4064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1231265" algn="l"/>
                <a:tab pos="1231900" algn="l"/>
              </a:tabLst>
            </a:pP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Clonic phase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5080" indent="-812800">
              <a:lnSpc>
                <a:spcPct val="82800"/>
              </a:lnSpc>
              <a:tabLst>
                <a:tab pos="1776095" algn="l"/>
                <a:tab pos="662178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Convulsions:	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motor manifestations, may or may not be present  during seizures, excessive</a:t>
            </a:r>
            <a:r>
              <a:rPr sz="2400" spc="25" dirty="0">
                <a:solidFill>
                  <a:srgbClr val="FF9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neuronal</a:t>
            </a:r>
            <a:r>
              <a:rPr sz="2400" spc="15" dirty="0">
                <a:solidFill>
                  <a:srgbClr val="FF983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9833"/>
                </a:solidFill>
                <a:latin typeface="Times New Roman"/>
                <a:cs typeface="Times New Roman"/>
              </a:rPr>
              <a:t>discharge.	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Convulsions  appear in Simple Partial and Complex Partial Seizures if the  focal neuronal </a:t>
            </a:r>
            <a:r>
              <a:rPr sz="2400" spc="-5" dirty="0">
                <a:solidFill>
                  <a:srgbClr val="FF9833"/>
                </a:solidFill>
                <a:latin typeface="Times New Roman"/>
                <a:cs typeface="Times New Roman"/>
              </a:rPr>
              <a:t>discharge 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includes motor centers; they occur in  all Generalized </a:t>
            </a:r>
            <a:r>
              <a:rPr sz="2400" spc="-15" dirty="0">
                <a:solidFill>
                  <a:srgbClr val="FF9833"/>
                </a:solidFill>
                <a:latin typeface="Times New Roman"/>
                <a:cs typeface="Times New Roman"/>
              </a:rPr>
              <a:t>Tonic-Clonic 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Seizures regardless of the </a:t>
            </a:r>
            <a:r>
              <a:rPr sz="2400" spc="-5" dirty="0">
                <a:solidFill>
                  <a:srgbClr val="FF9833"/>
                </a:solidFill>
                <a:latin typeface="Times New Roman"/>
                <a:cs typeface="Times New Roman"/>
              </a:rPr>
              <a:t>site 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of  origin. </a:t>
            </a:r>
            <a:r>
              <a:rPr sz="2400" spc="-5" dirty="0">
                <a:solidFill>
                  <a:srgbClr val="FF9833"/>
                </a:solidFill>
                <a:latin typeface="Times New Roman"/>
                <a:cs typeface="Times New Roman"/>
              </a:rPr>
              <a:t>Atonic, 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Akinetic, Absence Seizures are</a:t>
            </a:r>
            <a:r>
              <a:rPr sz="2400" spc="-415" dirty="0">
                <a:solidFill>
                  <a:srgbClr val="FF98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9833"/>
                </a:solidFill>
                <a:latin typeface="Times New Roman"/>
                <a:cs typeface="Times New Roman"/>
              </a:rPr>
              <a:t>non-convulsive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(con’t)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20420"/>
            <a:ext cx="8073390" cy="535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A. </a:t>
            </a:r>
            <a:r>
              <a:rPr sz="36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Generalized </a:t>
            </a:r>
            <a:r>
              <a:rPr sz="3600" b="1" u="heavy" spc="-3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Tonic-Clonic</a:t>
            </a:r>
            <a:r>
              <a:rPr sz="3600" b="1" u="heavy" spc="-9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u="heavy" spc="-4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Tonic</a:t>
            </a:r>
            <a:r>
              <a:rPr sz="3200" u="heavy" spc="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phase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825500" marR="648970">
              <a:lnSpc>
                <a:spcPct val="92600"/>
              </a:lnSpc>
              <a:spcBef>
                <a:spcPts val="805"/>
              </a:spcBef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- Sustained powerful muscle contraction  (involving all body musculature) which  arrests ventilation.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50">
              <a:latin typeface="Times New Roman"/>
              <a:cs typeface="Times New Roman"/>
            </a:endParaRPr>
          </a:p>
          <a:p>
            <a:pPr marL="825500" marR="5080">
              <a:lnSpc>
                <a:spcPts val="3100"/>
              </a:lnSpc>
            </a:pP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EEG: </a:t>
            </a:r>
            <a:r>
              <a:rPr sz="2800" b="1" spc="-15" dirty="0">
                <a:solidFill>
                  <a:srgbClr val="98CC00"/>
                </a:solidFill>
                <a:latin typeface="Times New Roman"/>
                <a:cs typeface="Times New Roman"/>
              </a:rPr>
              <a:t>Rythmic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high </a:t>
            </a:r>
            <a:r>
              <a:rPr sz="2800" b="1" spc="-25" dirty="0">
                <a:solidFill>
                  <a:srgbClr val="98CC00"/>
                </a:solidFill>
                <a:latin typeface="Times New Roman"/>
                <a:cs typeface="Times New Roman"/>
              </a:rPr>
              <a:t>frequency,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high voltage 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discharges with cortical 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neurons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undergoing  sustained depolarization, with 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protracted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trains 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of action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potentials.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(con’t)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20420"/>
            <a:ext cx="8278495" cy="497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A. </a:t>
            </a:r>
            <a:r>
              <a:rPr sz="36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Generalized </a:t>
            </a:r>
            <a:r>
              <a:rPr sz="3600" b="1" u="heavy" spc="-3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Tonic-Clonic</a:t>
            </a:r>
            <a:r>
              <a:rPr sz="3600" b="1" u="heavy" spc="-9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Clonic</a:t>
            </a:r>
            <a:r>
              <a:rPr sz="3200" u="heavy" spc="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phase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825500" marR="5080">
              <a:lnSpc>
                <a:spcPts val="3200"/>
              </a:lnSpc>
              <a:spcBef>
                <a:spcPts val="790"/>
              </a:spcBef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- Alternating contraction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relaxation,  causing a reciprocating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movement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which  could be bilaterally symmetrical or “running”  movements.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Times New Roman"/>
              <a:cs typeface="Times New Roman"/>
            </a:endParaRPr>
          </a:p>
          <a:p>
            <a:pPr marL="825500" marR="74930">
              <a:lnSpc>
                <a:spcPts val="2790"/>
              </a:lnSpc>
              <a:tabLst>
                <a:tab pos="1868805" algn="l"/>
              </a:tabLst>
            </a:pP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EEG:	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Characterized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by 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groups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spikes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on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the  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EEG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periodic </a:t>
            </a:r>
            <a:r>
              <a:rPr sz="28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neuronal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depolarizations with  clusters </a:t>
            </a:r>
            <a:r>
              <a:rPr sz="2800" b="1" spc="5" dirty="0">
                <a:solidFill>
                  <a:srgbClr val="98CC00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98CC00"/>
                </a:solidFill>
                <a:latin typeface="Times New Roman"/>
                <a:cs typeface="Times New Roman"/>
              </a:rPr>
              <a:t>action</a:t>
            </a:r>
            <a:r>
              <a:rPr sz="2800" b="1" spc="-1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potentials.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Scheme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</a:t>
            </a:r>
            <a:r>
              <a:rPr b="1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Spread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066800"/>
            <a:ext cx="37338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1290" y="1143000"/>
            <a:ext cx="5171440" cy="520700"/>
          </a:xfrm>
          <a:custGeom>
            <a:avLst/>
            <a:gdLst/>
            <a:ahLst/>
            <a:cxnLst/>
            <a:rect l="l" t="t" r="r" b="b"/>
            <a:pathLst>
              <a:path w="5171440" h="520700">
                <a:moveTo>
                  <a:pt x="0" y="0"/>
                </a:moveTo>
                <a:lnTo>
                  <a:pt x="5171440" y="0"/>
                </a:lnTo>
                <a:lnTo>
                  <a:pt x="517144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48759" y="1177290"/>
            <a:ext cx="5016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980000"/>
                </a:solidFill>
                <a:latin typeface="Times New Roman"/>
                <a:cs typeface="Times New Roman"/>
              </a:rPr>
              <a:t>Generalized Tonic-Clonic</a:t>
            </a:r>
            <a:r>
              <a:rPr sz="2800" spc="-45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0000"/>
                </a:solidFill>
                <a:latin typeface="Times New Roman"/>
                <a:cs typeface="Times New Roman"/>
              </a:rPr>
              <a:t>Seizures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7447" y="4257447"/>
            <a:ext cx="3447415" cy="2304415"/>
            <a:chOff x="447447" y="4257447"/>
            <a:chExt cx="3447415" cy="2304415"/>
          </a:xfrm>
        </p:grpSpPr>
        <p:sp>
          <p:nvSpPr>
            <p:cNvPr id="7" name="object 7"/>
            <p:cNvSpPr/>
            <p:nvPr/>
          </p:nvSpPr>
          <p:spPr>
            <a:xfrm>
              <a:off x="447447" y="4257447"/>
              <a:ext cx="3447234" cy="2304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5203" y="5203189"/>
              <a:ext cx="225425" cy="529590"/>
            </a:xfrm>
            <a:custGeom>
              <a:avLst/>
              <a:gdLst/>
              <a:ahLst/>
              <a:cxnLst/>
              <a:rect l="l" t="t" r="r" b="b"/>
              <a:pathLst>
                <a:path w="225425" h="529589">
                  <a:moveTo>
                    <a:pt x="225206" y="0"/>
                  </a:moveTo>
                  <a:lnTo>
                    <a:pt x="183510" y="14772"/>
                  </a:lnTo>
                  <a:lnTo>
                    <a:pt x="143093" y="38628"/>
                  </a:lnTo>
                  <a:lnTo>
                    <a:pt x="105237" y="70591"/>
                  </a:lnTo>
                  <a:lnTo>
                    <a:pt x="71221" y="109687"/>
                  </a:lnTo>
                  <a:lnTo>
                    <a:pt x="42326" y="154940"/>
                  </a:lnTo>
                  <a:lnTo>
                    <a:pt x="20518" y="203066"/>
                  </a:lnTo>
                  <a:lnTo>
                    <a:pt x="6449" y="251340"/>
                  </a:lnTo>
                  <a:lnTo>
                    <a:pt x="0" y="298484"/>
                  </a:lnTo>
                  <a:lnTo>
                    <a:pt x="1051" y="343217"/>
                  </a:lnTo>
                  <a:lnTo>
                    <a:pt x="9485" y="384259"/>
                  </a:lnTo>
                  <a:lnTo>
                    <a:pt x="25181" y="420330"/>
                  </a:lnTo>
                  <a:lnTo>
                    <a:pt x="48021" y="450150"/>
                  </a:lnTo>
                  <a:lnTo>
                    <a:pt x="77886" y="472440"/>
                  </a:lnTo>
                  <a:lnTo>
                    <a:pt x="47406" y="529590"/>
                  </a:lnTo>
                  <a:lnTo>
                    <a:pt x="189646" y="458470"/>
                  </a:lnTo>
                  <a:lnTo>
                    <a:pt x="178267" y="356870"/>
                  </a:lnTo>
                  <a:lnTo>
                    <a:pt x="140116" y="356870"/>
                  </a:lnTo>
                  <a:lnTo>
                    <a:pt x="113764" y="330993"/>
                  </a:lnTo>
                  <a:lnTo>
                    <a:pt x="101699" y="292735"/>
                  </a:lnTo>
                  <a:lnTo>
                    <a:pt x="104397" y="246856"/>
                  </a:lnTo>
                  <a:lnTo>
                    <a:pt x="122336" y="198120"/>
                  </a:lnTo>
                  <a:lnTo>
                    <a:pt x="140910" y="170656"/>
                  </a:lnTo>
                  <a:lnTo>
                    <a:pt x="163294" y="147955"/>
                  </a:lnTo>
                  <a:lnTo>
                    <a:pt x="188059" y="130968"/>
                  </a:lnTo>
                  <a:lnTo>
                    <a:pt x="213776" y="120650"/>
                  </a:lnTo>
                  <a:lnTo>
                    <a:pt x="225206" y="0"/>
                  </a:lnTo>
                  <a:close/>
                </a:path>
                <a:path w="225425" h="529589">
                  <a:moveTo>
                    <a:pt x="171866" y="299720"/>
                  </a:moveTo>
                  <a:lnTo>
                    <a:pt x="140116" y="356870"/>
                  </a:lnTo>
                  <a:lnTo>
                    <a:pt x="178267" y="356870"/>
                  </a:lnTo>
                  <a:lnTo>
                    <a:pt x="171866" y="29972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5203" y="5203189"/>
              <a:ext cx="225425" cy="529590"/>
            </a:xfrm>
            <a:custGeom>
              <a:avLst/>
              <a:gdLst/>
              <a:ahLst/>
              <a:cxnLst/>
              <a:rect l="l" t="t" r="r" b="b"/>
              <a:pathLst>
                <a:path w="225425" h="529589">
                  <a:moveTo>
                    <a:pt x="140116" y="356870"/>
                  </a:moveTo>
                  <a:lnTo>
                    <a:pt x="113764" y="330993"/>
                  </a:lnTo>
                  <a:lnTo>
                    <a:pt x="101699" y="292735"/>
                  </a:lnTo>
                  <a:lnTo>
                    <a:pt x="104397" y="246856"/>
                  </a:lnTo>
                  <a:lnTo>
                    <a:pt x="122336" y="198120"/>
                  </a:lnTo>
                  <a:lnTo>
                    <a:pt x="163294" y="147955"/>
                  </a:lnTo>
                  <a:lnTo>
                    <a:pt x="213776" y="120650"/>
                  </a:lnTo>
                  <a:lnTo>
                    <a:pt x="225206" y="0"/>
                  </a:lnTo>
                  <a:lnTo>
                    <a:pt x="183510" y="14772"/>
                  </a:lnTo>
                  <a:lnTo>
                    <a:pt x="143093" y="38628"/>
                  </a:lnTo>
                  <a:lnTo>
                    <a:pt x="105237" y="70591"/>
                  </a:lnTo>
                  <a:lnTo>
                    <a:pt x="71221" y="109687"/>
                  </a:lnTo>
                  <a:lnTo>
                    <a:pt x="42326" y="154940"/>
                  </a:lnTo>
                  <a:lnTo>
                    <a:pt x="20518" y="203066"/>
                  </a:lnTo>
                  <a:lnTo>
                    <a:pt x="6449" y="251340"/>
                  </a:lnTo>
                  <a:lnTo>
                    <a:pt x="0" y="298484"/>
                  </a:lnTo>
                  <a:lnTo>
                    <a:pt x="1051" y="343217"/>
                  </a:lnTo>
                  <a:lnTo>
                    <a:pt x="9485" y="384259"/>
                  </a:lnTo>
                  <a:lnTo>
                    <a:pt x="25181" y="420330"/>
                  </a:lnTo>
                  <a:lnTo>
                    <a:pt x="48021" y="450150"/>
                  </a:lnTo>
                  <a:lnTo>
                    <a:pt x="77886" y="472440"/>
                  </a:lnTo>
                  <a:lnTo>
                    <a:pt x="47406" y="529590"/>
                  </a:lnTo>
                  <a:lnTo>
                    <a:pt x="189646" y="458470"/>
                  </a:lnTo>
                  <a:lnTo>
                    <a:pt x="171866" y="299720"/>
                  </a:lnTo>
                  <a:lnTo>
                    <a:pt x="140116" y="3568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5440" y="4806949"/>
              <a:ext cx="266700" cy="402590"/>
            </a:xfrm>
            <a:custGeom>
              <a:avLst/>
              <a:gdLst/>
              <a:ahLst/>
              <a:cxnLst/>
              <a:rect l="l" t="t" r="r" b="b"/>
              <a:pathLst>
                <a:path w="266700" h="402589">
                  <a:moveTo>
                    <a:pt x="241923" y="134619"/>
                  </a:moveTo>
                  <a:lnTo>
                    <a:pt x="88899" y="134619"/>
                  </a:lnTo>
                  <a:lnTo>
                    <a:pt x="121463" y="137080"/>
                  </a:lnTo>
                  <a:lnTo>
                    <a:pt x="150336" y="152400"/>
                  </a:lnTo>
                  <a:lnTo>
                    <a:pt x="172303" y="178196"/>
                  </a:lnTo>
                  <a:lnTo>
                    <a:pt x="184149" y="212089"/>
                  </a:lnTo>
                  <a:lnTo>
                    <a:pt x="182364" y="247967"/>
                  </a:lnTo>
                  <a:lnTo>
                    <a:pt x="168909" y="279082"/>
                  </a:lnTo>
                  <a:lnTo>
                    <a:pt x="145930" y="302101"/>
                  </a:lnTo>
                  <a:lnTo>
                    <a:pt x="115570" y="313689"/>
                  </a:lnTo>
                  <a:lnTo>
                    <a:pt x="128270" y="402589"/>
                  </a:lnTo>
                  <a:lnTo>
                    <a:pt x="170709" y="390007"/>
                  </a:lnTo>
                  <a:lnTo>
                    <a:pt x="207009" y="366277"/>
                  </a:lnTo>
                  <a:lnTo>
                    <a:pt x="235902" y="333375"/>
                  </a:lnTo>
                  <a:lnTo>
                    <a:pt x="256116" y="293275"/>
                  </a:lnTo>
                  <a:lnTo>
                    <a:pt x="266382" y="247955"/>
                  </a:lnTo>
                  <a:lnTo>
                    <a:pt x="265429" y="199389"/>
                  </a:lnTo>
                  <a:lnTo>
                    <a:pt x="252383" y="153076"/>
                  </a:lnTo>
                  <a:lnTo>
                    <a:pt x="241923" y="134619"/>
                  </a:lnTo>
                  <a:close/>
                </a:path>
                <a:path w="266700" h="402589">
                  <a:moveTo>
                    <a:pt x="68579" y="0"/>
                  </a:moveTo>
                  <a:lnTo>
                    <a:pt x="0" y="101600"/>
                  </a:lnTo>
                  <a:lnTo>
                    <a:pt x="95249" y="179069"/>
                  </a:lnTo>
                  <a:lnTo>
                    <a:pt x="88899" y="134619"/>
                  </a:lnTo>
                  <a:lnTo>
                    <a:pt x="241923" y="134619"/>
                  </a:lnTo>
                  <a:lnTo>
                    <a:pt x="198913" y="80486"/>
                  </a:lnTo>
                  <a:lnTo>
                    <a:pt x="161948" y="57244"/>
                  </a:lnTo>
                  <a:lnTo>
                    <a:pt x="120467" y="44726"/>
                  </a:lnTo>
                  <a:lnTo>
                    <a:pt x="74929" y="44450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5440" y="4806949"/>
              <a:ext cx="266700" cy="402590"/>
            </a:xfrm>
            <a:custGeom>
              <a:avLst/>
              <a:gdLst/>
              <a:ahLst/>
              <a:cxnLst/>
              <a:rect l="l" t="t" r="r" b="b"/>
              <a:pathLst>
                <a:path w="266700" h="402589">
                  <a:moveTo>
                    <a:pt x="88899" y="134619"/>
                  </a:moveTo>
                  <a:lnTo>
                    <a:pt x="121463" y="137080"/>
                  </a:lnTo>
                  <a:lnTo>
                    <a:pt x="150336" y="152400"/>
                  </a:lnTo>
                  <a:lnTo>
                    <a:pt x="172303" y="178196"/>
                  </a:lnTo>
                  <a:lnTo>
                    <a:pt x="184149" y="212089"/>
                  </a:lnTo>
                  <a:lnTo>
                    <a:pt x="182364" y="247967"/>
                  </a:lnTo>
                  <a:lnTo>
                    <a:pt x="168909" y="279082"/>
                  </a:lnTo>
                  <a:lnTo>
                    <a:pt x="145930" y="302101"/>
                  </a:lnTo>
                  <a:lnTo>
                    <a:pt x="115570" y="313689"/>
                  </a:lnTo>
                  <a:lnTo>
                    <a:pt x="128270" y="402589"/>
                  </a:lnTo>
                  <a:lnTo>
                    <a:pt x="170709" y="390007"/>
                  </a:lnTo>
                  <a:lnTo>
                    <a:pt x="207009" y="366277"/>
                  </a:lnTo>
                  <a:lnTo>
                    <a:pt x="235902" y="333375"/>
                  </a:lnTo>
                  <a:lnTo>
                    <a:pt x="256116" y="293275"/>
                  </a:lnTo>
                  <a:lnTo>
                    <a:pt x="266382" y="247955"/>
                  </a:lnTo>
                  <a:lnTo>
                    <a:pt x="265429" y="199389"/>
                  </a:lnTo>
                  <a:lnTo>
                    <a:pt x="252383" y="153076"/>
                  </a:lnTo>
                  <a:lnTo>
                    <a:pt x="229634" y="112935"/>
                  </a:lnTo>
                  <a:lnTo>
                    <a:pt x="198913" y="80486"/>
                  </a:lnTo>
                  <a:lnTo>
                    <a:pt x="161948" y="57244"/>
                  </a:lnTo>
                  <a:lnTo>
                    <a:pt x="120467" y="44726"/>
                  </a:lnTo>
                  <a:lnTo>
                    <a:pt x="76199" y="44450"/>
                  </a:lnTo>
                  <a:lnTo>
                    <a:pt x="74929" y="44450"/>
                  </a:lnTo>
                  <a:lnTo>
                    <a:pt x="68579" y="0"/>
                  </a:lnTo>
                  <a:lnTo>
                    <a:pt x="0" y="101600"/>
                  </a:lnTo>
                  <a:lnTo>
                    <a:pt x="95249" y="179069"/>
                  </a:lnTo>
                  <a:lnTo>
                    <a:pt x="88899" y="1346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61287" y="4770527"/>
              <a:ext cx="248104" cy="154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4367" y="4762907"/>
              <a:ext cx="248104" cy="1528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89250" y="4804409"/>
              <a:ext cx="242570" cy="450850"/>
            </a:xfrm>
            <a:custGeom>
              <a:avLst/>
              <a:gdLst/>
              <a:ahLst/>
              <a:cxnLst/>
              <a:rect l="l" t="t" r="r" b="b"/>
              <a:pathLst>
                <a:path w="242569" h="450850">
                  <a:moveTo>
                    <a:pt x="162560" y="0"/>
                  </a:moveTo>
                  <a:lnTo>
                    <a:pt x="162560" y="53339"/>
                  </a:lnTo>
                  <a:lnTo>
                    <a:pt x="119209" y="60942"/>
                  </a:lnTo>
                  <a:lnTo>
                    <a:pt x="80339" y="82408"/>
                  </a:lnTo>
                  <a:lnTo>
                    <a:pt x="47466" y="115728"/>
                  </a:lnTo>
                  <a:lnTo>
                    <a:pt x="22107" y="158891"/>
                  </a:lnTo>
                  <a:lnTo>
                    <a:pt x="5779" y="209885"/>
                  </a:lnTo>
                  <a:lnTo>
                    <a:pt x="0" y="266700"/>
                  </a:lnTo>
                  <a:lnTo>
                    <a:pt x="5516" y="321548"/>
                  </a:lnTo>
                  <a:lnTo>
                    <a:pt x="21272" y="372110"/>
                  </a:lnTo>
                  <a:lnTo>
                    <a:pt x="46077" y="416004"/>
                  </a:lnTo>
                  <a:lnTo>
                    <a:pt x="78739" y="450849"/>
                  </a:lnTo>
                  <a:lnTo>
                    <a:pt x="120650" y="358139"/>
                  </a:lnTo>
                  <a:lnTo>
                    <a:pt x="104318" y="341173"/>
                  </a:lnTo>
                  <a:lnTo>
                    <a:pt x="91916" y="319563"/>
                  </a:lnTo>
                  <a:lnTo>
                    <a:pt x="84038" y="294382"/>
                  </a:lnTo>
                  <a:lnTo>
                    <a:pt x="81280" y="266700"/>
                  </a:lnTo>
                  <a:lnTo>
                    <a:pt x="87550" y="225385"/>
                  </a:lnTo>
                  <a:lnTo>
                    <a:pt x="104775" y="191452"/>
                  </a:lnTo>
                  <a:lnTo>
                    <a:pt x="130571" y="168473"/>
                  </a:lnTo>
                  <a:lnTo>
                    <a:pt x="162560" y="160019"/>
                  </a:lnTo>
                  <a:lnTo>
                    <a:pt x="202564" y="160019"/>
                  </a:lnTo>
                  <a:lnTo>
                    <a:pt x="242569" y="106679"/>
                  </a:lnTo>
                  <a:lnTo>
                    <a:pt x="162560" y="0"/>
                  </a:lnTo>
                  <a:close/>
                </a:path>
                <a:path w="242569" h="450850">
                  <a:moveTo>
                    <a:pt x="202564" y="160019"/>
                  </a:moveTo>
                  <a:lnTo>
                    <a:pt x="162560" y="160019"/>
                  </a:lnTo>
                  <a:lnTo>
                    <a:pt x="162560" y="213359"/>
                  </a:lnTo>
                  <a:lnTo>
                    <a:pt x="202564" y="16001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89250" y="4804409"/>
              <a:ext cx="242570" cy="450850"/>
            </a:xfrm>
            <a:custGeom>
              <a:avLst/>
              <a:gdLst/>
              <a:ahLst/>
              <a:cxnLst/>
              <a:rect l="l" t="t" r="r" b="b"/>
              <a:pathLst>
                <a:path w="242569" h="450850">
                  <a:moveTo>
                    <a:pt x="162560" y="160019"/>
                  </a:moveTo>
                  <a:lnTo>
                    <a:pt x="130571" y="168473"/>
                  </a:lnTo>
                  <a:lnTo>
                    <a:pt x="104775" y="191452"/>
                  </a:lnTo>
                  <a:lnTo>
                    <a:pt x="87550" y="225385"/>
                  </a:lnTo>
                  <a:lnTo>
                    <a:pt x="81280" y="266700"/>
                  </a:lnTo>
                  <a:lnTo>
                    <a:pt x="84038" y="294382"/>
                  </a:lnTo>
                  <a:lnTo>
                    <a:pt x="91916" y="319563"/>
                  </a:lnTo>
                  <a:lnTo>
                    <a:pt x="104318" y="341173"/>
                  </a:lnTo>
                  <a:lnTo>
                    <a:pt x="120650" y="358139"/>
                  </a:lnTo>
                  <a:lnTo>
                    <a:pt x="78739" y="450849"/>
                  </a:lnTo>
                  <a:lnTo>
                    <a:pt x="46077" y="416004"/>
                  </a:lnTo>
                  <a:lnTo>
                    <a:pt x="21272" y="372110"/>
                  </a:lnTo>
                  <a:lnTo>
                    <a:pt x="5516" y="321548"/>
                  </a:lnTo>
                  <a:lnTo>
                    <a:pt x="0" y="266700"/>
                  </a:lnTo>
                  <a:lnTo>
                    <a:pt x="5779" y="209885"/>
                  </a:lnTo>
                  <a:lnTo>
                    <a:pt x="22107" y="158891"/>
                  </a:lnTo>
                  <a:lnTo>
                    <a:pt x="47466" y="115728"/>
                  </a:lnTo>
                  <a:lnTo>
                    <a:pt x="80339" y="82408"/>
                  </a:lnTo>
                  <a:lnTo>
                    <a:pt x="119209" y="60942"/>
                  </a:lnTo>
                  <a:lnTo>
                    <a:pt x="162560" y="53339"/>
                  </a:lnTo>
                  <a:lnTo>
                    <a:pt x="162560" y="0"/>
                  </a:lnTo>
                  <a:lnTo>
                    <a:pt x="242569" y="106679"/>
                  </a:lnTo>
                  <a:lnTo>
                    <a:pt x="162560" y="213359"/>
                  </a:lnTo>
                  <a:lnTo>
                    <a:pt x="162560" y="1600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4620" y="5203189"/>
              <a:ext cx="246379" cy="455930"/>
            </a:xfrm>
            <a:custGeom>
              <a:avLst/>
              <a:gdLst/>
              <a:ahLst/>
              <a:cxnLst/>
              <a:rect l="l" t="t" r="r" b="b"/>
              <a:pathLst>
                <a:path w="246380" h="455929">
                  <a:moveTo>
                    <a:pt x="59690" y="275590"/>
                  </a:moveTo>
                  <a:lnTo>
                    <a:pt x="69850" y="438150"/>
                  </a:lnTo>
                  <a:lnTo>
                    <a:pt x="233680" y="455930"/>
                  </a:lnTo>
                  <a:lnTo>
                    <a:pt x="190500" y="411480"/>
                  </a:lnTo>
                  <a:lnTo>
                    <a:pt x="217177" y="378182"/>
                  </a:lnTo>
                  <a:lnTo>
                    <a:pt x="235327" y="340121"/>
                  </a:lnTo>
                  <a:lnTo>
                    <a:pt x="240003" y="320040"/>
                  </a:lnTo>
                  <a:lnTo>
                    <a:pt x="102869" y="320040"/>
                  </a:lnTo>
                  <a:lnTo>
                    <a:pt x="59690" y="275590"/>
                  </a:lnTo>
                  <a:close/>
                </a:path>
                <a:path w="246380" h="455929">
                  <a:moveTo>
                    <a:pt x="0" y="0"/>
                  </a:moveTo>
                  <a:lnTo>
                    <a:pt x="7619" y="115570"/>
                  </a:lnTo>
                  <a:lnTo>
                    <a:pt x="30380" y="119796"/>
                  </a:lnTo>
                  <a:lnTo>
                    <a:pt x="52546" y="128428"/>
                  </a:lnTo>
                  <a:lnTo>
                    <a:pt x="73521" y="141108"/>
                  </a:lnTo>
                  <a:lnTo>
                    <a:pt x="92710" y="157480"/>
                  </a:lnTo>
                  <a:lnTo>
                    <a:pt x="120014" y="198239"/>
                  </a:lnTo>
                  <a:lnTo>
                    <a:pt x="131127" y="242570"/>
                  </a:lnTo>
                  <a:lnTo>
                    <a:pt x="125571" y="284995"/>
                  </a:lnTo>
                  <a:lnTo>
                    <a:pt x="102869" y="320040"/>
                  </a:lnTo>
                  <a:lnTo>
                    <a:pt x="240003" y="320040"/>
                  </a:lnTo>
                  <a:lnTo>
                    <a:pt x="244993" y="298608"/>
                  </a:lnTo>
                  <a:lnTo>
                    <a:pt x="246221" y="254952"/>
                  </a:lnTo>
                  <a:lnTo>
                    <a:pt x="239055" y="210462"/>
                  </a:lnTo>
                  <a:lnTo>
                    <a:pt x="223539" y="166449"/>
                  </a:lnTo>
                  <a:lnTo>
                    <a:pt x="199719" y="124221"/>
                  </a:lnTo>
                  <a:lnTo>
                    <a:pt x="167640" y="85090"/>
                  </a:lnTo>
                  <a:lnTo>
                    <a:pt x="130730" y="52327"/>
                  </a:lnTo>
                  <a:lnTo>
                    <a:pt x="89535" y="26828"/>
                  </a:lnTo>
                  <a:lnTo>
                    <a:pt x="45481" y="9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4620" y="5203189"/>
              <a:ext cx="246379" cy="455930"/>
            </a:xfrm>
            <a:custGeom>
              <a:avLst/>
              <a:gdLst/>
              <a:ahLst/>
              <a:cxnLst/>
              <a:rect l="l" t="t" r="r" b="b"/>
              <a:pathLst>
                <a:path w="246380" h="455929">
                  <a:moveTo>
                    <a:pt x="102869" y="320040"/>
                  </a:moveTo>
                  <a:lnTo>
                    <a:pt x="125571" y="284995"/>
                  </a:lnTo>
                  <a:lnTo>
                    <a:pt x="131127" y="242570"/>
                  </a:lnTo>
                  <a:lnTo>
                    <a:pt x="120014" y="198239"/>
                  </a:lnTo>
                  <a:lnTo>
                    <a:pt x="92710" y="157480"/>
                  </a:lnTo>
                  <a:lnTo>
                    <a:pt x="52546" y="128428"/>
                  </a:lnTo>
                  <a:lnTo>
                    <a:pt x="7619" y="115570"/>
                  </a:lnTo>
                  <a:lnTo>
                    <a:pt x="0" y="0"/>
                  </a:lnTo>
                  <a:lnTo>
                    <a:pt x="45481" y="9187"/>
                  </a:lnTo>
                  <a:lnTo>
                    <a:pt x="89535" y="26828"/>
                  </a:lnTo>
                  <a:lnTo>
                    <a:pt x="130730" y="52327"/>
                  </a:lnTo>
                  <a:lnTo>
                    <a:pt x="167640" y="85090"/>
                  </a:lnTo>
                  <a:lnTo>
                    <a:pt x="199719" y="124221"/>
                  </a:lnTo>
                  <a:lnTo>
                    <a:pt x="223539" y="166449"/>
                  </a:lnTo>
                  <a:lnTo>
                    <a:pt x="239055" y="210462"/>
                  </a:lnTo>
                  <a:lnTo>
                    <a:pt x="246221" y="254952"/>
                  </a:lnTo>
                  <a:lnTo>
                    <a:pt x="244993" y="298608"/>
                  </a:lnTo>
                  <a:lnTo>
                    <a:pt x="235327" y="340121"/>
                  </a:lnTo>
                  <a:lnTo>
                    <a:pt x="217177" y="378182"/>
                  </a:lnTo>
                  <a:lnTo>
                    <a:pt x="190500" y="411480"/>
                  </a:lnTo>
                  <a:lnTo>
                    <a:pt x="233680" y="455930"/>
                  </a:lnTo>
                  <a:lnTo>
                    <a:pt x="69850" y="438150"/>
                  </a:lnTo>
                  <a:lnTo>
                    <a:pt x="59690" y="275590"/>
                  </a:lnTo>
                  <a:lnTo>
                    <a:pt x="102869" y="32004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1600" y="4419599"/>
              <a:ext cx="1905000" cy="1132840"/>
            </a:xfrm>
            <a:custGeom>
              <a:avLst/>
              <a:gdLst/>
              <a:ahLst/>
              <a:cxnLst/>
              <a:rect l="l" t="t" r="r" b="b"/>
              <a:pathLst>
                <a:path w="1905000" h="1132839">
                  <a:moveTo>
                    <a:pt x="952500" y="0"/>
                  </a:moveTo>
                  <a:lnTo>
                    <a:pt x="854710" y="3810"/>
                  </a:lnTo>
                  <a:lnTo>
                    <a:pt x="760730" y="12700"/>
                  </a:lnTo>
                  <a:lnTo>
                    <a:pt x="669289" y="27939"/>
                  </a:lnTo>
                  <a:lnTo>
                    <a:pt x="581660" y="48260"/>
                  </a:lnTo>
                  <a:lnTo>
                    <a:pt x="497839" y="73660"/>
                  </a:lnTo>
                  <a:lnTo>
                    <a:pt x="420369" y="104139"/>
                  </a:lnTo>
                  <a:lnTo>
                    <a:pt x="346710" y="139700"/>
                  </a:lnTo>
                  <a:lnTo>
                    <a:pt x="279400" y="179069"/>
                  </a:lnTo>
                  <a:lnTo>
                    <a:pt x="217169" y="222250"/>
                  </a:lnTo>
                  <a:lnTo>
                    <a:pt x="162559" y="269239"/>
                  </a:lnTo>
                  <a:lnTo>
                    <a:pt x="114300" y="318769"/>
                  </a:lnTo>
                  <a:lnTo>
                    <a:pt x="74930" y="372110"/>
                  </a:lnTo>
                  <a:lnTo>
                    <a:pt x="43180" y="427989"/>
                  </a:lnTo>
                  <a:lnTo>
                    <a:pt x="19050" y="486410"/>
                  </a:lnTo>
                  <a:lnTo>
                    <a:pt x="5080" y="547369"/>
                  </a:lnTo>
                  <a:lnTo>
                    <a:pt x="0" y="609600"/>
                  </a:lnTo>
                  <a:lnTo>
                    <a:pt x="2540" y="648969"/>
                  </a:lnTo>
                  <a:lnTo>
                    <a:pt x="7619" y="689610"/>
                  </a:lnTo>
                  <a:lnTo>
                    <a:pt x="17780" y="727710"/>
                  </a:lnTo>
                  <a:lnTo>
                    <a:pt x="31750" y="765810"/>
                  </a:lnTo>
                  <a:lnTo>
                    <a:pt x="49530" y="803910"/>
                  </a:lnTo>
                  <a:lnTo>
                    <a:pt x="71119" y="839469"/>
                  </a:lnTo>
                  <a:lnTo>
                    <a:pt x="95250" y="875030"/>
                  </a:lnTo>
                  <a:lnTo>
                    <a:pt x="123190" y="909319"/>
                  </a:lnTo>
                  <a:lnTo>
                    <a:pt x="154940" y="943610"/>
                  </a:lnTo>
                  <a:lnTo>
                    <a:pt x="189230" y="975360"/>
                  </a:lnTo>
                  <a:lnTo>
                    <a:pt x="227330" y="1005840"/>
                  </a:lnTo>
                  <a:lnTo>
                    <a:pt x="269239" y="1033780"/>
                  </a:lnTo>
                  <a:lnTo>
                    <a:pt x="313689" y="1061720"/>
                  </a:lnTo>
                  <a:lnTo>
                    <a:pt x="359410" y="1087120"/>
                  </a:lnTo>
                  <a:lnTo>
                    <a:pt x="410210" y="1111250"/>
                  </a:lnTo>
                  <a:lnTo>
                    <a:pt x="462280" y="1132840"/>
                  </a:lnTo>
                  <a:lnTo>
                    <a:pt x="571500" y="1016000"/>
                  </a:lnTo>
                  <a:lnTo>
                    <a:pt x="530860" y="999490"/>
                  </a:lnTo>
                  <a:lnTo>
                    <a:pt x="491489" y="980440"/>
                  </a:lnTo>
                  <a:lnTo>
                    <a:pt x="455930" y="961390"/>
                  </a:lnTo>
                  <a:lnTo>
                    <a:pt x="421639" y="939800"/>
                  </a:lnTo>
                  <a:lnTo>
                    <a:pt x="388619" y="916940"/>
                  </a:lnTo>
                  <a:lnTo>
                    <a:pt x="332739" y="868680"/>
                  </a:lnTo>
                  <a:lnTo>
                    <a:pt x="285750" y="816610"/>
                  </a:lnTo>
                  <a:lnTo>
                    <a:pt x="250190" y="760730"/>
                  </a:lnTo>
                  <a:lnTo>
                    <a:pt x="226059" y="701039"/>
                  </a:lnTo>
                  <a:lnTo>
                    <a:pt x="213359" y="640080"/>
                  </a:lnTo>
                  <a:lnTo>
                    <a:pt x="212090" y="609600"/>
                  </a:lnTo>
                  <a:lnTo>
                    <a:pt x="215900" y="561339"/>
                  </a:lnTo>
                  <a:lnTo>
                    <a:pt x="227330" y="514350"/>
                  </a:lnTo>
                  <a:lnTo>
                    <a:pt x="245109" y="468630"/>
                  </a:lnTo>
                  <a:lnTo>
                    <a:pt x="270510" y="425450"/>
                  </a:lnTo>
                  <a:lnTo>
                    <a:pt x="300989" y="383539"/>
                  </a:lnTo>
                  <a:lnTo>
                    <a:pt x="337819" y="344169"/>
                  </a:lnTo>
                  <a:lnTo>
                    <a:pt x="381000" y="307339"/>
                  </a:lnTo>
                  <a:lnTo>
                    <a:pt x="429260" y="274319"/>
                  </a:lnTo>
                  <a:lnTo>
                    <a:pt x="481330" y="243839"/>
                  </a:lnTo>
                  <a:lnTo>
                    <a:pt x="538480" y="215900"/>
                  </a:lnTo>
                  <a:lnTo>
                    <a:pt x="599439" y="193039"/>
                  </a:lnTo>
                  <a:lnTo>
                    <a:pt x="664210" y="172719"/>
                  </a:lnTo>
                  <a:lnTo>
                    <a:pt x="732789" y="156210"/>
                  </a:lnTo>
                  <a:lnTo>
                    <a:pt x="802639" y="144780"/>
                  </a:lnTo>
                  <a:lnTo>
                    <a:pt x="877569" y="138430"/>
                  </a:lnTo>
                  <a:lnTo>
                    <a:pt x="952500" y="135889"/>
                  </a:lnTo>
                  <a:lnTo>
                    <a:pt x="1028700" y="138430"/>
                  </a:lnTo>
                  <a:lnTo>
                    <a:pt x="1102360" y="144780"/>
                  </a:lnTo>
                  <a:lnTo>
                    <a:pt x="1173480" y="156210"/>
                  </a:lnTo>
                  <a:lnTo>
                    <a:pt x="1240789" y="172719"/>
                  </a:lnTo>
                  <a:lnTo>
                    <a:pt x="1305560" y="193039"/>
                  </a:lnTo>
                  <a:lnTo>
                    <a:pt x="1366520" y="215900"/>
                  </a:lnTo>
                  <a:lnTo>
                    <a:pt x="1423670" y="243839"/>
                  </a:lnTo>
                  <a:lnTo>
                    <a:pt x="1475739" y="274319"/>
                  </a:lnTo>
                  <a:lnTo>
                    <a:pt x="1524000" y="307339"/>
                  </a:lnTo>
                  <a:lnTo>
                    <a:pt x="1567180" y="344169"/>
                  </a:lnTo>
                  <a:lnTo>
                    <a:pt x="1604010" y="383539"/>
                  </a:lnTo>
                  <a:lnTo>
                    <a:pt x="1634489" y="425450"/>
                  </a:lnTo>
                  <a:lnTo>
                    <a:pt x="1659889" y="468630"/>
                  </a:lnTo>
                  <a:lnTo>
                    <a:pt x="1677670" y="514350"/>
                  </a:lnTo>
                  <a:lnTo>
                    <a:pt x="1689100" y="561339"/>
                  </a:lnTo>
                  <a:lnTo>
                    <a:pt x="1692910" y="609600"/>
                  </a:lnTo>
                  <a:lnTo>
                    <a:pt x="1691639" y="640080"/>
                  </a:lnTo>
                  <a:lnTo>
                    <a:pt x="1678939" y="701039"/>
                  </a:lnTo>
                  <a:lnTo>
                    <a:pt x="1654810" y="760730"/>
                  </a:lnTo>
                  <a:lnTo>
                    <a:pt x="1619250" y="816610"/>
                  </a:lnTo>
                  <a:lnTo>
                    <a:pt x="1572260" y="868680"/>
                  </a:lnTo>
                  <a:lnTo>
                    <a:pt x="1515110" y="916940"/>
                  </a:lnTo>
                  <a:lnTo>
                    <a:pt x="1483360" y="939800"/>
                  </a:lnTo>
                  <a:lnTo>
                    <a:pt x="1449070" y="961390"/>
                  </a:lnTo>
                  <a:lnTo>
                    <a:pt x="1413510" y="980440"/>
                  </a:lnTo>
                  <a:lnTo>
                    <a:pt x="1374139" y="999490"/>
                  </a:lnTo>
                  <a:lnTo>
                    <a:pt x="1333500" y="1016000"/>
                  </a:lnTo>
                  <a:lnTo>
                    <a:pt x="1442720" y="1132840"/>
                  </a:lnTo>
                  <a:lnTo>
                    <a:pt x="1494789" y="1111250"/>
                  </a:lnTo>
                  <a:lnTo>
                    <a:pt x="1544320" y="1087120"/>
                  </a:lnTo>
                  <a:lnTo>
                    <a:pt x="1591310" y="1061720"/>
                  </a:lnTo>
                  <a:lnTo>
                    <a:pt x="1635760" y="1033780"/>
                  </a:lnTo>
                  <a:lnTo>
                    <a:pt x="1677670" y="1005840"/>
                  </a:lnTo>
                  <a:lnTo>
                    <a:pt x="1715770" y="975360"/>
                  </a:lnTo>
                  <a:lnTo>
                    <a:pt x="1750060" y="943610"/>
                  </a:lnTo>
                  <a:lnTo>
                    <a:pt x="1781810" y="909319"/>
                  </a:lnTo>
                  <a:lnTo>
                    <a:pt x="1809750" y="875030"/>
                  </a:lnTo>
                  <a:lnTo>
                    <a:pt x="1835150" y="839469"/>
                  </a:lnTo>
                  <a:lnTo>
                    <a:pt x="1855470" y="803910"/>
                  </a:lnTo>
                  <a:lnTo>
                    <a:pt x="1873250" y="765810"/>
                  </a:lnTo>
                  <a:lnTo>
                    <a:pt x="1887220" y="727710"/>
                  </a:lnTo>
                  <a:lnTo>
                    <a:pt x="1897379" y="689610"/>
                  </a:lnTo>
                  <a:lnTo>
                    <a:pt x="1903729" y="648969"/>
                  </a:lnTo>
                  <a:lnTo>
                    <a:pt x="1905000" y="609600"/>
                  </a:lnTo>
                  <a:lnTo>
                    <a:pt x="1899920" y="547369"/>
                  </a:lnTo>
                  <a:lnTo>
                    <a:pt x="1885950" y="486410"/>
                  </a:lnTo>
                  <a:lnTo>
                    <a:pt x="1863089" y="427989"/>
                  </a:lnTo>
                  <a:lnTo>
                    <a:pt x="1830070" y="372110"/>
                  </a:lnTo>
                  <a:lnTo>
                    <a:pt x="1790700" y="318769"/>
                  </a:lnTo>
                  <a:lnTo>
                    <a:pt x="1742439" y="269239"/>
                  </a:lnTo>
                  <a:lnTo>
                    <a:pt x="1687830" y="222250"/>
                  </a:lnTo>
                  <a:lnTo>
                    <a:pt x="1625600" y="179069"/>
                  </a:lnTo>
                  <a:lnTo>
                    <a:pt x="1558289" y="139700"/>
                  </a:lnTo>
                  <a:lnTo>
                    <a:pt x="1485900" y="104139"/>
                  </a:lnTo>
                  <a:lnTo>
                    <a:pt x="1405889" y="73660"/>
                  </a:lnTo>
                  <a:lnTo>
                    <a:pt x="1323339" y="48260"/>
                  </a:lnTo>
                  <a:lnTo>
                    <a:pt x="1235710" y="27939"/>
                  </a:lnTo>
                  <a:lnTo>
                    <a:pt x="1144270" y="12700"/>
                  </a:lnTo>
                  <a:lnTo>
                    <a:pt x="1050289" y="381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CC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1600" y="4419599"/>
              <a:ext cx="1905000" cy="1132840"/>
            </a:xfrm>
            <a:custGeom>
              <a:avLst/>
              <a:gdLst/>
              <a:ahLst/>
              <a:cxnLst/>
              <a:rect l="l" t="t" r="r" b="b"/>
              <a:pathLst>
                <a:path w="1905000" h="1132839">
                  <a:moveTo>
                    <a:pt x="571500" y="1016000"/>
                  </a:moveTo>
                  <a:lnTo>
                    <a:pt x="517473" y="993306"/>
                  </a:lnTo>
                  <a:lnTo>
                    <a:pt x="467265" y="967904"/>
                  </a:lnTo>
                  <a:lnTo>
                    <a:pt x="421044" y="939998"/>
                  </a:lnTo>
                  <a:lnTo>
                    <a:pt x="378977" y="909790"/>
                  </a:lnTo>
                  <a:lnTo>
                    <a:pt x="341231" y="877483"/>
                  </a:lnTo>
                  <a:lnTo>
                    <a:pt x="307975" y="843279"/>
                  </a:lnTo>
                  <a:lnTo>
                    <a:pt x="279375" y="807383"/>
                  </a:lnTo>
                  <a:lnTo>
                    <a:pt x="255599" y="769996"/>
                  </a:lnTo>
                  <a:lnTo>
                    <a:pt x="236815" y="731321"/>
                  </a:lnTo>
                  <a:lnTo>
                    <a:pt x="223190" y="691562"/>
                  </a:lnTo>
                  <a:lnTo>
                    <a:pt x="214893" y="650920"/>
                  </a:lnTo>
                  <a:lnTo>
                    <a:pt x="212090" y="609600"/>
                  </a:lnTo>
                  <a:lnTo>
                    <a:pt x="214317" y="572580"/>
                  </a:lnTo>
                  <a:lnTo>
                    <a:pt x="231643" y="500983"/>
                  </a:lnTo>
                  <a:lnTo>
                    <a:pt x="265034" y="433346"/>
                  </a:lnTo>
                  <a:lnTo>
                    <a:pt x="287342" y="401275"/>
                  </a:lnTo>
                  <a:lnTo>
                    <a:pt x="313172" y="370510"/>
                  </a:lnTo>
                  <a:lnTo>
                    <a:pt x="342360" y="341157"/>
                  </a:lnTo>
                  <a:lnTo>
                    <a:pt x="374742" y="313319"/>
                  </a:lnTo>
                  <a:lnTo>
                    <a:pt x="410152" y="287104"/>
                  </a:lnTo>
                  <a:lnTo>
                    <a:pt x="448427" y="262615"/>
                  </a:lnTo>
                  <a:lnTo>
                    <a:pt x="489401" y="239959"/>
                  </a:lnTo>
                  <a:lnTo>
                    <a:pt x="532910" y="219241"/>
                  </a:lnTo>
                  <a:lnTo>
                    <a:pt x="578790" y="200565"/>
                  </a:lnTo>
                  <a:lnTo>
                    <a:pt x="626876" y="184038"/>
                  </a:lnTo>
                  <a:lnTo>
                    <a:pt x="677003" y="169765"/>
                  </a:lnTo>
                  <a:lnTo>
                    <a:pt x="729007" y="157851"/>
                  </a:lnTo>
                  <a:lnTo>
                    <a:pt x="782723" y="148401"/>
                  </a:lnTo>
                  <a:lnTo>
                    <a:pt x="837987" y="141520"/>
                  </a:lnTo>
                  <a:lnTo>
                    <a:pt x="894634" y="137315"/>
                  </a:lnTo>
                  <a:lnTo>
                    <a:pt x="952500" y="135889"/>
                  </a:lnTo>
                  <a:lnTo>
                    <a:pt x="1010365" y="137315"/>
                  </a:lnTo>
                  <a:lnTo>
                    <a:pt x="1067012" y="141520"/>
                  </a:lnTo>
                  <a:lnTo>
                    <a:pt x="1122276" y="148401"/>
                  </a:lnTo>
                  <a:lnTo>
                    <a:pt x="1175992" y="157851"/>
                  </a:lnTo>
                  <a:lnTo>
                    <a:pt x="1227996" y="169765"/>
                  </a:lnTo>
                  <a:lnTo>
                    <a:pt x="1278123" y="184038"/>
                  </a:lnTo>
                  <a:lnTo>
                    <a:pt x="1326209" y="200565"/>
                  </a:lnTo>
                  <a:lnTo>
                    <a:pt x="1372089" y="219241"/>
                  </a:lnTo>
                  <a:lnTo>
                    <a:pt x="1415598" y="239959"/>
                  </a:lnTo>
                  <a:lnTo>
                    <a:pt x="1456572" y="262615"/>
                  </a:lnTo>
                  <a:lnTo>
                    <a:pt x="1494847" y="287104"/>
                  </a:lnTo>
                  <a:lnTo>
                    <a:pt x="1530257" y="313319"/>
                  </a:lnTo>
                  <a:lnTo>
                    <a:pt x="1562639" y="341157"/>
                  </a:lnTo>
                  <a:lnTo>
                    <a:pt x="1591827" y="370510"/>
                  </a:lnTo>
                  <a:lnTo>
                    <a:pt x="1617657" y="401275"/>
                  </a:lnTo>
                  <a:lnTo>
                    <a:pt x="1639965" y="433346"/>
                  </a:lnTo>
                  <a:lnTo>
                    <a:pt x="1658586" y="466617"/>
                  </a:lnTo>
                  <a:lnTo>
                    <a:pt x="1684109" y="536339"/>
                  </a:lnTo>
                  <a:lnTo>
                    <a:pt x="1692910" y="609600"/>
                  </a:lnTo>
                  <a:lnTo>
                    <a:pt x="1690106" y="650920"/>
                  </a:lnTo>
                  <a:lnTo>
                    <a:pt x="1681809" y="691562"/>
                  </a:lnTo>
                  <a:lnTo>
                    <a:pt x="1668184" y="731321"/>
                  </a:lnTo>
                  <a:lnTo>
                    <a:pt x="1649400" y="769996"/>
                  </a:lnTo>
                  <a:lnTo>
                    <a:pt x="1625624" y="807383"/>
                  </a:lnTo>
                  <a:lnTo>
                    <a:pt x="1597025" y="843279"/>
                  </a:lnTo>
                  <a:lnTo>
                    <a:pt x="1563768" y="877483"/>
                  </a:lnTo>
                  <a:lnTo>
                    <a:pt x="1526022" y="909790"/>
                  </a:lnTo>
                  <a:lnTo>
                    <a:pt x="1483955" y="939998"/>
                  </a:lnTo>
                  <a:lnTo>
                    <a:pt x="1437734" y="967904"/>
                  </a:lnTo>
                  <a:lnTo>
                    <a:pt x="1387526" y="993306"/>
                  </a:lnTo>
                  <a:lnTo>
                    <a:pt x="1333500" y="1016000"/>
                  </a:lnTo>
                  <a:lnTo>
                    <a:pt x="1442720" y="1132840"/>
                  </a:lnTo>
                  <a:lnTo>
                    <a:pt x="1498615" y="1109594"/>
                  </a:lnTo>
                  <a:lnTo>
                    <a:pt x="1551416" y="1084138"/>
                  </a:lnTo>
                  <a:lnTo>
                    <a:pt x="1601012" y="1056599"/>
                  </a:lnTo>
                  <a:lnTo>
                    <a:pt x="1647289" y="1027102"/>
                  </a:lnTo>
                  <a:lnTo>
                    <a:pt x="1690134" y="995774"/>
                  </a:lnTo>
                  <a:lnTo>
                    <a:pt x="1729435" y="962741"/>
                  </a:lnTo>
                  <a:lnTo>
                    <a:pt x="1765077" y="928130"/>
                  </a:lnTo>
                  <a:lnTo>
                    <a:pt x="1796950" y="892067"/>
                  </a:lnTo>
                  <a:lnTo>
                    <a:pt x="1824939" y="854679"/>
                  </a:lnTo>
                  <a:lnTo>
                    <a:pt x="1848931" y="816092"/>
                  </a:lnTo>
                  <a:lnTo>
                    <a:pt x="1868815" y="776433"/>
                  </a:lnTo>
                  <a:lnTo>
                    <a:pt x="1884476" y="735827"/>
                  </a:lnTo>
                  <a:lnTo>
                    <a:pt x="1895803" y="694402"/>
                  </a:lnTo>
                  <a:lnTo>
                    <a:pt x="1902682" y="652284"/>
                  </a:lnTo>
                  <a:lnTo>
                    <a:pt x="1905000" y="609600"/>
                  </a:lnTo>
                  <a:lnTo>
                    <a:pt x="1903260" y="572477"/>
                  </a:lnTo>
                  <a:lnTo>
                    <a:pt x="1889645" y="500055"/>
                  </a:lnTo>
                  <a:lnTo>
                    <a:pt x="1863179" y="430491"/>
                  </a:lnTo>
                  <a:lnTo>
                    <a:pt x="1824663" y="364295"/>
                  </a:lnTo>
                  <a:lnTo>
                    <a:pt x="1801136" y="332619"/>
                  </a:lnTo>
                  <a:lnTo>
                    <a:pt x="1774895" y="301977"/>
                  </a:lnTo>
                  <a:lnTo>
                    <a:pt x="1746041" y="272433"/>
                  </a:lnTo>
                  <a:lnTo>
                    <a:pt x="1714674" y="244050"/>
                  </a:lnTo>
                  <a:lnTo>
                    <a:pt x="1680894" y="216893"/>
                  </a:lnTo>
                  <a:lnTo>
                    <a:pt x="1644800" y="191024"/>
                  </a:lnTo>
                  <a:lnTo>
                    <a:pt x="1606493" y="166509"/>
                  </a:lnTo>
                  <a:lnTo>
                    <a:pt x="1566072" y="143410"/>
                  </a:lnTo>
                  <a:lnTo>
                    <a:pt x="1523636" y="121793"/>
                  </a:lnTo>
                  <a:lnTo>
                    <a:pt x="1479287" y="101720"/>
                  </a:lnTo>
                  <a:lnTo>
                    <a:pt x="1433124" y="83255"/>
                  </a:lnTo>
                  <a:lnTo>
                    <a:pt x="1385246" y="66463"/>
                  </a:lnTo>
                  <a:lnTo>
                    <a:pt x="1335755" y="51407"/>
                  </a:lnTo>
                  <a:lnTo>
                    <a:pt x="1284748" y="38152"/>
                  </a:lnTo>
                  <a:lnTo>
                    <a:pt x="1232327" y="26760"/>
                  </a:lnTo>
                  <a:lnTo>
                    <a:pt x="1178592" y="17297"/>
                  </a:lnTo>
                  <a:lnTo>
                    <a:pt x="1123641" y="9825"/>
                  </a:lnTo>
                  <a:lnTo>
                    <a:pt x="1067576" y="4409"/>
                  </a:lnTo>
                  <a:lnTo>
                    <a:pt x="1010495" y="1113"/>
                  </a:lnTo>
                  <a:lnTo>
                    <a:pt x="952500" y="0"/>
                  </a:lnTo>
                  <a:lnTo>
                    <a:pt x="894504" y="1113"/>
                  </a:lnTo>
                  <a:lnTo>
                    <a:pt x="837423" y="4409"/>
                  </a:lnTo>
                  <a:lnTo>
                    <a:pt x="781358" y="9825"/>
                  </a:lnTo>
                  <a:lnTo>
                    <a:pt x="726407" y="17297"/>
                  </a:lnTo>
                  <a:lnTo>
                    <a:pt x="672672" y="26760"/>
                  </a:lnTo>
                  <a:lnTo>
                    <a:pt x="620251" y="38152"/>
                  </a:lnTo>
                  <a:lnTo>
                    <a:pt x="569244" y="51407"/>
                  </a:lnTo>
                  <a:lnTo>
                    <a:pt x="519753" y="66463"/>
                  </a:lnTo>
                  <a:lnTo>
                    <a:pt x="471875" y="83255"/>
                  </a:lnTo>
                  <a:lnTo>
                    <a:pt x="425712" y="101720"/>
                  </a:lnTo>
                  <a:lnTo>
                    <a:pt x="381363" y="121793"/>
                  </a:lnTo>
                  <a:lnTo>
                    <a:pt x="338927" y="143410"/>
                  </a:lnTo>
                  <a:lnTo>
                    <a:pt x="298506" y="166509"/>
                  </a:lnTo>
                  <a:lnTo>
                    <a:pt x="260199" y="191024"/>
                  </a:lnTo>
                  <a:lnTo>
                    <a:pt x="224105" y="216893"/>
                  </a:lnTo>
                  <a:lnTo>
                    <a:pt x="190325" y="244050"/>
                  </a:lnTo>
                  <a:lnTo>
                    <a:pt x="158958" y="272433"/>
                  </a:lnTo>
                  <a:lnTo>
                    <a:pt x="130104" y="301977"/>
                  </a:lnTo>
                  <a:lnTo>
                    <a:pt x="103863" y="332619"/>
                  </a:lnTo>
                  <a:lnTo>
                    <a:pt x="80336" y="364295"/>
                  </a:lnTo>
                  <a:lnTo>
                    <a:pt x="59622" y="396940"/>
                  </a:lnTo>
                  <a:lnTo>
                    <a:pt x="27031" y="464884"/>
                  </a:lnTo>
                  <a:lnTo>
                    <a:pt x="6891" y="535941"/>
                  </a:lnTo>
                  <a:lnTo>
                    <a:pt x="0" y="609600"/>
                  </a:lnTo>
                  <a:lnTo>
                    <a:pt x="2317" y="652284"/>
                  </a:lnTo>
                  <a:lnTo>
                    <a:pt x="9196" y="694402"/>
                  </a:lnTo>
                  <a:lnTo>
                    <a:pt x="20523" y="735827"/>
                  </a:lnTo>
                  <a:lnTo>
                    <a:pt x="36184" y="776433"/>
                  </a:lnTo>
                  <a:lnTo>
                    <a:pt x="56068" y="816092"/>
                  </a:lnTo>
                  <a:lnTo>
                    <a:pt x="80060" y="854679"/>
                  </a:lnTo>
                  <a:lnTo>
                    <a:pt x="108049" y="892067"/>
                  </a:lnTo>
                  <a:lnTo>
                    <a:pt x="139922" y="928130"/>
                  </a:lnTo>
                  <a:lnTo>
                    <a:pt x="175564" y="962741"/>
                  </a:lnTo>
                  <a:lnTo>
                    <a:pt x="214865" y="995774"/>
                  </a:lnTo>
                  <a:lnTo>
                    <a:pt x="257710" y="1027102"/>
                  </a:lnTo>
                  <a:lnTo>
                    <a:pt x="303987" y="1056599"/>
                  </a:lnTo>
                  <a:lnTo>
                    <a:pt x="353583" y="1084138"/>
                  </a:lnTo>
                  <a:lnTo>
                    <a:pt x="406384" y="1109594"/>
                  </a:lnTo>
                  <a:lnTo>
                    <a:pt x="462280" y="1132840"/>
                  </a:lnTo>
                  <a:lnTo>
                    <a:pt x="571500" y="1016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562247" y="1666647"/>
            <a:ext cx="4108450" cy="4919980"/>
            <a:chOff x="4562247" y="1666647"/>
            <a:chExt cx="4108450" cy="4919980"/>
          </a:xfrm>
        </p:grpSpPr>
        <p:sp>
          <p:nvSpPr>
            <p:cNvPr id="21" name="object 21"/>
            <p:cNvSpPr/>
            <p:nvPr/>
          </p:nvSpPr>
          <p:spPr>
            <a:xfrm>
              <a:off x="4728209" y="3935729"/>
              <a:ext cx="1362075" cy="1704339"/>
            </a:xfrm>
            <a:custGeom>
              <a:avLst/>
              <a:gdLst/>
              <a:ahLst/>
              <a:cxnLst/>
              <a:rect l="l" t="t" r="r" b="b"/>
              <a:pathLst>
                <a:path w="1362075" h="1704339">
                  <a:moveTo>
                    <a:pt x="0" y="1079500"/>
                  </a:moveTo>
                  <a:lnTo>
                    <a:pt x="532129" y="1704340"/>
                  </a:lnTo>
                  <a:lnTo>
                    <a:pt x="605789" y="1565910"/>
                  </a:lnTo>
                  <a:lnTo>
                    <a:pt x="872841" y="1565910"/>
                  </a:lnTo>
                  <a:lnTo>
                    <a:pt x="935354" y="1535588"/>
                  </a:lnTo>
                  <a:lnTo>
                    <a:pt x="975093" y="1510548"/>
                  </a:lnTo>
                  <a:lnTo>
                    <a:pt x="1013355" y="1482280"/>
                  </a:lnTo>
                  <a:lnTo>
                    <a:pt x="1049794" y="1451233"/>
                  </a:lnTo>
                  <a:lnTo>
                    <a:pt x="1084064" y="1417855"/>
                  </a:lnTo>
                  <a:lnTo>
                    <a:pt x="1115818" y="1382594"/>
                  </a:lnTo>
                  <a:lnTo>
                    <a:pt x="1144711" y="1345899"/>
                  </a:lnTo>
                  <a:lnTo>
                    <a:pt x="1170397" y="1308218"/>
                  </a:lnTo>
                  <a:lnTo>
                    <a:pt x="1172672" y="1304290"/>
                  </a:lnTo>
                  <a:lnTo>
                    <a:pt x="742950" y="1304290"/>
                  </a:lnTo>
                  <a:lnTo>
                    <a:pt x="816610" y="1167130"/>
                  </a:lnTo>
                  <a:lnTo>
                    <a:pt x="0" y="1079500"/>
                  </a:lnTo>
                  <a:close/>
                </a:path>
                <a:path w="1362075" h="1704339">
                  <a:moveTo>
                    <a:pt x="872841" y="1565910"/>
                  </a:moveTo>
                  <a:lnTo>
                    <a:pt x="605789" y="1565910"/>
                  </a:lnTo>
                  <a:lnTo>
                    <a:pt x="644889" y="1582832"/>
                  </a:lnTo>
                  <a:lnTo>
                    <a:pt x="685279" y="1592939"/>
                  </a:lnTo>
                  <a:lnTo>
                    <a:pt x="726614" y="1596681"/>
                  </a:lnTo>
                  <a:lnTo>
                    <a:pt x="768548" y="1594504"/>
                  </a:lnTo>
                  <a:lnTo>
                    <a:pt x="810735" y="1586859"/>
                  </a:lnTo>
                  <a:lnTo>
                    <a:pt x="852829" y="1574192"/>
                  </a:lnTo>
                  <a:lnTo>
                    <a:pt x="872841" y="1565910"/>
                  </a:lnTo>
                  <a:close/>
                </a:path>
                <a:path w="1362075" h="1704339">
                  <a:moveTo>
                    <a:pt x="570229" y="0"/>
                  </a:moveTo>
                  <a:lnTo>
                    <a:pt x="503118" y="164941"/>
                  </a:lnTo>
                  <a:lnTo>
                    <a:pt x="552450" y="338455"/>
                  </a:lnTo>
                  <a:lnTo>
                    <a:pt x="782756" y="627221"/>
                  </a:lnTo>
                  <a:lnTo>
                    <a:pt x="1258569" y="1137920"/>
                  </a:lnTo>
                  <a:lnTo>
                    <a:pt x="742950" y="1304290"/>
                  </a:lnTo>
                  <a:lnTo>
                    <a:pt x="1172672" y="1304290"/>
                  </a:lnTo>
                  <a:lnTo>
                    <a:pt x="1192529" y="1270000"/>
                  </a:lnTo>
                  <a:lnTo>
                    <a:pt x="1330960" y="1008380"/>
                  </a:lnTo>
                  <a:lnTo>
                    <a:pt x="1352837" y="951647"/>
                  </a:lnTo>
                  <a:lnTo>
                    <a:pt x="1361535" y="890163"/>
                  </a:lnTo>
                  <a:lnTo>
                    <a:pt x="1361104" y="857854"/>
                  </a:lnTo>
                  <a:lnTo>
                    <a:pt x="1351006" y="790527"/>
                  </a:lnTo>
                  <a:lnTo>
                    <a:pt x="1329029" y="720160"/>
                  </a:lnTo>
                  <a:lnTo>
                    <a:pt x="1313748" y="684051"/>
                  </a:lnTo>
                  <a:lnTo>
                    <a:pt x="1295692" y="647439"/>
                  </a:lnTo>
                  <a:lnTo>
                    <a:pt x="1274925" y="610410"/>
                  </a:lnTo>
                  <a:lnTo>
                    <a:pt x="1251514" y="573049"/>
                  </a:lnTo>
                  <a:lnTo>
                    <a:pt x="1225522" y="535441"/>
                  </a:lnTo>
                  <a:lnTo>
                    <a:pt x="1197016" y="497673"/>
                  </a:lnTo>
                  <a:lnTo>
                    <a:pt x="1166059" y="459830"/>
                  </a:lnTo>
                  <a:lnTo>
                    <a:pt x="1132717" y="421998"/>
                  </a:lnTo>
                  <a:lnTo>
                    <a:pt x="1097055" y="384262"/>
                  </a:lnTo>
                  <a:lnTo>
                    <a:pt x="1059138" y="346708"/>
                  </a:lnTo>
                  <a:lnTo>
                    <a:pt x="1019031" y="309421"/>
                  </a:lnTo>
                  <a:lnTo>
                    <a:pt x="976798" y="272487"/>
                  </a:lnTo>
                  <a:lnTo>
                    <a:pt x="932505" y="235992"/>
                  </a:lnTo>
                  <a:lnTo>
                    <a:pt x="886218" y="200021"/>
                  </a:lnTo>
                  <a:lnTo>
                    <a:pt x="837999" y="164660"/>
                  </a:lnTo>
                  <a:lnTo>
                    <a:pt x="787916" y="129995"/>
                  </a:lnTo>
                  <a:lnTo>
                    <a:pt x="736032" y="96110"/>
                  </a:lnTo>
                  <a:lnTo>
                    <a:pt x="682413" y="63092"/>
                  </a:lnTo>
                  <a:lnTo>
                    <a:pt x="627124" y="31027"/>
                  </a:lnTo>
                  <a:lnTo>
                    <a:pt x="57022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8209" y="3935729"/>
              <a:ext cx="1362075" cy="1704339"/>
            </a:xfrm>
            <a:custGeom>
              <a:avLst/>
              <a:gdLst/>
              <a:ahLst/>
              <a:cxnLst/>
              <a:rect l="l" t="t" r="r" b="b"/>
              <a:pathLst>
                <a:path w="1362075" h="1704339">
                  <a:moveTo>
                    <a:pt x="570229" y="0"/>
                  </a:moveTo>
                  <a:lnTo>
                    <a:pt x="627124" y="31027"/>
                  </a:lnTo>
                  <a:lnTo>
                    <a:pt x="682413" y="63092"/>
                  </a:lnTo>
                  <a:lnTo>
                    <a:pt x="736032" y="96110"/>
                  </a:lnTo>
                  <a:lnTo>
                    <a:pt x="787916" y="129995"/>
                  </a:lnTo>
                  <a:lnTo>
                    <a:pt x="837999" y="164660"/>
                  </a:lnTo>
                  <a:lnTo>
                    <a:pt x="886218" y="200021"/>
                  </a:lnTo>
                  <a:lnTo>
                    <a:pt x="932505" y="235992"/>
                  </a:lnTo>
                  <a:lnTo>
                    <a:pt x="976798" y="272487"/>
                  </a:lnTo>
                  <a:lnTo>
                    <a:pt x="1019031" y="309421"/>
                  </a:lnTo>
                  <a:lnTo>
                    <a:pt x="1059138" y="346708"/>
                  </a:lnTo>
                  <a:lnTo>
                    <a:pt x="1097055" y="384262"/>
                  </a:lnTo>
                  <a:lnTo>
                    <a:pt x="1132717" y="421998"/>
                  </a:lnTo>
                  <a:lnTo>
                    <a:pt x="1166059" y="459830"/>
                  </a:lnTo>
                  <a:lnTo>
                    <a:pt x="1197016" y="497673"/>
                  </a:lnTo>
                  <a:lnTo>
                    <a:pt x="1225522" y="535441"/>
                  </a:lnTo>
                  <a:lnTo>
                    <a:pt x="1251514" y="573049"/>
                  </a:lnTo>
                  <a:lnTo>
                    <a:pt x="1274925" y="610410"/>
                  </a:lnTo>
                  <a:lnTo>
                    <a:pt x="1295692" y="647439"/>
                  </a:lnTo>
                  <a:lnTo>
                    <a:pt x="1313748" y="684051"/>
                  </a:lnTo>
                  <a:lnTo>
                    <a:pt x="1329029" y="720160"/>
                  </a:lnTo>
                  <a:lnTo>
                    <a:pt x="1351006" y="790527"/>
                  </a:lnTo>
                  <a:lnTo>
                    <a:pt x="1361104" y="857854"/>
                  </a:lnTo>
                  <a:lnTo>
                    <a:pt x="1361535" y="890163"/>
                  </a:lnTo>
                  <a:lnTo>
                    <a:pt x="1358801" y="921456"/>
                  </a:lnTo>
                  <a:lnTo>
                    <a:pt x="1343578" y="980650"/>
                  </a:lnTo>
                  <a:lnTo>
                    <a:pt x="1192529" y="1270000"/>
                  </a:lnTo>
                  <a:lnTo>
                    <a:pt x="1170397" y="1308218"/>
                  </a:lnTo>
                  <a:lnTo>
                    <a:pt x="1144711" y="1345899"/>
                  </a:lnTo>
                  <a:lnTo>
                    <a:pt x="1115818" y="1382594"/>
                  </a:lnTo>
                  <a:lnTo>
                    <a:pt x="1084064" y="1417855"/>
                  </a:lnTo>
                  <a:lnTo>
                    <a:pt x="1049794" y="1451233"/>
                  </a:lnTo>
                  <a:lnTo>
                    <a:pt x="1013355" y="1482280"/>
                  </a:lnTo>
                  <a:lnTo>
                    <a:pt x="975093" y="1510548"/>
                  </a:lnTo>
                  <a:lnTo>
                    <a:pt x="935354" y="1535588"/>
                  </a:lnTo>
                  <a:lnTo>
                    <a:pt x="894484" y="1556952"/>
                  </a:lnTo>
                  <a:lnTo>
                    <a:pt x="852829" y="1574192"/>
                  </a:lnTo>
                  <a:lnTo>
                    <a:pt x="810735" y="1586859"/>
                  </a:lnTo>
                  <a:lnTo>
                    <a:pt x="768548" y="1594504"/>
                  </a:lnTo>
                  <a:lnTo>
                    <a:pt x="726614" y="1596681"/>
                  </a:lnTo>
                  <a:lnTo>
                    <a:pt x="685279" y="1592939"/>
                  </a:lnTo>
                  <a:lnTo>
                    <a:pt x="644889" y="1582832"/>
                  </a:lnTo>
                  <a:lnTo>
                    <a:pt x="605789" y="1565910"/>
                  </a:lnTo>
                  <a:lnTo>
                    <a:pt x="532129" y="1704340"/>
                  </a:lnTo>
                  <a:lnTo>
                    <a:pt x="0" y="1079500"/>
                  </a:lnTo>
                  <a:lnTo>
                    <a:pt x="816610" y="1167130"/>
                  </a:lnTo>
                  <a:lnTo>
                    <a:pt x="742950" y="1304290"/>
                  </a:lnTo>
                  <a:lnTo>
                    <a:pt x="1258569" y="1137920"/>
                  </a:lnTo>
                  <a:lnTo>
                    <a:pt x="782756" y="627221"/>
                  </a:lnTo>
                  <a:lnTo>
                    <a:pt x="552450" y="338455"/>
                  </a:lnTo>
                  <a:lnTo>
                    <a:pt x="503118" y="164941"/>
                  </a:lnTo>
                  <a:lnTo>
                    <a:pt x="57022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62247" y="1666647"/>
              <a:ext cx="3447234" cy="2304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00003" y="2613660"/>
              <a:ext cx="225425" cy="528320"/>
            </a:xfrm>
            <a:custGeom>
              <a:avLst/>
              <a:gdLst/>
              <a:ahLst/>
              <a:cxnLst/>
              <a:rect l="l" t="t" r="r" b="b"/>
              <a:pathLst>
                <a:path w="225425" h="528319">
                  <a:moveTo>
                    <a:pt x="225206" y="0"/>
                  </a:moveTo>
                  <a:lnTo>
                    <a:pt x="183510" y="14152"/>
                  </a:lnTo>
                  <a:lnTo>
                    <a:pt x="143093" y="37632"/>
                  </a:lnTo>
                  <a:lnTo>
                    <a:pt x="105237" y="69402"/>
                  </a:lnTo>
                  <a:lnTo>
                    <a:pt x="71221" y="108427"/>
                  </a:lnTo>
                  <a:lnTo>
                    <a:pt x="42326" y="153669"/>
                  </a:lnTo>
                  <a:lnTo>
                    <a:pt x="20518" y="201796"/>
                  </a:lnTo>
                  <a:lnTo>
                    <a:pt x="6449" y="250070"/>
                  </a:lnTo>
                  <a:lnTo>
                    <a:pt x="0" y="297214"/>
                  </a:lnTo>
                  <a:lnTo>
                    <a:pt x="1051" y="341947"/>
                  </a:lnTo>
                  <a:lnTo>
                    <a:pt x="9485" y="382989"/>
                  </a:lnTo>
                  <a:lnTo>
                    <a:pt x="25181" y="419060"/>
                  </a:lnTo>
                  <a:lnTo>
                    <a:pt x="48021" y="448880"/>
                  </a:lnTo>
                  <a:lnTo>
                    <a:pt x="77886" y="471169"/>
                  </a:lnTo>
                  <a:lnTo>
                    <a:pt x="47406" y="528319"/>
                  </a:lnTo>
                  <a:lnTo>
                    <a:pt x="189646" y="457200"/>
                  </a:lnTo>
                  <a:lnTo>
                    <a:pt x="178267" y="355600"/>
                  </a:lnTo>
                  <a:lnTo>
                    <a:pt x="140116" y="355600"/>
                  </a:lnTo>
                  <a:lnTo>
                    <a:pt x="113764" y="329743"/>
                  </a:lnTo>
                  <a:lnTo>
                    <a:pt x="101699" y="291623"/>
                  </a:lnTo>
                  <a:lnTo>
                    <a:pt x="104397" y="246122"/>
                  </a:lnTo>
                  <a:lnTo>
                    <a:pt x="122336" y="198119"/>
                  </a:lnTo>
                  <a:lnTo>
                    <a:pt x="140910" y="169941"/>
                  </a:lnTo>
                  <a:lnTo>
                    <a:pt x="163294" y="147002"/>
                  </a:lnTo>
                  <a:lnTo>
                    <a:pt x="188059" y="130254"/>
                  </a:lnTo>
                  <a:lnTo>
                    <a:pt x="213776" y="120650"/>
                  </a:lnTo>
                  <a:lnTo>
                    <a:pt x="225206" y="0"/>
                  </a:lnTo>
                  <a:close/>
                </a:path>
                <a:path w="225425" h="528319">
                  <a:moveTo>
                    <a:pt x="171866" y="298450"/>
                  </a:moveTo>
                  <a:lnTo>
                    <a:pt x="140116" y="355600"/>
                  </a:lnTo>
                  <a:lnTo>
                    <a:pt x="178267" y="355600"/>
                  </a:lnTo>
                  <a:lnTo>
                    <a:pt x="171866" y="29845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00003" y="2613660"/>
              <a:ext cx="225425" cy="528320"/>
            </a:xfrm>
            <a:custGeom>
              <a:avLst/>
              <a:gdLst/>
              <a:ahLst/>
              <a:cxnLst/>
              <a:rect l="l" t="t" r="r" b="b"/>
              <a:pathLst>
                <a:path w="225425" h="528319">
                  <a:moveTo>
                    <a:pt x="140116" y="355600"/>
                  </a:moveTo>
                  <a:lnTo>
                    <a:pt x="113764" y="329743"/>
                  </a:lnTo>
                  <a:lnTo>
                    <a:pt x="101699" y="291623"/>
                  </a:lnTo>
                  <a:lnTo>
                    <a:pt x="104397" y="246122"/>
                  </a:lnTo>
                  <a:lnTo>
                    <a:pt x="122336" y="198119"/>
                  </a:lnTo>
                  <a:lnTo>
                    <a:pt x="163294" y="147002"/>
                  </a:lnTo>
                  <a:lnTo>
                    <a:pt x="213776" y="120650"/>
                  </a:lnTo>
                  <a:lnTo>
                    <a:pt x="225206" y="0"/>
                  </a:lnTo>
                  <a:lnTo>
                    <a:pt x="183510" y="14152"/>
                  </a:lnTo>
                  <a:lnTo>
                    <a:pt x="143093" y="37632"/>
                  </a:lnTo>
                  <a:lnTo>
                    <a:pt x="105237" y="69402"/>
                  </a:lnTo>
                  <a:lnTo>
                    <a:pt x="71221" y="108427"/>
                  </a:lnTo>
                  <a:lnTo>
                    <a:pt x="42326" y="153669"/>
                  </a:lnTo>
                  <a:lnTo>
                    <a:pt x="20518" y="201796"/>
                  </a:lnTo>
                  <a:lnTo>
                    <a:pt x="6449" y="250070"/>
                  </a:lnTo>
                  <a:lnTo>
                    <a:pt x="0" y="297214"/>
                  </a:lnTo>
                  <a:lnTo>
                    <a:pt x="1051" y="341947"/>
                  </a:lnTo>
                  <a:lnTo>
                    <a:pt x="9485" y="382989"/>
                  </a:lnTo>
                  <a:lnTo>
                    <a:pt x="25181" y="419060"/>
                  </a:lnTo>
                  <a:lnTo>
                    <a:pt x="48021" y="448880"/>
                  </a:lnTo>
                  <a:lnTo>
                    <a:pt x="77886" y="471169"/>
                  </a:lnTo>
                  <a:lnTo>
                    <a:pt x="47406" y="528319"/>
                  </a:lnTo>
                  <a:lnTo>
                    <a:pt x="189646" y="457200"/>
                  </a:lnTo>
                  <a:lnTo>
                    <a:pt x="171866" y="298450"/>
                  </a:lnTo>
                  <a:lnTo>
                    <a:pt x="140116" y="355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30239" y="2217420"/>
              <a:ext cx="266700" cy="401320"/>
            </a:xfrm>
            <a:custGeom>
              <a:avLst/>
              <a:gdLst/>
              <a:ahLst/>
              <a:cxnLst/>
              <a:rect l="l" t="t" r="r" b="b"/>
              <a:pathLst>
                <a:path w="266700" h="401319">
                  <a:moveTo>
                    <a:pt x="241603" y="133350"/>
                  </a:moveTo>
                  <a:lnTo>
                    <a:pt x="88900" y="133350"/>
                  </a:lnTo>
                  <a:lnTo>
                    <a:pt x="121463" y="135810"/>
                  </a:lnTo>
                  <a:lnTo>
                    <a:pt x="150336" y="151130"/>
                  </a:lnTo>
                  <a:lnTo>
                    <a:pt x="172303" y="176926"/>
                  </a:lnTo>
                  <a:lnTo>
                    <a:pt x="184150" y="210819"/>
                  </a:lnTo>
                  <a:lnTo>
                    <a:pt x="182364" y="246697"/>
                  </a:lnTo>
                  <a:lnTo>
                    <a:pt x="168910" y="277812"/>
                  </a:lnTo>
                  <a:lnTo>
                    <a:pt x="145930" y="300831"/>
                  </a:lnTo>
                  <a:lnTo>
                    <a:pt x="115570" y="312419"/>
                  </a:lnTo>
                  <a:lnTo>
                    <a:pt x="128270" y="401319"/>
                  </a:lnTo>
                  <a:lnTo>
                    <a:pt x="170709" y="388831"/>
                  </a:lnTo>
                  <a:lnTo>
                    <a:pt x="207010" y="365336"/>
                  </a:lnTo>
                  <a:lnTo>
                    <a:pt x="235902" y="332739"/>
                  </a:lnTo>
                  <a:lnTo>
                    <a:pt x="256116" y="292946"/>
                  </a:lnTo>
                  <a:lnTo>
                    <a:pt x="266382" y="247861"/>
                  </a:lnTo>
                  <a:lnTo>
                    <a:pt x="265430" y="199389"/>
                  </a:lnTo>
                  <a:lnTo>
                    <a:pt x="252383" y="152541"/>
                  </a:lnTo>
                  <a:lnTo>
                    <a:pt x="241603" y="133350"/>
                  </a:lnTo>
                  <a:close/>
                </a:path>
                <a:path w="266700" h="401319">
                  <a:moveTo>
                    <a:pt x="68580" y="0"/>
                  </a:moveTo>
                  <a:lnTo>
                    <a:pt x="0" y="100329"/>
                  </a:lnTo>
                  <a:lnTo>
                    <a:pt x="95250" y="177800"/>
                  </a:lnTo>
                  <a:lnTo>
                    <a:pt x="88900" y="133350"/>
                  </a:lnTo>
                  <a:lnTo>
                    <a:pt x="241603" y="133350"/>
                  </a:lnTo>
                  <a:lnTo>
                    <a:pt x="198913" y="79375"/>
                  </a:lnTo>
                  <a:lnTo>
                    <a:pt x="161948" y="56021"/>
                  </a:lnTo>
                  <a:lnTo>
                    <a:pt x="120467" y="43462"/>
                  </a:lnTo>
                  <a:lnTo>
                    <a:pt x="74930" y="4317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0239" y="2217420"/>
              <a:ext cx="266700" cy="401320"/>
            </a:xfrm>
            <a:custGeom>
              <a:avLst/>
              <a:gdLst/>
              <a:ahLst/>
              <a:cxnLst/>
              <a:rect l="l" t="t" r="r" b="b"/>
              <a:pathLst>
                <a:path w="266700" h="401319">
                  <a:moveTo>
                    <a:pt x="88900" y="133350"/>
                  </a:moveTo>
                  <a:lnTo>
                    <a:pt x="121463" y="135810"/>
                  </a:lnTo>
                  <a:lnTo>
                    <a:pt x="150336" y="151130"/>
                  </a:lnTo>
                  <a:lnTo>
                    <a:pt x="172303" y="176926"/>
                  </a:lnTo>
                  <a:lnTo>
                    <a:pt x="184150" y="210819"/>
                  </a:lnTo>
                  <a:lnTo>
                    <a:pt x="182364" y="246697"/>
                  </a:lnTo>
                  <a:lnTo>
                    <a:pt x="168910" y="277812"/>
                  </a:lnTo>
                  <a:lnTo>
                    <a:pt x="145930" y="300831"/>
                  </a:lnTo>
                  <a:lnTo>
                    <a:pt x="115570" y="312419"/>
                  </a:lnTo>
                  <a:lnTo>
                    <a:pt x="128270" y="401319"/>
                  </a:lnTo>
                  <a:lnTo>
                    <a:pt x="170709" y="388831"/>
                  </a:lnTo>
                  <a:lnTo>
                    <a:pt x="207010" y="365336"/>
                  </a:lnTo>
                  <a:lnTo>
                    <a:pt x="235902" y="332739"/>
                  </a:lnTo>
                  <a:lnTo>
                    <a:pt x="256116" y="292946"/>
                  </a:lnTo>
                  <a:lnTo>
                    <a:pt x="266382" y="247861"/>
                  </a:lnTo>
                  <a:lnTo>
                    <a:pt x="265430" y="199389"/>
                  </a:lnTo>
                  <a:lnTo>
                    <a:pt x="252383" y="152541"/>
                  </a:lnTo>
                  <a:lnTo>
                    <a:pt x="229634" y="112042"/>
                  </a:lnTo>
                  <a:lnTo>
                    <a:pt x="198913" y="79375"/>
                  </a:lnTo>
                  <a:lnTo>
                    <a:pt x="161948" y="56021"/>
                  </a:lnTo>
                  <a:lnTo>
                    <a:pt x="120467" y="43462"/>
                  </a:lnTo>
                  <a:lnTo>
                    <a:pt x="76200" y="43179"/>
                  </a:lnTo>
                  <a:lnTo>
                    <a:pt x="74930" y="43179"/>
                  </a:lnTo>
                  <a:lnTo>
                    <a:pt x="68580" y="0"/>
                  </a:lnTo>
                  <a:lnTo>
                    <a:pt x="0" y="100329"/>
                  </a:lnTo>
                  <a:lnTo>
                    <a:pt x="95250" y="177800"/>
                  </a:lnTo>
                  <a:lnTo>
                    <a:pt x="88900" y="1333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76087" y="2180997"/>
              <a:ext cx="248104" cy="1528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89167" y="2172107"/>
              <a:ext cx="248104" cy="1528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04049" y="2213610"/>
              <a:ext cx="242570" cy="450850"/>
            </a:xfrm>
            <a:custGeom>
              <a:avLst/>
              <a:gdLst/>
              <a:ahLst/>
              <a:cxnLst/>
              <a:rect l="l" t="t" r="r" b="b"/>
              <a:pathLst>
                <a:path w="242570" h="450850">
                  <a:moveTo>
                    <a:pt x="162559" y="0"/>
                  </a:moveTo>
                  <a:lnTo>
                    <a:pt x="162559" y="53339"/>
                  </a:lnTo>
                  <a:lnTo>
                    <a:pt x="119209" y="60942"/>
                  </a:lnTo>
                  <a:lnTo>
                    <a:pt x="80339" y="82408"/>
                  </a:lnTo>
                  <a:lnTo>
                    <a:pt x="47466" y="115728"/>
                  </a:lnTo>
                  <a:lnTo>
                    <a:pt x="22107" y="158891"/>
                  </a:lnTo>
                  <a:lnTo>
                    <a:pt x="5779" y="209885"/>
                  </a:lnTo>
                  <a:lnTo>
                    <a:pt x="0" y="266700"/>
                  </a:lnTo>
                  <a:lnTo>
                    <a:pt x="5516" y="322262"/>
                  </a:lnTo>
                  <a:lnTo>
                    <a:pt x="21272" y="373062"/>
                  </a:lnTo>
                  <a:lnTo>
                    <a:pt x="46077" y="416718"/>
                  </a:lnTo>
                  <a:lnTo>
                    <a:pt x="78740" y="450850"/>
                  </a:lnTo>
                  <a:lnTo>
                    <a:pt x="120650" y="359410"/>
                  </a:lnTo>
                  <a:lnTo>
                    <a:pt x="104318" y="342245"/>
                  </a:lnTo>
                  <a:lnTo>
                    <a:pt x="91916" y="320198"/>
                  </a:lnTo>
                  <a:lnTo>
                    <a:pt x="84038" y="294580"/>
                  </a:lnTo>
                  <a:lnTo>
                    <a:pt x="81279" y="266700"/>
                  </a:lnTo>
                  <a:lnTo>
                    <a:pt x="87550" y="225385"/>
                  </a:lnTo>
                  <a:lnTo>
                    <a:pt x="104775" y="191452"/>
                  </a:lnTo>
                  <a:lnTo>
                    <a:pt x="130571" y="168473"/>
                  </a:lnTo>
                  <a:lnTo>
                    <a:pt x="162559" y="160019"/>
                  </a:lnTo>
                  <a:lnTo>
                    <a:pt x="202565" y="160019"/>
                  </a:lnTo>
                  <a:lnTo>
                    <a:pt x="242570" y="106679"/>
                  </a:lnTo>
                  <a:lnTo>
                    <a:pt x="162559" y="0"/>
                  </a:lnTo>
                  <a:close/>
                </a:path>
                <a:path w="242570" h="450850">
                  <a:moveTo>
                    <a:pt x="202565" y="160019"/>
                  </a:moveTo>
                  <a:lnTo>
                    <a:pt x="162559" y="160019"/>
                  </a:lnTo>
                  <a:lnTo>
                    <a:pt x="162559" y="213360"/>
                  </a:lnTo>
                  <a:lnTo>
                    <a:pt x="202565" y="16001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04049" y="2213610"/>
              <a:ext cx="242570" cy="450850"/>
            </a:xfrm>
            <a:custGeom>
              <a:avLst/>
              <a:gdLst/>
              <a:ahLst/>
              <a:cxnLst/>
              <a:rect l="l" t="t" r="r" b="b"/>
              <a:pathLst>
                <a:path w="242570" h="450850">
                  <a:moveTo>
                    <a:pt x="162559" y="160019"/>
                  </a:moveTo>
                  <a:lnTo>
                    <a:pt x="130571" y="168473"/>
                  </a:lnTo>
                  <a:lnTo>
                    <a:pt x="104775" y="191452"/>
                  </a:lnTo>
                  <a:lnTo>
                    <a:pt x="87550" y="225385"/>
                  </a:lnTo>
                  <a:lnTo>
                    <a:pt x="81279" y="266700"/>
                  </a:lnTo>
                  <a:lnTo>
                    <a:pt x="84038" y="294580"/>
                  </a:lnTo>
                  <a:lnTo>
                    <a:pt x="91916" y="320198"/>
                  </a:lnTo>
                  <a:lnTo>
                    <a:pt x="104318" y="342245"/>
                  </a:lnTo>
                  <a:lnTo>
                    <a:pt x="120650" y="359410"/>
                  </a:lnTo>
                  <a:lnTo>
                    <a:pt x="78740" y="450850"/>
                  </a:lnTo>
                  <a:lnTo>
                    <a:pt x="46077" y="416718"/>
                  </a:lnTo>
                  <a:lnTo>
                    <a:pt x="21272" y="373062"/>
                  </a:lnTo>
                  <a:lnTo>
                    <a:pt x="5516" y="322262"/>
                  </a:lnTo>
                  <a:lnTo>
                    <a:pt x="0" y="266700"/>
                  </a:lnTo>
                  <a:lnTo>
                    <a:pt x="5779" y="209885"/>
                  </a:lnTo>
                  <a:lnTo>
                    <a:pt x="22107" y="158891"/>
                  </a:lnTo>
                  <a:lnTo>
                    <a:pt x="47466" y="115728"/>
                  </a:lnTo>
                  <a:lnTo>
                    <a:pt x="80339" y="82408"/>
                  </a:lnTo>
                  <a:lnTo>
                    <a:pt x="119209" y="60942"/>
                  </a:lnTo>
                  <a:lnTo>
                    <a:pt x="162559" y="53339"/>
                  </a:lnTo>
                  <a:lnTo>
                    <a:pt x="162559" y="0"/>
                  </a:lnTo>
                  <a:lnTo>
                    <a:pt x="242570" y="106679"/>
                  </a:lnTo>
                  <a:lnTo>
                    <a:pt x="162559" y="213360"/>
                  </a:lnTo>
                  <a:lnTo>
                    <a:pt x="162559" y="1600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89419" y="2612390"/>
              <a:ext cx="246379" cy="455930"/>
            </a:xfrm>
            <a:custGeom>
              <a:avLst/>
              <a:gdLst/>
              <a:ahLst/>
              <a:cxnLst/>
              <a:rect l="l" t="t" r="r" b="b"/>
              <a:pathLst>
                <a:path w="246379" h="455930">
                  <a:moveTo>
                    <a:pt x="59689" y="275589"/>
                  </a:moveTo>
                  <a:lnTo>
                    <a:pt x="69850" y="439420"/>
                  </a:lnTo>
                  <a:lnTo>
                    <a:pt x="233679" y="455930"/>
                  </a:lnTo>
                  <a:lnTo>
                    <a:pt x="190500" y="411480"/>
                  </a:lnTo>
                  <a:lnTo>
                    <a:pt x="217177" y="378182"/>
                  </a:lnTo>
                  <a:lnTo>
                    <a:pt x="235327" y="340121"/>
                  </a:lnTo>
                  <a:lnTo>
                    <a:pt x="239707" y="321310"/>
                  </a:lnTo>
                  <a:lnTo>
                    <a:pt x="102870" y="321310"/>
                  </a:lnTo>
                  <a:lnTo>
                    <a:pt x="59689" y="275589"/>
                  </a:lnTo>
                  <a:close/>
                </a:path>
                <a:path w="246379" h="455930">
                  <a:moveTo>
                    <a:pt x="0" y="0"/>
                  </a:moveTo>
                  <a:lnTo>
                    <a:pt x="7620" y="115570"/>
                  </a:lnTo>
                  <a:lnTo>
                    <a:pt x="30380" y="119796"/>
                  </a:lnTo>
                  <a:lnTo>
                    <a:pt x="52546" y="128428"/>
                  </a:lnTo>
                  <a:lnTo>
                    <a:pt x="73521" y="141108"/>
                  </a:lnTo>
                  <a:lnTo>
                    <a:pt x="92709" y="157480"/>
                  </a:lnTo>
                  <a:lnTo>
                    <a:pt x="120015" y="198258"/>
                  </a:lnTo>
                  <a:lnTo>
                    <a:pt x="131127" y="242728"/>
                  </a:lnTo>
                  <a:lnTo>
                    <a:pt x="125571" y="285531"/>
                  </a:lnTo>
                  <a:lnTo>
                    <a:pt x="102870" y="321310"/>
                  </a:lnTo>
                  <a:lnTo>
                    <a:pt x="239707" y="321310"/>
                  </a:lnTo>
                  <a:lnTo>
                    <a:pt x="244993" y="298608"/>
                  </a:lnTo>
                  <a:lnTo>
                    <a:pt x="246221" y="254952"/>
                  </a:lnTo>
                  <a:lnTo>
                    <a:pt x="239055" y="210462"/>
                  </a:lnTo>
                  <a:lnTo>
                    <a:pt x="223539" y="166449"/>
                  </a:lnTo>
                  <a:lnTo>
                    <a:pt x="199719" y="124221"/>
                  </a:lnTo>
                  <a:lnTo>
                    <a:pt x="167639" y="85089"/>
                  </a:lnTo>
                  <a:lnTo>
                    <a:pt x="130730" y="52327"/>
                  </a:lnTo>
                  <a:lnTo>
                    <a:pt x="89534" y="26828"/>
                  </a:lnTo>
                  <a:lnTo>
                    <a:pt x="45481" y="9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89419" y="2612390"/>
              <a:ext cx="246379" cy="455930"/>
            </a:xfrm>
            <a:custGeom>
              <a:avLst/>
              <a:gdLst/>
              <a:ahLst/>
              <a:cxnLst/>
              <a:rect l="l" t="t" r="r" b="b"/>
              <a:pathLst>
                <a:path w="246379" h="455930">
                  <a:moveTo>
                    <a:pt x="102870" y="321310"/>
                  </a:moveTo>
                  <a:lnTo>
                    <a:pt x="125571" y="285531"/>
                  </a:lnTo>
                  <a:lnTo>
                    <a:pt x="131127" y="242728"/>
                  </a:lnTo>
                  <a:lnTo>
                    <a:pt x="120015" y="198258"/>
                  </a:lnTo>
                  <a:lnTo>
                    <a:pt x="92709" y="157480"/>
                  </a:lnTo>
                  <a:lnTo>
                    <a:pt x="52546" y="128428"/>
                  </a:lnTo>
                  <a:lnTo>
                    <a:pt x="7620" y="115570"/>
                  </a:lnTo>
                  <a:lnTo>
                    <a:pt x="0" y="0"/>
                  </a:lnTo>
                  <a:lnTo>
                    <a:pt x="45481" y="9187"/>
                  </a:lnTo>
                  <a:lnTo>
                    <a:pt x="89534" y="26828"/>
                  </a:lnTo>
                  <a:lnTo>
                    <a:pt x="130730" y="52327"/>
                  </a:lnTo>
                  <a:lnTo>
                    <a:pt x="167639" y="85089"/>
                  </a:lnTo>
                  <a:lnTo>
                    <a:pt x="199719" y="124221"/>
                  </a:lnTo>
                  <a:lnTo>
                    <a:pt x="223539" y="166449"/>
                  </a:lnTo>
                  <a:lnTo>
                    <a:pt x="239055" y="210462"/>
                  </a:lnTo>
                  <a:lnTo>
                    <a:pt x="246221" y="254952"/>
                  </a:lnTo>
                  <a:lnTo>
                    <a:pt x="244993" y="298608"/>
                  </a:lnTo>
                  <a:lnTo>
                    <a:pt x="235327" y="340121"/>
                  </a:lnTo>
                  <a:lnTo>
                    <a:pt x="217177" y="378182"/>
                  </a:lnTo>
                  <a:lnTo>
                    <a:pt x="190500" y="411480"/>
                  </a:lnTo>
                  <a:lnTo>
                    <a:pt x="233679" y="455930"/>
                  </a:lnTo>
                  <a:lnTo>
                    <a:pt x="69850" y="439420"/>
                  </a:lnTo>
                  <a:lnTo>
                    <a:pt x="59689" y="275589"/>
                  </a:lnTo>
                  <a:lnTo>
                    <a:pt x="102870" y="3213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10199" y="5638800"/>
              <a:ext cx="3260090" cy="947419"/>
            </a:xfrm>
            <a:custGeom>
              <a:avLst/>
              <a:gdLst/>
              <a:ahLst/>
              <a:cxnLst/>
              <a:rect l="l" t="t" r="r" b="b"/>
              <a:pathLst>
                <a:path w="3260090" h="947420">
                  <a:moveTo>
                    <a:pt x="0" y="0"/>
                  </a:moveTo>
                  <a:lnTo>
                    <a:pt x="3260090" y="0"/>
                  </a:lnTo>
                  <a:lnTo>
                    <a:pt x="3260090" y="947419"/>
                  </a:lnTo>
                  <a:lnTo>
                    <a:pt x="0" y="947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42359" y="5671820"/>
            <a:ext cx="4949825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801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Both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hemispheres</a:t>
            </a:r>
            <a:r>
              <a:rPr sz="2800" spc="-9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are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latin typeface="Times New Roman"/>
                <a:cs typeface="Times New Roman"/>
              </a:rPr>
              <a:t>www.freelivedoctor </a:t>
            </a:r>
            <a:r>
              <a:rPr sz="1400" spc="5" dirty="0">
                <a:latin typeface="Times New Roman"/>
                <a:cs typeface="Times New Roman"/>
              </a:rPr>
              <a:t>.com</a:t>
            </a:r>
            <a:r>
              <a:rPr sz="2800" spc="5" dirty="0">
                <a:solidFill>
                  <a:srgbClr val="FFCC66"/>
                </a:solidFill>
                <a:latin typeface="Times New Roman"/>
                <a:cs typeface="Times New Roman"/>
              </a:rPr>
              <a:t>involved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from</a:t>
            </a:r>
            <a:r>
              <a:rPr sz="2800" spc="-2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outset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4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Epilepsy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90320"/>
            <a:ext cx="8117205" cy="2752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728980" indent="-342900">
              <a:lnSpc>
                <a:spcPts val="2780"/>
              </a:lnSpc>
              <a:spcBef>
                <a:spcPts val="675"/>
              </a:spcBef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 group of </a:t>
            </a:r>
            <a:r>
              <a:rPr sz="2800" b="1" spc="-10" dirty="0">
                <a:solidFill>
                  <a:srgbClr val="FF9833"/>
                </a:solidFill>
                <a:latin typeface="Times New Roman"/>
                <a:cs typeface="Times New Roman"/>
              </a:rPr>
              <a:t>chronic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CNS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disorders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characterized</a:t>
            </a:r>
            <a:r>
              <a:rPr sz="2800" spc="-2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by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recurrent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9833"/>
                </a:solidFill>
                <a:latin typeface="Times New Roman"/>
                <a:cs typeface="Times New Roman"/>
              </a:rPr>
              <a:t>seizures</a:t>
            </a:r>
            <a:r>
              <a:rPr sz="2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29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FF9833"/>
                </a:solidFill>
                <a:latin typeface="Times New Roman"/>
                <a:cs typeface="Times New Roman"/>
              </a:rPr>
              <a:t>Seizures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9833"/>
                </a:solidFill>
                <a:latin typeface="Times New Roman"/>
                <a:cs typeface="Times New Roman"/>
              </a:rPr>
              <a:t>sudden, </a:t>
            </a:r>
            <a:r>
              <a:rPr sz="2800" spc="-5" dirty="0">
                <a:solidFill>
                  <a:srgbClr val="FF9833"/>
                </a:solidFill>
                <a:latin typeface="Times New Roman"/>
                <a:cs typeface="Times New Roman"/>
              </a:rPr>
              <a:t>transitory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, and </a:t>
            </a:r>
            <a:r>
              <a:rPr sz="2800" dirty="0">
                <a:solidFill>
                  <a:srgbClr val="FF9833"/>
                </a:solidFill>
                <a:latin typeface="Times New Roman"/>
                <a:cs typeface="Times New Roman"/>
              </a:rPr>
              <a:t>uncontrolled  </a:t>
            </a:r>
            <a:r>
              <a:rPr sz="2800" spc="-5" dirty="0">
                <a:solidFill>
                  <a:srgbClr val="FF9833"/>
                </a:solidFill>
                <a:latin typeface="Times New Roman"/>
                <a:cs typeface="Times New Roman"/>
              </a:rPr>
              <a:t>episodes </a:t>
            </a:r>
            <a:r>
              <a:rPr sz="2800" dirty="0">
                <a:solidFill>
                  <a:srgbClr val="FF9833"/>
                </a:solidFill>
                <a:latin typeface="Times New Roman"/>
                <a:cs typeface="Times New Roman"/>
              </a:rPr>
              <a:t>of brain dysfunction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resulting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abnormal  discharge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neuronal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cells with associated 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motor,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sensory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behavioral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changes.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67000" y="4800600"/>
            <a:ext cx="3556000" cy="1524000"/>
            <a:chOff x="2667000" y="4800600"/>
            <a:chExt cx="3556000" cy="1524000"/>
          </a:xfrm>
        </p:grpSpPr>
        <p:sp>
          <p:nvSpPr>
            <p:cNvPr id="5" name="object 5"/>
            <p:cNvSpPr/>
            <p:nvPr/>
          </p:nvSpPr>
          <p:spPr>
            <a:xfrm>
              <a:off x="2667000" y="4800600"/>
              <a:ext cx="3556000" cy="1524000"/>
            </a:xfrm>
            <a:custGeom>
              <a:avLst/>
              <a:gdLst/>
              <a:ahLst/>
              <a:cxnLst/>
              <a:rect l="l" t="t" r="r" b="b"/>
              <a:pathLst>
                <a:path w="3556000" h="1524000">
                  <a:moveTo>
                    <a:pt x="35560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3556000" y="1524000"/>
                  </a:lnTo>
                  <a:lnTo>
                    <a:pt x="355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509" y="5054600"/>
              <a:ext cx="2340610" cy="1000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04800"/>
            <a:ext cx="7848600" cy="1219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2857500" marR="466090" indent="-2381250">
              <a:lnSpc>
                <a:spcPts val="3990"/>
              </a:lnSpc>
              <a:spcBef>
                <a:spcPts val="825"/>
              </a:spcBef>
            </a:pP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Neuronal Correlates 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Paroxysmal 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Discharges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2667000"/>
            <a:ext cx="564007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9389" y="1752600"/>
            <a:ext cx="3636010" cy="581660"/>
          </a:xfrm>
          <a:prstGeom prst="rect">
            <a:avLst/>
          </a:prstGeom>
          <a:solidFill>
            <a:srgbClr val="000098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3200" dirty="0">
                <a:solidFill>
                  <a:srgbClr val="FFFF66"/>
                </a:solidFill>
                <a:latin typeface="Times New Roman"/>
                <a:cs typeface="Times New Roman"/>
              </a:rPr>
              <a:t>Generalized</a:t>
            </a:r>
            <a:r>
              <a:rPr sz="3200" spc="-15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66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058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580"/>
              </a:spcBef>
            </a:pPr>
            <a:r>
              <a:rPr sz="3200" dirty="0">
                <a:solidFill>
                  <a:srgbClr val="FF6600"/>
                </a:solidFill>
              </a:rPr>
              <a:t>Neuronal Correlates of Paroxysmal</a:t>
            </a:r>
            <a:r>
              <a:rPr sz="3200" spc="30" dirty="0">
                <a:solidFill>
                  <a:srgbClr val="FF6600"/>
                </a:solidFill>
              </a:rPr>
              <a:t> </a:t>
            </a:r>
            <a:r>
              <a:rPr sz="3200" spc="-5" dirty="0">
                <a:solidFill>
                  <a:srgbClr val="FF6600"/>
                </a:solidFill>
              </a:rPr>
              <a:t>Discharges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85800" y="1066800"/>
            <a:ext cx="7772400" cy="5562600"/>
            <a:chOff x="685800" y="1066800"/>
            <a:chExt cx="7772400" cy="5562600"/>
          </a:xfrm>
        </p:grpSpPr>
        <p:sp>
          <p:nvSpPr>
            <p:cNvPr id="4" name="object 4"/>
            <p:cNvSpPr/>
            <p:nvPr/>
          </p:nvSpPr>
          <p:spPr>
            <a:xfrm>
              <a:off x="685800" y="1066800"/>
              <a:ext cx="7772400" cy="556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2209800"/>
              <a:ext cx="457200" cy="2819400"/>
            </a:xfrm>
            <a:custGeom>
              <a:avLst/>
              <a:gdLst/>
              <a:ahLst/>
              <a:cxnLst/>
              <a:rect l="l" t="t" r="r" b="b"/>
              <a:pathLst>
                <a:path w="457200" h="2819400">
                  <a:moveTo>
                    <a:pt x="457200" y="0"/>
                  </a:moveTo>
                  <a:lnTo>
                    <a:pt x="457200" y="2819400"/>
                  </a:lnTo>
                </a:path>
                <a:path w="457200" h="2819400">
                  <a:moveTo>
                    <a:pt x="0" y="0"/>
                  </a:moveTo>
                  <a:lnTo>
                    <a:pt x="0" y="2819400"/>
                  </a:lnTo>
                </a:path>
              </a:pathLst>
            </a:custGeom>
            <a:ln w="1015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7000" y="2209800"/>
              <a:ext cx="0" cy="2819400"/>
            </a:xfrm>
            <a:custGeom>
              <a:avLst/>
              <a:gdLst/>
              <a:ahLst/>
              <a:cxnLst/>
              <a:rect l="l" t="t" r="r" b="b"/>
              <a:pathLst>
                <a:path h="2819400">
                  <a:moveTo>
                    <a:pt x="0" y="0"/>
                  </a:moveTo>
                  <a:lnTo>
                    <a:pt x="0" y="2819400"/>
                  </a:lnTo>
                </a:path>
              </a:pathLst>
            </a:custGeom>
            <a:ln w="101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0" y="2362200"/>
              <a:ext cx="0" cy="2819400"/>
            </a:xfrm>
            <a:custGeom>
              <a:avLst/>
              <a:gdLst/>
              <a:ahLst/>
              <a:cxnLst/>
              <a:rect l="l" t="t" r="r" b="b"/>
              <a:pathLst>
                <a:path h="2819400">
                  <a:moveTo>
                    <a:pt x="0" y="0"/>
                  </a:moveTo>
                  <a:lnTo>
                    <a:pt x="0" y="2819400"/>
                  </a:lnTo>
                </a:path>
              </a:pathLst>
            </a:custGeom>
            <a:ln w="101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6600" y="2209800"/>
              <a:ext cx="2819400" cy="2895600"/>
            </a:xfrm>
            <a:custGeom>
              <a:avLst/>
              <a:gdLst/>
              <a:ahLst/>
              <a:cxnLst/>
              <a:rect l="l" t="t" r="r" b="b"/>
              <a:pathLst>
                <a:path w="2819400" h="2895600">
                  <a:moveTo>
                    <a:pt x="0" y="76200"/>
                  </a:moveTo>
                  <a:lnTo>
                    <a:pt x="0" y="2895600"/>
                  </a:lnTo>
                </a:path>
                <a:path w="2819400" h="2895600">
                  <a:moveTo>
                    <a:pt x="2819400" y="0"/>
                  </a:moveTo>
                  <a:lnTo>
                    <a:pt x="2819400" y="2819400"/>
                  </a:lnTo>
                </a:path>
              </a:pathLst>
            </a:custGeom>
            <a:ln w="1015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0400" y="2133600"/>
              <a:ext cx="0" cy="2819400"/>
            </a:xfrm>
            <a:custGeom>
              <a:avLst/>
              <a:gdLst/>
              <a:ahLst/>
              <a:cxnLst/>
              <a:rect l="l" t="t" r="r" b="b"/>
              <a:pathLst>
                <a:path h="2819400">
                  <a:moveTo>
                    <a:pt x="0" y="0"/>
                  </a:moveTo>
                  <a:lnTo>
                    <a:pt x="0" y="2819400"/>
                  </a:lnTo>
                </a:path>
              </a:pathLst>
            </a:custGeom>
            <a:ln w="1015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14400"/>
            <a:ext cx="8199755" cy="51498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82486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B.	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Absence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(</a:t>
            </a:r>
            <a:r>
              <a:rPr sz="3200" b="1" i="1" dirty="0">
                <a:solidFill>
                  <a:srgbClr val="FF6600"/>
                </a:solidFill>
                <a:latin typeface="Times New Roman"/>
                <a:cs typeface="Times New Roman"/>
              </a:rPr>
              <a:t>Petite</a:t>
            </a:r>
            <a:r>
              <a:rPr sz="3200" b="1" i="1" spc="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FF6600"/>
                </a:solidFill>
                <a:latin typeface="Times New Roman"/>
                <a:cs typeface="Times New Roman"/>
              </a:rPr>
              <a:t>Mal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20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Brief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abrupt loss of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consciousness.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09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Sometimes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no motor</a:t>
            </a:r>
            <a:r>
              <a:rPr sz="3200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manifestations.</a:t>
            </a:r>
            <a:endParaRPr sz="3200">
              <a:latin typeface="Times New Roman"/>
              <a:cs typeface="Times New Roman"/>
            </a:endParaRPr>
          </a:p>
          <a:p>
            <a:pPr marL="825500" marR="483870" indent="-812800">
              <a:lnSpc>
                <a:spcPct val="92600"/>
              </a:lnSpc>
              <a:spcBef>
                <a:spcPts val="795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Usually symmetrical clonic motor activity  varying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from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occasional eyelid flutter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to 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jerking of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entire</a:t>
            </a:r>
            <a:r>
              <a:rPr sz="3200" spc="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CC00"/>
                </a:solidFill>
                <a:latin typeface="Times New Roman"/>
                <a:cs typeface="Times New Roman"/>
              </a:rPr>
              <a:t>body.</a:t>
            </a:r>
            <a:endParaRPr sz="3200">
              <a:latin typeface="Times New Roman"/>
              <a:cs typeface="Times New Roman"/>
            </a:endParaRPr>
          </a:p>
          <a:p>
            <a:pPr marL="825500" marR="1356360" indent="-812800">
              <a:lnSpc>
                <a:spcPts val="3550"/>
              </a:lnSpc>
              <a:spcBef>
                <a:spcPts val="880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spc="-30" dirty="0">
                <a:solidFill>
                  <a:srgbClr val="FFCC00"/>
                </a:solidFill>
                <a:latin typeface="Times New Roman"/>
                <a:cs typeface="Times New Roman"/>
              </a:rPr>
              <a:t>Typical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2.5 – 3.5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Hz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spike-and-wave 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discharge.</a:t>
            </a:r>
            <a:endParaRPr sz="3200">
              <a:latin typeface="Times New Roman"/>
              <a:cs typeface="Times New Roman"/>
            </a:endParaRPr>
          </a:p>
          <a:p>
            <a:pPr marL="825500" marR="5080" indent="-812800">
              <a:lnSpc>
                <a:spcPts val="3550"/>
              </a:lnSpc>
              <a:spcBef>
                <a:spcPts val="810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Usually of short duration (5-10 sec), but may 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occur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dozens of times a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CC00"/>
                </a:solidFill>
                <a:latin typeface="Times New Roman"/>
                <a:cs typeface="Times New Roman"/>
              </a:rPr>
              <a:t>day.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96850"/>
            <a:ext cx="7772400" cy="59817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1548130">
              <a:lnSpc>
                <a:spcPts val="4280"/>
              </a:lnSpc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540" y="980440"/>
            <a:ext cx="8599170" cy="4977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87566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B.	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Absence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 (</a:t>
            </a:r>
            <a:r>
              <a:rPr sz="3200" b="1" i="1" spc="-5" dirty="0">
                <a:solidFill>
                  <a:srgbClr val="FF6600"/>
                </a:solidFill>
                <a:latin typeface="Times New Roman"/>
                <a:cs typeface="Times New Roman"/>
              </a:rPr>
              <a:t>Petite Mal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)</a:t>
            </a:r>
            <a:r>
              <a:rPr sz="3200" b="1" spc="4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(con’t)</a:t>
            </a:r>
            <a:endParaRPr sz="3200">
              <a:latin typeface="Times New Roman"/>
              <a:cs typeface="Times New Roman"/>
            </a:endParaRPr>
          </a:p>
          <a:p>
            <a:pPr marL="876300" marR="184785" indent="-812800">
              <a:lnSpc>
                <a:spcPts val="2780"/>
              </a:lnSpc>
              <a:spcBef>
                <a:spcPts val="715"/>
              </a:spcBef>
              <a:buChar char="•"/>
              <a:tabLst>
                <a:tab pos="875665" algn="l"/>
                <a:tab pos="8763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Often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begin during childhood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(daydreaming attitude,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no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participation, lack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concentration).</a:t>
            </a:r>
            <a:endParaRPr sz="2800">
              <a:latin typeface="Times New Roman"/>
              <a:cs typeface="Times New Roman"/>
            </a:endParaRPr>
          </a:p>
          <a:p>
            <a:pPr marL="876300" marR="767715" indent="-812800">
              <a:lnSpc>
                <a:spcPct val="82900"/>
              </a:lnSpc>
              <a:spcBef>
                <a:spcPts val="710"/>
              </a:spcBef>
              <a:buChar char="•"/>
              <a:tabLst>
                <a:tab pos="875665" algn="l"/>
                <a:tab pos="8763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 low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threshold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Ca</a:t>
            </a:r>
            <a:r>
              <a:rPr sz="2400" baseline="29513" dirty="0">
                <a:solidFill>
                  <a:srgbClr val="FFCC00"/>
                </a:solidFill>
                <a:latin typeface="Times New Roman"/>
                <a:cs typeface="Times New Roman"/>
              </a:rPr>
              <a:t>2+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current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has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been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found to  govern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oscillatory responses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thalamic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neurons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(pacemaker) and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it is probably involve in the  generation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these types of</a:t>
            </a:r>
            <a:r>
              <a:rPr sz="2800" spc="-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876300" marR="227329" indent="-812800">
              <a:lnSpc>
                <a:spcPct val="83400"/>
              </a:lnSpc>
            </a:pPr>
            <a:r>
              <a:rPr sz="2800" spc="-10" dirty="0">
                <a:solidFill>
                  <a:srgbClr val="98CC00"/>
                </a:solidFill>
                <a:latin typeface="Times New Roman"/>
                <a:cs typeface="Times New Roman"/>
              </a:rPr>
              <a:t>EEG: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Bilaterally </a:t>
            </a:r>
            <a:r>
              <a:rPr sz="24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synchronous,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high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voltage </a:t>
            </a:r>
            <a:r>
              <a:rPr sz="24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3-per-second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spike-  and-wave discharge</a:t>
            </a:r>
            <a:r>
              <a:rPr sz="2400" b="1" spc="1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pattern.</a:t>
            </a:r>
            <a:endParaRPr sz="2400">
              <a:latin typeface="Times New Roman"/>
              <a:cs typeface="Times New Roman"/>
            </a:endParaRPr>
          </a:p>
          <a:p>
            <a:pPr marL="876300" marR="17780" indent="-812800">
              <a:lnSpc>
                <a:spcPts val="2390"/>
              </a:lnSpc>
              <a:spcBef>
                <a:spcPts val="590"/>
              </a:spcBef>
              <a:tabLst>
                <a:tab pos="4581525" algn="l"/>
              </a:tabLst>
            </a:pPr>
            <a:r>
              <a:rPr sz="2400" b="1" spc="-5" dirty="0">
                <a:solidFill>
                  <a:srgbClr val="FFCC66"/>
                </a:solidFill>
                <a:latin typeface="Times New Roman"/>
                <a:cs typeface="Times New Roman"/>
              </a:rPr>
              <a:t>spike phase: </a:t>
            </a:r>
            <a:r>
              <a:rPr sz="24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neurons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generate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short duration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depolarization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and 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a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burst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of</a:t>
            </a:r>
            <a:r>
              <a:rPr sz="2400" b="1" spc="1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action potentials.	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No sustained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depolarization</a:t>
            </a:r>
            <a:r>
              <a:rPr sz="2400" b="1" spc="-5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or  </a:t>
            </a:r>
            <a:r>
              <a:rPr sz="2400" b="1" spc="-5" dirty="0">
                <a:solidFill>
                  <a:srgbClr val="98CC00"/>
                </a:solidFill>
                <a:latin typeface="Times New Roman"/>
                <a:cs typeface="Times New Roman"/>
              </a:rPr>
              <a:t>repetitive</a:t>
            </a:r>
            <a:r>
              <a:rPr sz="2400" b="1" spc="-1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CC00"/>
                </a:solidFill>
                <a:latin typeface="Times New Roman"/>
                <a:cs typeface="Times New Roman"/>
              </a:rPr>
              <a:t>firing.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96850"/>
            <a:ext cx="7772400" cy="59817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1548130">
              <a:lnSpc>
                <a:spcPts val="4280"/>
              </a:lnSpc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Scheme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</a:t>
            </a:r>
            <a:r>
              <a:rPr b="1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Spread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066800"/>
            <a:ext cx="37338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3400" y="4191000"/>
            <a:ext cx="3429000" cy="2286000"/>
            <a:chOff x="533400" y="4191000"/>
            <a:chExt cx="3429000" cy="2286000"/>
          </a:xfrm>
        </p:grpSpPr>
        <p:sp>
          <p:nvSpPr>
            <p:cNvPr id="5" name="object 5"/>
            <p:cNvSpPr/>
            <p:nvPr/>
          </p:nvSpPr>
          <p:spPr>
            <a:xfrm>
              <a:off x="533400" y="4191000"/>
              <a:ext cx="3429000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7294" y="5029059"/>
              <a:ext cx="355600" cy="300355"/>
            </a:xfrm>
            <a:custGeom>
              <a:avLst/>
              <a:gdLst/>
              <a:ahLst/>
              <a:cxnLst/>
              <a:rect l="l" t="t" r="r" b="b"/>
              <a:pathLst>
                <a:path w="355600" h="300354">
                  <a:moveTo>
                    <a:pt x="193226" y="0"/>
                  </a:moveTo>
                  <a:lnTo>
                    <a:pt x="151520" y="3806"/>
                  </a:lnTo>
                  <a:lnTo>
                    <a:pt x="111480" y="16587"/>
                  </a:lnTo>
                  <a:lnTo>
                    <a:pt x="74727" y="38255"/>
                  </a:lnTo>
                  <a:lnTo>
                    <a:pt x="42885" y="68720"/>
                  </a:lnTo>
                  <a:lnTo>
                    <a:pt x="16235" y="111291"/>
                  </a:lnTo>
                  <a:lnTo>
                    <a:pt x="1899" y="158128"/>
                  </a:lnTo>
                  <a:lnTo>
                    <a:pt x="0" y="206795"/>
                  </a:lnTo>
                  <a:lnTo>
                    <a:pt x="10657" y="254851"/>
                  </a:lnTo>
                  <a:lnTo>
                    <a:pt x="33995" y="299860"/>
                  </a:lnTo>
                  <a:lnTo>
                    <a:pt x="111465" y="245250"/>
                  </a:lnTo>
                  <a:lnTo>
                    <a:pt x="98150" y="216834"/>
                  </a:lnTo>
                  <a:lnTo>
                    <a:pt x="94479" y="186513"/>
                  </a:lnTo>
                  <a:lnTo>
                    <a:pt x="100571" y="156668"/>
                  </a:lnTo>
                  <a:lnTo>
                    <a:pt x="116545" y="129680"/>
                  </a:lnTo>
                  <a:lnTo>
                    <a:pt x="146330" y="105729"/>
                  </a:lnTo>
                  <a:lnTo>
                    <a:pt x="181474" y="95231"/>
                  </a:lnTo>
                  <a:lnTo>
                    <a:pt x="350857" y="95231"/>
                  </a:lnTo>
                  <a:lnTo>
                    <a:pt x="346079" y="44590"/>
                  </a:lnTo>
                  <a:lnTo>
                    <a:pt x="312125" y="44590"/>
                  </a:lnTo>
                  <a:lnTo>
                    <a:pt x="312125" y="43320"/>
                  </a:lnTo>
                  <a:lnTo>
                    <a:pt x="275150" y="19668"/>
                  </a:lnTo>
                  <a:lnTo>
                    <a:pt x="234977" y="5257"/>
                  </a:lnTo>
                  <a:lnTo>
                    <a:pt x="193226" y="0"/>
                  </a:lnTo>
                  <a:close/>
                </a:path>
                <a:path w="355600" h="300354">
                  <a:moveTo>
                    <a:pt x="350857" y="95231"/>
                  </a:moveTo>
                  <a:lnTo>
                    <a:pt x="181474" y="95231"/>
                  </a:lnTo>
                  <a:lnTo>
                    <a:pt x="217808" y="98783"/>
                  </a:lnTo>
                  <a:lnTo>
                    <a:pt x="251165" y="116980"/>
                  </a:lnTo>
                  <a:lnTo>
                    <a:pt x="220685" y="153810"/>
                  </a:lnTo>
                  <a:lnTo>
                    <a:pt x="355305" y="142380"/>
                  </a:lnTo>
                  <a:lnTo>
                    <a:pt x="350857" y="95231"/>
                  </a:lnTo>
                  <a:close/>
                </a:path>
                <a:path w="355600" h="300354">
                  <a:moveTo>
                    <a:pt x="342605" y="7760"/>
                  </a:moveTo>
                  <a:lnTo>
                    <a:pt x="312125" y="44590"/>
                  </a:lnTo>
                  <a:lnTo>
                    <a:pt x="346079" y="44590"/>
                  </a:lnTo>
                  <a:lnTo>
                    <a:pt x="342605" y="776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7294" y="5029059"/>
              <a:ext cx="355600" cy="300355"/>
            </a:xfrm>
            <a:custGeom>
              <a:avLst/>
              <a:gdLst/>
              <a:ahLst/>
              <a:cxnLst/>
              <a:rect l="l" t="t" r="r" b="b"/>
              <a:pathLst>
                <a:path w="355600" h="300354">
                  <a:moveTo>
                    <a:pt x="251165" y="116980"/>
                  </a:moveTo>
                  <a:lnTo>
                    <a:pt x="217808" y="98783"/>
                  </a:lnTo>
                  <a:lnTo>
                    <a:pt x="181474" y="95231"/>
                  </a:lnTo>
                  <a:lnTo>
                    <a:pt x="146330" y="105729"/>
                  </a:lnTo>
                  <a:lnTo>
                    <a:pt x="116545" y="129680"/>
                  </a:lnTo>
                  <a:lnTo>
                    <a:pt x="100571" y="156668"/>
                  </a:lnTo>
                  <a:lnTo>
                    <a:pt x="94479" y="186513"/>
                  </a:lnTo>
                  <a:lnTo>
                    <a:pt x="98150" y="216834"/>
                  </a:lnTo>
                  <a:lnTo>
                    <a:pt x="111465" y="245250"/>
                  </a:lnTo>
                  <a:lnTo>
                    <a:pt x="33995" y="299860"/>
                  </a:lnTo>
                  <a:lnTo>
                    <a:pt x="10657" y="254851"/>
                  </a:lnTo>
                  <a:lnTo>
                    <a:pt x="0" y="206795"/>
                  </a:lnTo>
                  <a:lnTo>
                    <a:pt x="1899" y="158128"/>
                  </a:lnTo>
                  <a:lnTo>
                    <a:pt x="16235" y="111291"/>
                  </a:lnTo>
                  <a:lnTo>
                    <a:pt x="42885" y="68720"/>
                  </a:lnTo>
                  <a:lnTo>
                    <a:pt x="74727" y="38255"/>
                  </a:lnTo>
                  <a:lnTo>
                    <a:pt x="111480" y="16587"/>
                  </a:lnTo>
                  <a:lnTo>
                    <a:pt x="151520" y="3806"/>
                  </a:lnTo>
                  <a:lnTo>
                    <a:pt x="193226" y="0"/>
                  </a:lnTo>
                  <a:lnTo>
                    <a:pt x="234977" y="5257"/>
                  </a:lnTo>
                  <a:lnTo>
                    <a:pt x="275150" y="19668"/>
                  </a:lnTo>
                  <a:lnTo>
                    <a:pt x="312125" y="43320"/>
                  </a:lnTo>
                  <a:lnTo>
                    <a:pt x="312125" y="44590"/>
                  </a:lnTo>
                  <a:lnTo>
                    <a:pt x="342605" y="7760"/>
                  </a:lnTo>
                  <a:lnTo>
                    <a:pt x="355305" y="142380"/>
                  </a:lnTo>
                  <a:lnTo>
                    <a:pt x="220685" y="153810"/>
                  </a:lnTo>
                  <a:lnTo>
                    <a:pt x="251165" y="1169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8879" y="4767580"/>
              <a:ext cx="278765" cy="402590"/>
            </a:xfrm>
            <a:custGeom>
              <a:avLst/>
              <a:gdLst/>
              <a:ahLst/>
              <a:cxnLst/>
              <a:rect l="l" t="t" r="r" b="b"/>
              <a:pathLst>
                <a:path w="278764" h="402589">
                  <a:moveTo>
                    <a:pt x="244265" y="130413"/>
                  </a:moveTo>
                  <a:lnTo>
                    <a:pt x="119280" y="130413"/>
                  </a:lnTo>
                  <a:lnTo>
                    <a:pt x="149066" y="141287"/>
                  </a:lnTo>
                  <a:lnTo>
                    <a:pt x="174803" y="164068"/>
                  </a:lnTo>
                  <a:lnTo>
                    <a:pt x="193039" y="196850"/>
                  </a:lnTo>
                  <a:lnTo>
                    <a:pt x="200104" y="233858"/>
                  </a:lnTo>
                  <a:lnTo>
                    <a:pt x="195262" y="268128"/>
                  </a:lnTo>
                  <a:lnTo>
                    <a:pt x="179466" y="295969"/>
                  </a:lnTo>
                  <a:lnTo>
                    <a:pt x="153669" y="313690"/>
                  </a:lnTo>
                  <a:lnTo>
                    <a:pt x="186689" y="402590"/>
                  </a:lnTo>
                  <a:lnTo>
                    <a:pt x="222767" y="382117"/>
                  </a:lnTo>
                  <a:lnTo>
                    <a:pt x="250519" y="351413"/>
                  </a:lnTo>
                  <a:lnTo>
                    <a:pt x="269240" y="312737"/>
                  </a:lnTo>
                  <a:lnTo>
                    <a:pt x="278224" y="268346"/>
                  </a:lnTo>
                  <a:lnTo>
                    <a:pt x="276765" y="220497"/>
                  </a:lnTo>
                  <a:lnTo>
                    <a:pt x="264159" y="171450"/>
                  </a:lnTo>
                  <a:lnTo>
                    <a:pt x="244265" y="130413"/>
                  </a:lnTo>
                  <a:close/>
                </a:path>
                <a:path w="278764" h="402589">
                  <a:moveTo>
                    <a:pt x="39369" y="0"/>
                  </a:moveTo>
                  <a:lnTo>
                    <a:pt x="0" y="115570"/>
                  </a:lnTo>
                  <a:lnTo>
                    <a:pt x="105409" y="179070"/>
                  </a:lnTo>
                  <a:lnTo>
                    <a:pt x="88900" y="133350"/>
                  </a:lnTo>
                  <a:lnTo>
                    <a:pt x="119280" y="130413"/>
                  </a:lnTo>
                  <a:lnTo>
                    <a:pt x="244265" y="130413"/>
                  </a:lnTo>
                  <a:lnTo>
                    <a:pt x="241940" y="125618"/>
                  </a:lnTo>
                  <a:lnTo>
                    <a:pt x="212137" y="88006"/>
                  </a:lnTo>
                  <a:lnTo>
                    <a:pt x="176688" y="59848"/>
                  </a:lnTo>
                  <a:lnTo>
                    <a:pt x="142175" y="44450"/>
                  </a:lnTo>
                  <a:lnTo>
                    <a:pt x="55880" y="44450"/>
                  </a:lnTo>
                  <a:lnTo>
                    <a:pt x="39369" y="0"/>
                  </a:lnTo>
                  <a:close/>
                </a:path>
                <a:path w="278764" h="402589">
                  <a:moveTo>
                    <a:pt x="96619" y="36835"/>
                  </a:moveTo>
                  <a:lnTo>
                    <a:pt x="55880" y="44450"/>
                  </a:lnTo>
                  <a:lnTo>
                    <a:pt x="142175" y="44450"/>
                  </a:lnTo>
                  <a:lnTo>
                    <a:pt x="137536" y="42380"/>
                  </a:lnTo>
                  <a:lnTo>
                    <a:pt x="96619" y="36835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68879" y="4767580"/>
              <a:ext cx="278765" cy="402590"/>
            </a:xfrm>
            <a:custGeom>
              <a:avLst/>
              <a:gdLst/>
              <a:ahLst/>
              <a:cxnLst/>
              <a:rect l="l" t="t" r="r" b="b"/>
              <a:pathLst>
                <a:path w="278764" h="402589">
                  <a:moveTo>
                    <a:pt x="88900" y="133350"/>
                  </a:moveTo>
                  <a:lnTo>
                    <a:pt x="149066" y="141287"/>
                  </a:lnTo>
                  <a:lnTo>
                    <a:pt x="193039" y="196850"/>
                  </a:lnTo>
                  <a:lnTo>
                    <a:pt x="200104" y="233858"/>
                  </a:lnTo>
                  <a:lnTo>
                    <a:pt x="195262" y="268128"/>
                  </a:lnTo>
                  <a:lnTo>
                    <a:pt x="179466" y="295969"/>
                  </a:lnTo>
                  <a:lnTo>
                    <a:pt x="153669" y="313690"/>
                  </a:lnTo>
                  <a:lnTo>
                    <a:pt x="186689" y="402590"/>
                  </a:lnTo>
                  <a:lnTo>
                    <a:pt x="222767" y="382117"/>
                  </a:lnTo>
                  <a:lnTo>
                    <a:pt x="250519" y="351413"/>
                  </a:lnTo>
                  <a:lnTo>
                    <a:pt x="269240" y="312737"/>
                  </a:lnTo>
                  <a:lnTo>
                    <a:pt x="278224" y="268346"/>
                  </a:lnTo>
                  <a:lnTo>
                    <a:pt x="276765" y="220497"/>
                  </a:lnTo>
                  <a:lnTo>
                    <a:pt x="264159" y="171450"/>
                  </a:lnTo>
                  <a:lnTo>
                    <a:pt x="241940" y="125618"/>
                  </a:lnTo>
                  <a:lnTo>
                    <a:pt x="212137" y="88006"/>
                  </a:lnTo>
                  <a:lnTo>
                    <a:pt x="176688" y="59848"/>
                  </a:lnTo>
                  <a:lnTo>
                    <a:pt x="137536" y="42380"/>
                  </a:lnTo>
                  <a:lnTo>
                    <a:pt x="96619" y="36835"/>
                  </a:lnTo>
                  <a:lnTo>
                    <a:pt x="55880" y="44450"/>
                  </a:lnTo>
                  <a:lnTo>
                    <a:pt x="39369" y="0"/>
                  </a:lnTo>
                  <a:lnTo>
                    <a:pt x="0" y="115570"/>
                  </a:lnTo>
                  <a:lnTo>
                    <a:pt x="105409" y="179070"/>
                  </a:lnTo>
                  <a:lnTo>
                    <a:pt x="88900" y="1333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0672" y="4766309"/>
              <a:ext cx="277495" cy="402590"/>
            </a:xfrm>
            <a:custGeom>
              <a:avLst/>
              <a:gdLst/>
              <a:ahLst/>
              <a:cxnLst/>
              <a:rect l="l" t="t" r="r" b="b"/>
              <a:pathLst>
                <a:path w="277494" h="402589">
                  <a:moveTo>
                    <a:pt x="182021" y="37276"/>
                  </a:moveTo>
                  <a:lnTo>
                    <a:pt x="141064" y="42944"/>
                  </a:lnTo>
                  <a:lnTo>
                    <a:pt x="101799" y="60325"/>
                  </a:lnTo>
                  <a:lnTo>
                    <a:pt x="66134" y="88288"/>
                  </a:lnTo>
                  <a:lnTo>
                    <a:pt x="35971" y="125706"/>
                  </a:lnTo>
                  <a:lnTo>
                    <a:pt x="13217" y="171450"/>
                  </a:lnTo>
                  <a:lnTo>
                    <a:pt x="1140" y="220938"/>
                  </a:lnTo>
                  <a:lnTo>
                    <a:pt x="0" y="268910"/>
                  </a:lnTo>
                  <a:lnTo>
                    <a:pt x="9089" y="313213"/>
                  </a:lnTo>
                  <a:lnTo>
                    <a:pt x="27704" y="351695"/>
                  </a:lnTo>
                  <a:lnTo>
                    <a:pt x="55139" y="382205"/>
                  </a:lnTo>
                  <a:lnTo>
                    <a:pt x="90687" y="402589"/>
                  </a:lnTo>
                  <a:lnTo>
                    <a:pt x="123707" y="313689"/>
                  </a:lnTo>
                  <a:lnTo>
                    <a:pt x="98466" y="296703"/>
                  </a:lnTo>
                  <a:lnTo>
                    <a:pt x="82749" y="269239"/>
                  </a:lnTo>
                  <a:lnTo>
                    <a:pt x="85607" y="198119"/>
                  </a:lnTo>
                  <a:lnTo>
                    <a:pt x="129581" y="142081"/>
                  </a:lnTo>
                  <a:lnTo>
                    <a:pt x="159366" y="131147"/>
                  </a:lnTo>
                  <a:lnTo>
                    <a:pt x="251830" y="131147"/>
                  </a:lnTo>
                  <a:lnTo>
                    <a:pt x="277377" y="115569"/>
                  </a:lnTo>
                  <a:lnTo>
                    <a:pt x="253931" y="44450"/>
                  </a:lnTo>
                  <a:lnTo>
                    <a:pt x="222767" y="44450"/>
                  </a:lnTo>
                  <a:lnTo>
                    <a:pt x="182021" y="37276"/>
                  </a:lnTo>
                  <a:close/>
                </a:path>
                <a:path w="277494" h="402589">
                  <a:moveTo>
                    <a:pt x="251830" y="131147"/>
                  </a:moveTo>
                  <a:lnTo>
                    <a:pt x="159366" y="131147"/>
                  </a:lnTo>
                  <a:lnTo>
                    <a:pt x="189747" y="134619"/>
                  </a:lnTo>
                  <a:lnTo>
                    <a:pt x="173237" y="179069"/>
                  </a:lnTo>
                  <a:lnTo>
                    <a:pt x="251830" y="131147"/>
                  </a:lnTo>
                  <a:close/>
                </a:path>
                <a:path w="277494" h="402589">
                  <a:moveTo>
                    <a:pt x="239277" y="0"/>
                  </a:moveTo>
                  <a:lnTo>
                    <a:pt x="222767" y="44450"/>
                  </a:lnTo>
                  <a:lnTo>
                    <a:pt x="253931" y="44450"/>
                  </a:lnTo>
                  <a:lnTo>
                    <a:pt x="239277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0672" y="4766309"/>
              <a:ext cx="277495" cy="402590"/>
            </a:xfrm>
            <a:custGeom>
              <a:avLst/>
              <a:gdLst/>
              <a:ahLst/>
              <a:cxnLst/>
              <a:rect l="l" t="t" r="r" b="b"/>
              <a:pathLst>
                <a:path w="277494" h="402589">
                  <a:moveTo>
                    <a:pt x="189747" y="134619"/>
                  </a:moveTo>
                  <a:lnTo>
                    <a:pt x="129581" y="142081"/>
                  </a:lnTo>
                  <a:lnTo>
                    <a:pt x="85607" y="198119"/>
                  </a:lnTo>
                  <a:lnTo>
                    <a:pt x="77987" y="235108"/>
                  </a:lnTo>
                  <a:lnTo>
                    <a:pt x="82749" y="269239"/>
                  </a:lnTo>
                  <a:lnTo>
                    <a:pt x="98466" y="296703"/>
                  </a:lnTo>
                  <a:lnTo>
                    <a:pt x="123707" y="313689"/>
                  </a:lnTo>
                  <a:lnTo>
                    <a:pt x="90687" y="402589"/>
                  </a:lnTo>
                  <a:lnTo>
                    <a:pt x="55139" y="382205"/>
                  </a:lnTo>
                  <a:lnTo>
                    <a:pt x="27704" y="351695"/>
                  </a:lnTo>
                  <a:lnTo>
                    <a:pt x="9089" y="313213"/>
                  </a:lnTo>
                  <a:lnTo>
                    <a:pt x="0" y="268910"/>
                  </a:lnTo>
                  <a:lnTo>
                    <a:pt x="1140" y="220938"/>
                  </a:lnTo>
                  <a:lnTo>
                    <a:pt x="13217" y="171450"/>
                  </a:lnTo>
                  <a:lnTo>
                    <a:pt x="35971" y="125706"/>
                  </a:lnTo>
                  <a:lnTo>
                    <a:pt x="66134" y="88288"/>
                  </a:lnTo>
                  <a:lnTo>
                    <a:pt x="101799" y="60325"/>
                  </a:lnTo>
                  <a:lnTo>
                    <a:pt x="141064" y="42944"/>
                  </a:lnTo>
                  <a:lnTo>
                    <a:pt x="182021" y="37276"/>
                  </a:lnTo>
                  <a:lnTo>
                    <a:pt x="222767" y="44450"/>
                  </a:lnTo>
                  <a:lnTo>
                    <a:pt x="239277" y="0"/>
                  </a:lnTo>
                  <a:lnTo>
                    <a:pt x="277377" y="115569"/>
                  </a:lnTo>
                  <a:lnTo>
                    <a:pt x="173237" y="179069"/>
                  </a:lnTo>
                  <a:lnTo>
                    <a:pt x="189747" y="1346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1800" y="5029296"/>
              <a:ext cx="355600" cy="299720"/>
            </a:xfrm>
            <a:custGeom>
              <a:avLst/>
              <a:gdLst/>
              <a:ahLst/>
              <a:cxnLst/>
              <a:rect l="l" t="t" r="r" b="b"/>
              <a:pathLst>
                <a:path w="355600" h="299720">
                  <a:moveTo>
                    <a:pt x="328437" y="95471"/>
                  </a:moveTo>
                  <a:lnTo>
                    <a:pt x="173831" y="95471"/>
                  </a:lnTo>
                  <a:lnTo>
                    <a:pt x="208974" y="105670"/>
                  </a:lnTo>
                  <a:lnTo>
                    <a:pt x="238760" y="129443"/>
                  </a:lnTo>
                  <a:lnTo>
                    <a:pt x="254198" y="156431"/>
                  </a:lnTo>
                  <a:lnTo>
                    <a:pt x="260350" y="186276"/>
                  </a:lnTo>
                  <a:lnTo>
                    <a:pt x="256976" y="216597"/>
                  </a:lnTo>
                  <a:lnTo>
                    <a:pt x="243839" y="245013"/>
                  </a:lnTo>
                  <a:lnTo>
                    <a:pt x="321310" y="299623"/>
                  </a:lnTo>
                  <a:lnTo>
                    <a:pt x="344637" y="254614"/>
                  </a:lnTo>
                  <a:lnTo>
                    <a:pt x="355224" y="206558"/>
                  </a:lnTo>
                  <a:lnTo>
                    <a:pt x="353131" y="157891"/>
                  </a:lnTo>
                  <a:lnTo>
                    <a:pt x="338419" y="111054"/>
                  </a:lnTo>
                  <a:lnTo>
                    <a:pt x="328437" y="95471"/>
                  </a:lnTo>
                  <a:close/>
                </a:path>
                <a:path w="355600" h="299720">
                  <a:moveTo>
                    <a:pt x="12700" y="7523"/>
                  </a:moveTo>
                  <a:lnTo>
                    <a:pt x="0" y="142143"/>
                  </a:lnTo>
                  <a:lnTo>
                    <a:pt x="134619" y="153573"/>
                  </a:lnTo>
                  <a:lnTo>
                    <a:pt x="104139" y="116743"/>
                  </a:lnTo>
                  <a:lnTo>
                    <a:pt x="137497" y="99082"/>
                  </a:lnTo>
                  <a:lnTo>
                    <a:pt x="173831" y="95471"/>
                  </a:lnTo>
                  <a:lnTo>
                    <a:pt x="328437" y="95471"/>
                  </a:lnTo>
                  <a:lnTo>
                    <a:pt x="311150" y="68483"/>
                  </a:lnTo>
                  <a:lnTo>
                    <a:pt x="285981" y="44353"/>
                  </a:lnTo>
                  <a:lnTo>
                    <a:pt x="43180" y="44353"/>
                  </a:lnTo>
                  <a:lnTo>
                    <a:pt x="12700" y="7523"/>
                  </a:lnTo>
                  <a:close/>
                </a:path>
                <a:path w="355600" h="299720">
                  <a:moveTo>
                    <a:pt x="161578" y="0"/>
                  </a:moveTo>
                  <a:lnTo>
                    <a:pt x="120076" y="5483"/>
                  </a:lnTo>
                  <a:lnTo>
                    <a:pt x="80084" y="20231"/>
                  </a:lnTo>
                  <a:lnTo>
                    <a:pt x="43180" y="44353"/>
                  </a:lnTo>
                  <a:lnTo>
                    <a:pt x="285981" y="44353"/>
                  </a:lnTo>
                  <a:lnTo>
                    <a:pt x="279377" y="38022"/>
                  </a:lnTo>
                  <a:lnTo>
                    <a:pt x="242806" y="16380"/>
                  </a:lnTo>
                  <a:lnTo>
                    <a:pt x="203014" y="3669"/>
                  </a:lnTo>
                  <a:lnTo>
                    <a:pt x="161578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1800" y="5029296"/>
              <a:ext cx="355600" cy="299720"/>
            </a:xfrm>
            <a:custGeom>
              <a:avLst/>
              <a:gdLst/>
              <a:ahLst/>
              <a:cxnLst/>
              <a:rect l="l" t="t" r="r" b="b"/>
              <a:pathLst>
                <a:path w="355600" h="299720">
                  <a:moveTo>
                    <a:pt x="104139" y="116743"/>
                  </a:moveTo>
                  <a:lnTo>
                    <a:pt x="137497" y="99082"/>
                  </a:lnTo>
                  <a:lnTo>
                    <a:pt x="173831" y="95471"/>
                  </a:lnTo>
                  <a:lnTo>
                    <a:pt x="208974" y="105670"/>
                  </a:lnTo>
                  <a:lnTo>
                    <a:pt x="238760" y="129443"/>
                  </a:lnTo>
                  <a:lnTo>
                    <a:pt x="254198" y="156431"/>
                  </a:lnTo>
                  <a:lnTo>
                    <a:pt x="260350" y="186276"/>
                  </a:lnTo>
                  <a:lnTo>
                    <a:pt x="256976" y="216597"/>
                  </a:lnTo>
                  <a:lnTo>
                    <a:pt x="243839" y="245013"/>
                  </a:lnTo>
                  <a:lnTo>
                    <a:pt x="321310" y="299623"/>
                  </a:lnTo>
                  <a:lnTo>
                    <a:pt x="344637" y="254614"/>
                  </a:lnTo>
                  <a:lnTo>
                    <a:pt x="355224" y="206558"/>
                  </a:lnTo>
                  <a:lnTo>
                    <a:pt x="353131" y="157891"/>
                  </a:lnTo>
                  <a:lnTo>
                    <a:pt x="338419" y="111054"/>
                  </a:lnTo>
                  <a:lnTo>
                    <a:pt x="311150" y="68483"/>
                  </a:lnTo>
                  <a:lnTo>
                    <a:pt x="279377" y="38022"/>
                  </a:lnTo>
                  <a:lnTo>
                    <a:pt x="242806" y="16380"/>
                  </a:lnTo>
                  <a:lnTo>
                    <a:pt x="203014" y="3669"/>
                  </a:lnTo>
                  <a:lnTo>
                    <a:pt x="161578" y="0"/>
                  </a:lnTo>
                  <a:lnTo>
                    <a:pt x="120076" y="5483"/>
                  </a:lnTo>
                  <a:lnTo>
                    <a:pt x="80084" y="20231"/>
                  </a:lnTo>
                  <a:lnTo>
                    <a:pt x="43180" y="44353"/>
                  </a:lnTo>
                  <a:lnTo>
                    <a:pt x="12700" y="7523"/>
                  </a:lnTo>
                  <a:lnTo>
                    <a:pt x="0" y="142143"/>
                  </a:lnTo>
                  <a:lnTo>
                    <a:pt x="134619" y="153573"/>
                  </a:lnTo>
                  <a:lnTo>
                    <a:pt x="104139" y="116743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5229" y="5351780"/>
              <a:ext cx="224790" cy="361950"/>
            </a:xfrm>
            <a:custGeom>
              <a:avLst/>
              <a:gdLst/>
              <a:ahLst/>
              <a:cxnLst/>
              <a:rect l="l" t="t" r="r" b="b"/>
              <a:pathLst>
                <a:path w="224789" h="361950">
                  <a:moveTo>
                    <a:pt x="195580" y="0"/>
                  </a:moveTo>
                  <a:lnTo>
                    <a:pt x="86359" y="54610"/>
                  </a:lnTo>
                  <a:lnTo>
                    <a:pt x="120650" y="69850"/>
                  </a:lnTo>
                  <a:lnTo>
                    <a:pt x="0" y="330200"/>
                  </a:lnTo>
                  <a:lnTo>
                    <a:pt x="69850" y="361950"/>
                  </a:lnTo>
                  <a:lnTo>
                    <a:pt x="190500" y="101600"/>
                  </a:lnTo>
                  <a:lnTo>
                    <a:pt x="224789" y="118110"/>
                  </a:lnTo>
                  <a:lnTo>
                    <a:pt x="195580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5229" y="5351780"/>
              <a:ext cx="224790" cy="361950"/>
            </a:xfrm>
            <a:custGeom>
              <a:avLst/>
              <a:gdLst/>
              <a:ahLst/>
              <a:cxnLst/>
              <a:rect l="l" t="t" r="r" b="b"/>
              <a:pathLst>
                <a:path w="224789" h="361950">
                  <a:moveTo>
                    <a:pt x="0" y="330200"/>
                  </a:moveTo>
                  <a:lnTo>
                    <a:pt x="120650" y="69850"/>
                  </a:lnTo>
                  <a:lnTo>
                    <a:pt x="86359" y="54610"/>
                  </a:lnTo>
                  <a:lnTo>
                    <a:pt x="195580" y="0"/>
                  </a:lnTo>
                  <a:lnTo>
                    <a:pt x="224789" y="118110"/>
                  </a:lnTo>
                  <a:lnTo>
                    <a:pt x="190500" y="101600"/>
                  </a:lnTo>
                  <a:lnTo>
                    <a:pt x="69850" y="361950"/>
                  </a:lnTo>
                  <a:lnTo>
                    <a:pt x="0" y="330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3110" y="5351780"/>
              <a:ext cx="223520" cy="361950"/>
            </a:xfrm>
            <a:custGeom>
              <a:avLst/>
              <a:gdLst/>
              <a:ahLst/>
              <a:cxnLst/>
              <a:rect l="l" t="t" r="r" b="b"/>
              <a:pathLst>
                <a:path w="223519" h="361950">
                  <a:moveTo>
                    <a:pt x="29209" y="0"/>
                  </a:moveTo>
                  <a:lnTo>
                    <a:pt x="0" y="118110"/>
                  </a:lnTo>
                  <a:lnTo>
                    <a:pt x="34289" y="101600"/>
                  </a:lnTo>
                  <a:lnTo>
                    <a:pt x="154939" y="361950"/>
                  </a:lnTo>
                  <a:lnTo>
                    <a:pt x="223519" y="330200"/>
                  </a:lnTo>
                  <a:lnTo>
                    <a:pt x="104139" y="69850"/>
                  </a:lnTo>
                  <a:lnTo>
                    <a:pt x="138429" y="5461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3110" y="5351780"/>
              <a:ext cx="223520" cy="361950"/>
            </a:xfrm>
            <a:custGeom>
              <a:avLst/>
              <a:gdLst/>
              <a:ahLst/>
              <a:cxnLst/>
              <a:rect l="l" t="t" r="r" b="b"/>
              <a:pathLst>
                <a:path w="223519" h="361950">
                  <a:moveTo>
                    <a:pt x="223519" y="330200"/>
                  </a:moveTo>
                  <a:lnTo>
                    <a:pt x="104139" y="69850"/>
                  </a:lnTo>
                  <a:lnTo>
                    <a:pt x="138429" y="54610"/>
                  </a:lnTo>
                  <a:lnTo>
                    <a:pt x="29209" y="0"/>
                  </a:lnTo>
                  <a:lnTo>
                    <a:pt x="0" y="118110"/>
                  </a:lnTo>
                  <a:lnTo>
                    <a:pt x="34289" y="101600"/>
                  </a:lnTo>
                  <a:lnTo>
                    <a:pt x="154939" y="361950"/>
                  </a:lnTo>
                  <a:lnTo>
                    <a:pt x="223519" y="330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7800" y="4343400"/>
              <a:ext cx="1905000" cy="1414780"/>
            </a:xfrm>
            <a:custGeom>
              <a:avLst/>
              <a:gdLst/>
              <a:ahLst/>
              <a:cxnLst/>
              <a:rect l="l" t="t" r="r" b="b"/>
              <a:pathLst>
                <a:path w="1905000" h="1414779">
                  <a:moveTo>
                    <a:pt x="952500" y="0"/>
                  </a:moveTo>
                  <a:lnTo>
                    <a:pt x="854710" y="3810"/>
                  </a:lnTo>
                  <a:lnTo>
                    <a:pt x="760730" y="15239"/>
                  </a:lnTo>
                  <a:lnTo>
                    <a:pt x="669289" y="34289"/>
                  </a:lnTo>
                  <a:lnTo>
                    <a:pt x="581660" y="59689"/>
                  </a:lnTo>
                  <a:lnTo>
                    <a:pt x="497839" y="91439"/>
                  </a:lnTo>
                  <a:lnTo>
                    <a:pt x="419100" y="129539"/>
                  </a:lnTo>
                  <a:lnTo>
                    <a:pt x="346710" y="173989"/>
                  </a:lnTo>
                  <a:lnTo>
                    <a:pt x="278130" y="222250"/>
                  </a:lnTo>
                  <a:lnTo>
                    <a:pt x="217169" y="276860"/>
                  </a:lnTo>
                  <a:lnTo>
                    <a:pt x="162559" y="335280"/>
                  </a:lnTo>
                  <a:lnTo>
                    <a:pt x="114300" y="398780"/>
                  </a:lnTo>
                  <a:lnTo>
                    <a:pt x="74930" y="464819"/>
                  </a:lnTo>
                  <a:lnTo>
                    <a:pt x="43180" y="534669"/>
                  </a:lnTo>
                  <a:lnTo>
                    <a:pt x="19050" y="608330"/>
                  </a:lnTo>
                  <a:lnTo>
                    <a:pt x="5080" y="683260"/>
                  </a:lnTo>
                  <a:lnTo>
                    <a:pt x="0" y="762000"/>
                  </a:lnTo>
                  <a:lnTo>
                    <a:pt x="2540" y="811530"/>
                  </a:lnTo>
                  <a:lnTo>
                    <a:pt x="7619" y="861060"/>
                  </a:lnTo>
                  <a:lnTo>
                    <a:pt x="17780" y="909319"/>
                  </a:lnTo>
                  <a:lnTo>
                    <a:pt x="31750" y="957580"/>
                  </a:lnTo>
                  <a:lnTo>
                    <a:pt x="49530" y="1003300"/>
                  </a:lnTo>
                  <a:lnTo>
                    <a:pt x="69850" y="1049020"/>
                  </a:lnTo>
                  <a:lnTo>
                    <a:pt x="95250" y="1093470"/>
                  </a:lnTo>
                  <a:lnTo>
                    <a:pt x="123190" y="1136650"/>
                  </a:lnTo>
                  <a:lnTo>
                    <a:pt x="154940" y="1178560"/>
                  </a:lnTo>
                  <a:lnTo>
                    <a:pt x="189230" y="1217930"/>
                  </a:lnTo>
                  <a:lnTo>
                    <a:pt x="227330" y="1256030"/>
                  </a:lnTo>
                  <a:lnTo>
                    <a:pt x="267969" y="1291590"/>
                  </a:lnTo>
                  <a:lnTo>
                    <a:pt x="312419" y="1325880"/>
                  </a:lnTo>
                  <a:lnTo>
                    <a:pt x="359410" y="1358900"/>
                  </a:lnTo>
                  <a:lnTo>
                    <a:pt x="408939" y="1388110"/>
                  </a:lnTo>
                  <a:lnTo>
                    <a:pt x="461010" y="1414780"/>
                  </a:lnTo>
                  <a:lnTo>
                    <a:pt x="570230" y="1270000"/>
                  </a:lnTo>
                  <a:lnTo>
                    <a:pt x="529589" y="1248410"/>
                  </a:lnTo>
                  <a:lnTo>
                    <a:pt x="490219" y="1225550"/>
                  </a:lnTo>
                  <a:lnTo>
                    <a:pt x="454660" y="1201420"/>
                  </a:lnTo>
                  <a:lnTo>
                    <a:pt x="420369" y="1174750"/>
                  </a:lnTo>
                  <a:lnTo>
                    <a:pt x="388619" y="1146810"/>
                  </a:lnTo>
                  <a:lnTo>
                    <a:pt x="359410" y="1116330"/>
                  </a:lnTo>
                  <a:lnTo>
                    <a:pt x="331469" y="1085850"/>
                  </a:lnTo>
                  <a:lnTo>
                    <a:pt x="307339" y="1052830"/>
                  </a:lnTo>
                  <a:lnTo>
                    <a:pt x="285750" y="1019810"/>
                  </a:lnTo>
                  <a:lnTo>
                    <a:pt x="266700" y="985519"/>
                  </a:lnTo>
                  <a:lnTo>
                    <a:pt x="250189" y="949960"/>
                  </a:lnTo>
                  <a:lnTo>
                    <a:pt x="236219" y="913130"/>
                  </a:lnTo>
                  <a:lnTo>
                    <a:pt x="226060" y="876300"/>
                  </a:lnTo>
                  <a:lnTo>
                    <a:pt x="217169" y="838200"/>
                  </a:lnTo>
                  <a:lnTo>
                    <a:pt x="213360" y="800100"/>
                  </a:lnTo>
                  <a:lnTo>
                    <a:pt x="210819" y="762000"/>
                  </a:lnTo>
                  <a:lnTo>
                    <a:pt x="215900" y="701039"/>
                  </a:lnTo>
                  <a:lnTo>
                    <a:pt x="226060" y="642619"/>
                  </a:lnTo>
                  <a:lnTo>
                    <a:pt x="245110" y="585469"/>
                  </a:lnTo>
                  <a:lnTo>
                    <a:pt x="269239" y="530860"/>
                  </a:lnTo>
                  <a:lnTo>
                    <a:pt x="300989" y="478789"/>
                  </a:lnTo>
                  <a:lnTo>
                    <a:pt x="337819" y="430530"/>
                  </a:lnTo>
                  <a:lnTo>
                    <a:pt x="381000" y="384810"/>
                  </a:lnTo>
                  <a:lnTo>
                    <a:pt x="427989" y="342900"/>
                  </a:lnTo>
                  <a:lnTo>
                    <a:pt x="481330" y="304800"/>
                  </a:lnTo>
                  <a:lnTo>
                    <a:pt x="538480" y="270510"/>
                  </a:lnTo>
                  <a:lnTo>
                    <a:pt x="599439" y="240030"/>
                  </a:lnTo>
                  <a:lnTo>
                    <a:pt x="664210" y="215900"/>
                  </a:lnTo>
                  <a:lnTo>
                    <a:pt x="731519" y="195580"/>
                  </a:lnTo>
                  <a:lnTo>
                    <a:pt x="802639" y="180339"/>
                  </a:lnTo>
                  <a:lnTo>
                    <a:pt x="876300" y="171450"/>
                  </a:lnTo>
                  <a:lnTo>
                    <a:pt x="952500" y="168910"/>
                  </a:lnTo>
                  <a:lnTo>
                    <a:pt x="1027430" y="171450"/>
                  </a:lnTo>
                  <a:lnTo>
                    <a:pt x="1101089" y="180339"/>
                  </a:lnTo>
                  <a:lnTo>
                    <a:pt x="1172210" y="195580"/>
                  </a:lnTo>
                  <a:lnTo>
                    <a:pt x="1240789" y="215900"/>
                  </a:lnTo>
                  <a:lnTo>
                    <a:pt x="1305560" y="240030"/>
                  </a:lnTo>
                  <a:lnTo>
                    <a:pt x="1366520" y="270510"/>
                  </a:lnTo>
                  <a:lnTo>
                    <a:pt x="1423670" y="304800"/>
                  </a:lnTo>
                  <a:lnTo>
                    <a:pt x="1475739" y="342900"/>
                  </a:lnTo>
                  <a:lnTo>
                    <a:pt x="1524000" y="384810"/>
                  </a:lnTo>
                  <a:lnTo>
                    <a:pt x="1565910" y="430530"/>
                  </a:lnTo>
                  <a:lnTo>
                    <a:pt x="1604010" y="478789"/>
                  </a:lnTo>
                  <a:lnTo>
                    <a:pt x="1634489" y="530860"/>
                  </a:lnTo>
                  <a:lnTo>
                    <a:pt x="1659889" y="585469"/>
                  </a:lnTo>
                  <a:lnTo>
                    <a:pt x="1677670" y="642619"/>
                  </a:lnTo>
                  <a:lnTo>
                    <a:pt x="1689100" y="701039"/>
                  </a:lnTo>
                  <a:lnTo>
                    <a:pt x="1692910" y="762000"/>
                  </a:lnTo>
                  <a:lnTo>
                    <a:pt x="1691639" y="800100"/>
                  </a:lnTo>
                  <a:lnTo>
                    <a:pt x="1686560" y="838200"/>
                  </a:lnTo>
                  <a:lnTo>
                    <a:pt x="1678939" y="876300"/>
                  </a:lnTo>
                  <a:lnTo>
                    <a:pt x="1668780" y="913130"/>
                  </a:lnTo>
                  <a:lnTo>
                    <a:pt x="1654810" y="949960"/>
                  </a:lnTo>
                  <a:lnTo>
                    <a:pt x="1638300" y="985519"/>
                  </a:lnTo>
                  <a:lnTo>
                    <a:pt x="1619250" y="1019810"/>
                  </a:lnTo>
                  <a:lnTo>
                    <a:pt x="1597660" y="1052830"/>
                  </a:lnTo>
                  <a:lnTo>
                    <a:pt x="1572260" y="1085850"/>
                  </a:lnTo>
                  <a:lnTo>
                    <a:pt x="1545589" y="1116330"/>
                  </a:lnTo>
                  <a:lnTo>
                    <a:pt x="1515110" y="1146810"/>
                  </a:lnTo>
                  <a:lnTo>
                    <a:pt x="1484630" y="1174750"/>
                  </a:lnTo>
                  <a:lnTo>
                    <a:pt x="1449070" y="1201420"/>
                  </a:lnTo>
                  <a:lnTo>
                    <a:pt x="1413510" y="1225550"/>
                  </a:lnTo>
                  <a:lnTo>
                    <a:pt x="1374139" y="1248410"/>
                  </a:lnTo>
                  <a:lnTo>
                    <a:pt x="1333500" y="1270000"/>
                  </a:lnTo>
                  <a:lnTo>
                    <a:pt x="1442720" y="1414780"/>
                  </a:lnTo>
                  <a:lnTo>
                    <a:pt x="1494789" y="1388110"/>
                  </a:lnTo>
                  <a:lnTo>
                    <a:pt x="1544320" y="1358900"/>
                  </a:lnTo>
                  <a:lnTo>
                    <a:pt x="1591310" y="1325880"/>
                  </a:lnTo>
                  <a:lnTo>
                    <a:pt x="1635760" y="1291590"/>
                  </a:lnTo>
                  <a:lnTo>
                    <a:pt x="1676400" y="1256030"/>
                  </a:lnTo>
                  <a:lnTo>
                    <a:pt x="1714500" y="1217930"/>
                  </a:lnTo>
                  <a:lnTo>
                    <a:pt x="1750060" y="1178560"/>
                  </a:lnTo>
                  <a:lnTo>
                    <a:pt x="1781810" y="1136650"/>
                  </a:lnTo>
                  <a:lnTo>
                    <a:pt x="1809750" y="1093470"/>
                  </a:lnTo>
                  <a:lnTo>
                    <a:pt x="1833879" y="1049020"/>
                  </a:lnTo>
                  <a:lnTo>
                    <a:pt x="1855470" y="1003300"/>
                  </a:lnTo>
                  <a:lnTo>
                    <a:pt x="1873250" y="957580"/>
                  </a:lnTo>
                  <a:lnTo>
                    <a:pt x="1887220" y="909319"/>
                  </a:lnTo>
                  <a:lnTo>
                    <a:pt x="1896110" y="861060"/>
                  </a:lnTo>
                  <a:lnTo>
                    <a:pt x="1902460" y="811530"/>
                  </a:lnTo>
                  <a:lnTo>
                    <a:pt x="1905000" y="762000"/>
                  </a:lnTo>
                  <a:lnTo>
                    <a:pt x="1899920" y="683260"/>
                  </a:lnTo>
                  <a:lnTo>
                    <a:pt x="1885950" y="608330"/>
                  </a:lnTo>
                  <a:lnTo>
                    <a:pt x="1861820" y="534669"/>
                  </a:lnTo>
                  <a:lnTo>
                    <a:pt x="1830070" y="464819"/>
                  </a:lnTo>
                  <a:lnTo>
                    <a:pt x="1789430" y="398780"/>
                  </a:lnTo>
                  <a:lnTo>
                    <a:pt x="1742439" y="335280"/>
                  </a:lnTo>
                  <a:lnTo>
                    <a:pt x="1687830" y="276860"/>
                  </a:lnTo>
                  <a:lnTo>
                    <a:pt x="1625600" y="222250"/>
                  </a:lnTo>
                  <a:lnTo>
                    <a:pt x="1558289" y="173989"/>
                  </a:lnTo>
                  <a:lnTo>
                    <a:pt x="1484630" y="129539"/>
                  </a:lnTo>
                  <a:lnTo>
                    <a:pt x="1405889" y="91439"/>
                  </a:lnTo>
                  <a:lnTo>
                    <a:pt x="1323339" y="59689"/>
                  </a:lnTo>
                  <a:lnTo>
                    <a:pt x="1235710" y="34289"/>
                  </a:lnTo>
                  <a:lnTo>
                    <a:pt x="1144270" y="15239"/>
                  </a:lnTo>
                  <a:lnTo>
                    <a:pt x="1049020" y="381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A400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7800" y="4343400"/>
              <a:ext cx="1905000" cy="1414780"/>
            </a:xfrm>
            <a:custGeom>
              <a:avLst/>
              <a:gdLst/>
              <a:ahLst/>
              <a:cxnLst/>
              <a:rect l="l" t="t" r="r" b="b"/>
              <a:pathLst>
                <a:path w="1905000" h="1414779">
                  <a:moveTo>
                    <a:pt x="570230" y="1270000"/>
                  </a:moveTo>
                  <a:lnTo>
                    <a:pt x="523926" y="1245591"/>
                  </a:lnTo>
                  <a:lnTo>
                    <a:pt x="480341" y="1218733"/>
                  </a:lnTo>
                  <a:lnTo>
                    <a:pt x="439588" y="1189581"/>
                  </a:lnTo>
                  <a:lnTo>
                    <a:pt x="401782" y="1158291"/>
                  </a:lnTo>
                  <a:lnTo>
                    <a:pt x="367036" y="1125019"/>
                  </a:lnTo>
                  <a:lnTo>
                    <a:pt x="335465" y="1089919"/>
                  </a:lnTo>
                  <a:lnTo>
                    <a:pt x="307181" y="1053147"/>
                  </a:lnTo>
                  <a:lnTo>
                    <a:pt x="282299" y="1014859"/>
                  </a:lnTo>
                  <a:lnTo>
                    <a:pt x="260932" y="975210"/>
                  </a:lnTo>
                  <a:lnTo>
                    <a:pt x="243195" y="934357"/>
                  </a:lnTo>
                  <a:lnTo>
                    <a:pt x="229202" y="892453"/>
                  </a:lnTo>
                  <a:lnTo>
                    <a:pt x="219065" y="849655"/>
                  </a:lnTo>
                  <a:lnTo>
                    <a:pt x="212900" y="806119"/>
                  </a:lnTo>
                  <a:lnTo>
                    <a:pt x="210819" y="762000"/>
                  </a:lnTo>
                  <a:lnTo>
                    <a:pt x="212685" y="719631"/>
                  </a:lnTo>
                  <a:lnTo>
                    <a:pt x="218199" y="678068"/>
                  </a:lnTo>
                  <a:lnTo>
                    <a:pt x="227233" y="637412"/>
                  </a:lnTo>
                  <a:lnTo>
                    <a:pt x="239662" y="597762"/>
                  </a:lnTo>
                  <a:lnTo>
                    <a:pt x="255359" y="559219"/>
                  </a:lnTo>
                  <a:lnTo>
                    <a:pt x="274197" y="521882"/>
                  </a:lnTo>
                  <a:lnTo>
                    <a:pt x="296050" y="485853"/>
                  </a:lnTo>
                  <a:lnTo>
                    <a:pt x="320792" y="451231"/>
                  </a:lnTo>
                  <a:lnTo>
                    <a:pt x="348295" y="418116"/>
                  </a:lnTo>
                  <a:lnTo>
                    <a:pt x="378434" y="386609"/>
                  </a:lnTo>
                  <a:lnTo>
                    <a:pt x="411082" y="356810"/>
                  </a:lnTo>
                  <a:lnTo>
                    <a:pt x="446112" y="328819"/>
                  </a:lnTo>
                  <a:lnTo>
                    <a:pt x="483398" y="302736"/>
                  </a:lnTo>
                  <a:lnTo>
                    <a:pt x="522813" y="278662"/>
                  </a:lnTo>
                  <a:lnTo>
                    <a:pt x="564232" y="256696"/>
                  </a:lnTo>
                  <a:lnTo>
                    <a:pt x="607526" y="236940"/>
                  </a:lnTo>
                  <a:lnTo>
                    <a:pt x="652571" y="219492"/>
                  </a:lnTo>
                  <a:lnTo>
                    <a:pt x="699239" y="204454"/>
                  </a:lnTo>
                  <a:lnTo>
                    <a:pt x="747403" y="191925"/>
                  </a:lnTo>
                  <a:lnTo>
                    <a:pt x="796938" y="182006"/>
                  </a:lnTo>
                  <a:lnTo>
                    <a:pt x="847717" y="174797"/>
                  </a:lnTo>
                  <a:lnTo>
                    <a:pt x="899613" y="170398"/>
                  </a:lnTo>
                  <a:lnTo>
                    <a:pt x="952500" y="168910"/>
                  </a:lnTo>
                  <a:lnTo>
                    <a:pt x="1005379" y="170398"/>
                  </a:lnTo>
                  <a:lnTo>
                    <a:pt x="1057255" y="174797"/>
                  </a:lnTo>
                  <a:lnTo>
                    <a:pt x="1108002" y="182006"/>
                  </a:lnTo>
                  <a:lnTo>
                    <a:pt x="1157494" y="191925"/>
                  </a:lnTo>
                  <a:lnTo>
                    <a:pt x="1205607" y="204454"/>
                  </a:lnTo>
                  <a:lnTo>
                    <a:pt x="1252214" y="219492"/>
                  </a:lnTo>
                  <a:lnTo>
                    <a:pt x="1297191" y="236940"/>
                  </a:lnTo>
                  <a:lnTo>
                    <a:pt x="1340413" y="256696"/>
                  </a:lnTo>
                  <a:lnTo>
                    <a:pt x="1381754" y="278662"/>
                  </a:lnTo>
                  <a:lnTo>
                    <a:pt x="1421090" y="302736"/>
                  </a:lnTo>
                  <a:lnTo>
                    <a:pt x="1458293" y="328819"/>
                  </a:lnTo>
                  <a:lnTo>
                    <a:pt x="1493241" y="356810"/>
                  </a:lnTo>
                  <a:lnTo>
                    <a:pt x="1525806" y="386609"/>
                  </a:lnTo>
                  <a:lnTo>
                    <a:pt x="1555865" y="418116"/>
                  </a:lnTo>
                  <a:lnTo>
                    <a:pt x="1583291" y="451231"/>
                  </a:lnTo>
                  <a:lnTo>
                    <a:pt x="1607960" y="485853"/>
                  </a:lnTo>
                  <a:lnTo>
                    <a:pt x="1629746" y="521882"/>
                  </a:lnTo>
                  <a:lnTo>
                    <a:pt x="1648524" y="559219"/>
                  </a:lnTo>
                  <a:lnTo>
                    <a:pt x="1664169" y="597762"/>
                  </a:lnTo>
                  <a:lnTo>
                    <a:pt x="1676555" y="637412"/>
                  </a:lnTo>
                  <a:lnTo>
                    <a:pt x="1685557" y="678068"/>
                  </a:lnTo>
                  <a:lnTo>
                    <a:pt x="1691051" y="719631"/>
                  </a:lnTo>
                  <a:lnTo>
                    <a:pt x="1692910" y="762000"/>
                  </a:lnTo>
                  <a:lnTo>
                    <a:pt x="1690847" y="806119"/>
                  </a:lnTo>
                  <a:lnTo>
                    <a:pt x="1684730" y="849655"/>
                  </a:lnTo>
                  <a:lnTo>
                    <a:pt x="1674665" y="892453"/>
                  </a:lnTo>
                  <a:lnTo>
                    <a:pt x="1660756" y="934357"/>
                  </a:lnTo>
                  <a:lnTo>
                    <a:pt x="1643109" y="975210"/>
                  </a:lnTo>
                  <a:lnTo>
                    <a:pt x="1621830" y="1014859"/>
                  </a:lnTo>
                  <a:lnTo>
                    <a:pt x="1597025" y="1053147"/>
                  </a:lnTo>
                  <a:lnTo>
                    <a:pt x="1568798" y="1089919"/>
                  </a:lnTo>
                  <a:lnTo>
                    <a:pt x="1537255" y="1125019"/>
                  </a:lnTo>
                  <a:lnTo>
                    <a:pt x="1502502" y="1158291"/>
                  </a:lnTo>
                  <a:lnTo>
                    <a:pt x="1464645" y="1189581"/>
                  </a:lnTo>
                  <a:lnTo>
                    <a:pt x="1423788" y="1218733"/>
                  </a:lnTo>
                  <a:lnTo>
                    <a:pt x="1380038" y="1245591"/>
                  </a:lnTo>
                  <a:lnTo>
                    <a:pt x="1333500" y="1270000"/>
                  </a:lnTo>
                  <a:lnTo>
                    <a:pt x="1442720" y="1414780"/>
                  </a:lnTo>
                  <a:lnTo>
                    <a:pt x="1492197" y="1389235"/>
                  </a:lnTo>
                  <a:lnTo>
                    <a:pt x="1539277" y="1361534"/>
                  </a:lnTo>
                  <a:lnTo>
                    <a:pt x="1583881" y="1331785"/>
                  </a:lnTo>
                  <a:lnTo>
                    <a:pt x="1625932" y="1300098"/>
                  </a:lnTo>
                  <a:lnTo>
                    <a:pt x="1665353" y="1266585"/>
                  </a:lnTo>
                  <a:lnTo>
                    <a:pt x="1702066" y="1231355"/>
                  </a:lnTo>
                  <a:lnTo>
                    <a:pt x="1735994" y="1194518"/>
                  </a:lnTo>
                  <a:lnTo>
                    <a:pt x="1767058" y="1156184"/>
                  </a:lnTo>
                  <a:lnTo>
                    <a:pt x="1795181" y="1116464"/>
                  </a:lnTo>
                  <a:lnTo>
                    <a:pt x="1820287" y="1075467"/>
                  </a:lnTo>
                  <a:lnTo>
                    <a:pt x="1842296" y="1033304"/>
                  </a:lnTo>
                  <a:lnTo>
                    <a:pt x="1861132" y="990085"/>
                  </a:lnTo>
                  <a:lnTo>
                    <a:pt x="1876718" y="945920"/>
                  </a:lnTo>
                  <a:lnTo>
                    <a:pt x="1888975" y="900918"/>
                  </a:lnTo>
                  <a:lnTo>
                    <a:pt x="1897826" y="855191"/>
                  </a:lnTo>
                  <a:lnTo>
                    <a:pt x="1903193" y="808848"/>
                  </a:lnTo>
                  <a:lnTo>
                    <a:pt x="1905000" y="762000"/>
                  </a:lnTo>
                  <a:lnTo>
                    <a:pt x="1903491" y="718682"/>
                  </a:lnTo>
                  <a:lnTo>
                    <a:pt x="1899018" y="676008"/>
                  </a:lnTo>
                  <a:lnTo>
                    <a:pt x="1891663" y="634042"/>
                  </a:lnTo>
                  <a:lnTo>
                    <a:pt x="1881504" y="592847"/>
                  </a:lnTo>
                  <a:lnTo>
                    <a:pt x="1868624" y="552486"/>
                  </a:lnTo>
                  <a:lnTo>
                    <a:pt x="1853103" y="513024"/>
                  </a:lnTo>
                  <a:lnTo>
                    <a:pt x="1835020" y="474525"/>
                  </a:lnTo>
                  <a:lnTo>
                    <a:pt x="1814458" y="437051"/>
                  </a:lnTo>
                  <a:lnTo>
                    <a:pt x="1791496" y="400667"/>
                  </a:lnTo>
                  <a:lnTo>
                    <a:pt x="1766215" y="365437"/>
                  </a:lnTo>
                  <a:lnTo>
                    <a:pt x="1738696" y="331424"/>
                  </a:lnTo>
                  <a:lnTo>
                    <a:pt x="1709020" y="298692"/>
                  </a:lnTo>
                  <a:lnTo>
                    <a:pt x="1677266" y="267305"/>
                  </a:lnTo>
                  <a:lnTo>
                    <a:pt x="1643516" y="237326"/>
                  </a:lnTo>
                  <a:lnTo>
                    <a:pt x="1607849" y="208819"/>
                  </a:lnTo>
                  <a:lnTo>
                    <a:pt x="1570348" y="181848"/>
                  </a:lnTo>
                  <a:lnTo>
                    <a:pt x="1531092" y="156477"/>
                  </a:lnTo>
                  <a:lnTo>
                    <a:pt x="1490162" y="132770"/>
                  </a:lnTo>
                  <a:lnTo>
                    <a:pt x="1447639" y="110789"/>
                  </a:lnTo>
                  <a:lnTo>
                    <a:pt x="1403602" y="90600"/>
                  </a:lnTo>
                  <a:lnTo>
                    <a:pt x="1358134" y="72265"/>
                  </a:lnTo>
                  <a:lnTo>
                    <a:pt x="1311314" y="55848"/>
                  </a:lnTo>
                  <a:lnTo>
                    <a:pt x="1263223" y="41414"/>
                  </a:lnTo>
                  <a:lnTo>
                    <a:pt x="1213941" y="29025"/>
                  </a:lnTo>
                  <a:lnTo>
                    <a:pt x="1163550" y="18746"/>
                  </a:lnTo>
                  <a:lnTo>
                    <a:pt x="1112130" y="10640"/>
                  </a:lnTo>
                  <a:lnTo>
                    <a:pt x="1059761" y="4771"/>
                  </a:lnTo>
                  <a:lnTo>
                    <a:pt x="1006524" y="1203"/>
                  </a:lnTo>
                  <a:lnTo>
                    <a:pt x="952500" y="0"/>
                  </a:lnTo>
                  <a:lnTo>
                    <a:pt x="898353" y="1203"/>
                  </a:lnTo>
                  <a:lnTo>
                    <a:pt x="845011" y="4771"/>
                  </a:lnTo>
                  <a:lnTo>
                    <a:pt x="792553" y="10640"/>
                  </a:lnTo>
                  <a:lnTo>
                    <a:pt x="741058" y="18746"/>
                  </a:lnTo>
                  <a:lnTo>
                    <a:pt x="690608" y="29025"/>
                  </a:lnTo>
                  <a:lnTo>
                    <a:pt x="641281" y="41414"/>
                  </a:lnTo>
                  <a:lnTo>
                    <a:pt x="593156" y="55848"/>
                  </a:lnTo>
                  <a:lnTo>
                    <a:pt x="546314" y="72265"/>
                  </a:lnTo>
                  <a:lnTo>
                    <a:pt x="500834" y="90600"/>
                  </a:lnTo>
                  <a:lnTo>
                    <a:pt x="456796" y="110789"/>
                  </a:lnTo>
                  <a:lnTo>
                    <a:pt x="414280" y="132770"/>
                  </a:lnTo>
                  <a:lnTo>
                    <a:pt x="373365" y="156477"/>
                  </a:lnTo>
                  <a:lnTo>
                    <a:pt x="334131" y="181848"/>
                  </a:lnTo>
                  <a:lnTo>
                    <a:pt x="296657" y="208819"/>
                  </a:lnTo>
                  <a:lnTo>
                    <a:pt x="261024" y="237326"/>
                  </a:lnTo>
                  <a:lnTo>
                    <a:pt x="227311" y="267305"/>
                  </a:lnTo>
                  <a:lnTo>
                    <a:pt x="195597" y="298692"/>
                  </a:lnTo>
                  <a:lnTo>
                    <a:pt x="165962" y="331424"/>
                  </a:lnTo>
                  <a:lnTo>
                    <a:pt x="138487" y="365437"/>
                  </a:lnTo>
                  <a:lnTo>
                    <a:pt x="113250" y="400667"/>
                  </a:lnTo>
                  <a:lnTo>
                    <a:pt x="90331" y="437051"/>
                  </a:lnTo>
                  <a:lnTo>
                    <a:pt x="69810" y="474525"/>
                  </a:lnTo>
                  <a:lnTo>
                    <a:pt x="51767" y="513024"/>
                  </a:lnTo>
                  <a:lnTo>
                    <a:pt x="36281" y="552486"/>
                  </a:lnTo>
                  <a:lnTo>
                    <a:pt x="23432" y="592847"/>
                  </a:lnTo>
                  <a:lnTo>
                    <a:pt x="13300" y="634042"/>
                  </a:lnTo>
                  <a:lnTo>
                    <a:pt x="5964" y="676008"/>
                  </a:lnTo>
                  <a:lnTo>
                    <a:pt x="1504" y="718682"/>
                  </a:lnTo>
                  <a:lnTo>
                    <a:pt x="0" y="762000"/>
                  </a:lnTo>
                  <a:lnTo>
                    <a:pt x="1806" y="808848"/>
                  </a:lnTo>
                  <a:lnTo>
                    <a:pt x="7171" y="855191"/>
                  </a:lnTo>
                  <a:lnTo>
                    <a:pt x="16017" y="900918"/>
                  </a:lnTo>
                  <a:lnTo>
                    <a:pt x="28265" y="945920"/>
                  </a:lnTo>
                  <a:lnTo>
                    <a:pt x="43834" y="990085"/>
                  </a:lnTo>
                  <a:lnTo>
                    <a:pt x="62647" y="1033304"/>
                  </a:lnTo>
                  <a:lnTo>
                    <a:pt x="84624" y="1075467"/>
                  </a:lnTo>
                  <a:lnTo>
                    <a:pt x="109685" y="1116464"/>
                  </a:lnTo>
                  <a:lnTo>
                    <a:pt x="137753" y="1156184"/>
                  </a:lnTo>
                  <a:lnTo>
                    <a:pt x="168747" y="1194518"/>
                  </a:lnTo>
                  <a:lnTo>
                    <a:pt x="202589" y="1231355"/>
                  </a:lnTo>
                  <a:lnTo>
                    <a:pt x="239199" y="1266585"/>
                  </a:lnTo>
                  <a:lnTo>
                    <a:pt x="278499" y="1300098"/>
                  </a:lnTo>
                  <a:lnTo>
                    <a:pt x="320409" y="1331785"/>
                  </a:lnTo>
                  <a:lnTo>
                    <a:pt x="364850" y="1361534"/>
                  </a:lnTo>
                  <a:lnTo>
                    <a:pt x="411743" y="1389235"/>
                  </a:lnTo>
                  <a:lnTo>
                    <a:pt x="461010" y="1414780"/>
                  </a:lnTo>
                  <a:lnTo>
                    <a:pt x="570230" y="1270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07940" y="1143000"/>
            <a:ext cx="3129280" cy="947419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306705" marR="84455" indent="-218440">
              <a:lnSpc>
                <a:spcPct val="100000"/>
              </a:lnSpc>
              <a:spcBef>
                <a:spcPts val="370"/>
              </a:spcBef>
            </a:pPr>
            <a:r>
              <a:rPr sz="2800" spc="-5" dirty="0">
                <a:solidFill>
                  <a:srgbClr val="980000"/>
                </a:solidFill>
                <a:latin typeface="Times New Roman"/>
                <a:cs typeface="Times New Roman"/>
              </a:rPr>
              <a:t>Primary </a:t>
            </a:r>
            <a:r>
              <a:rPr sz="2800" spc="-10" dirty="0">
                <a:solidFill>
                  <a:srgbClr val="980000"/>
                </a:solidFill>
                <a:latin typeface="Times New Roman"/>
                <a:cs typeface="Times New Roman"/>
              </a:rPr>
              <a:t>Generalized  </a:t>
            </a:r>
            <a:r>
              <a:rPr sz="2800" spc="-5" dirty="0">
                <a:solidFill>
                  <a:srgbClr val="980000"/>
                </a:solidFill>
                <a:latin typeface="Times New Roman"/>
                <a:cs typeface="Times New Roman"/>
              </a:rPr>
              <a:t>Absence</a:t>
            </a:r>
            <a:r>
              <a:rPr sz="2800" spc="-35" dirty="0">
                <a:solidFill>
                  <a:srgbClr val="98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0000"/>
                </a:solidFill>
                <a:latin typeface="Times New Roman"/>
                <a:cs typeface="Times New Roman"/>
              </a:rPr>
              <a:t>Seizures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10127" y="2209800"/>
            <a:ext cx="4824730" cy="4366260"/>
            <a:chOff x="4110127" y="2209800"/>
            <a:chExt cx="4824730" cy="4366260"/>
          </a:xfrm>
        </p:grpSpPr>
        <p:sp>
          <p:nvSpPr>
            <p:cNvPr id="22" name="object 22"/>
            <p:cNvSpPr/>
            <p:nvPr/>
          </p:nvSpPr>
          <p:spPr>
            <a:xfrm>
              <a:off x="4953000" y="2209800"/>
              <a:ext cx="3429000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3541" y="3048096"/>
              <a:ext cx="354965" cy="299720"/>
            </a:xfrm>
            <a:custGeom>
              <a:avLst/>
              <a:gdLst/>
              <a:ahLst/>
              <a:cxnLst/>
              <a:rect l="l" t="t" r="r" b="b"/>
              <a:pathLst>
                <a:path w="354965" h="299720">
                  <a:moveTo>
                    <a:pt x="193279" y="0"/>
                  </a:moveTo>
                  <a:lnTo>
                    <a:pt x="151843" y="3669"/>
                  </a:lnTo>
                  <a:lnTo>
                    <a:pt x="112051" y="16380"/>
                  </a:lnTo>
                  <a:lnTo>
                    <a:pt x="75480" y="38022"/>
                  </a:lnTo>
                  <a:lnTo>
                    <a:pt x="43708" y="68483"/>
                  </a:lnTo>
                  <a:lnTo>
                    <a:pt x="16926" y="111054"/>
                  </a:lnTo>
                  <a:lnTo>
                    <a:pt x="2275" y="157891"/>
                  </a:lnTo>
                  <a:lnTo>
                    <a:pt x="0" y="206558"/>
                  </a:lnTo>
                  <a:lnTo>
                    <a:pt x="10342" y="254614"/>
                  </a:lnTo>
                  <a:lnTo>
                    <a:pt x="33548" y="299623"/>
                  </a:lnTo>
                  <a:lnTo>
                    <a:pt x="112288" y="245013"/>
                  </a:lnTo>
                  <a:lnTo>
                    <a:pt x="98417" y="216597"/>
                  </a:lnTo>
                  <a:lnTo>
                    <a:pt x="94667" y="186276"/>
                  </a:lnTo>
                  <a:lnTo>
                    <a:pt x="100679" y="156431"/>
                  </a:lnTo>
                  <a:lnTo>
                    <a:pt x="116098" y="129443"/>
                  </a:lnTo>
                  <a:lnTo>
                    <a:pt x="145883" y="105670"/>
                  </a:lnTo>
                  <a:lnTo>
                    <a:pt x="181027" y="95471"/>
                  </a:lnTo>
                  <a:lnTo>
                    <a:pt x="350455" y="95471"/>
                  </a:lnTo>
                  <a:lnTo>
                    <a:pt x="345632" y="44353"/>
                  </a:lnTo>
                  <a:lnTo>
                    <a:pt x="311678" y="44353"/>
                  </a:lnTo>
                  <a:lnTo>
                    <a:pt x="274774" y="20231"/>
                  </a:lnTo>
                  <a:lnTo>
                    <a:pt x="234782" y="5483"/>
                  </a:lnTo>
                  <a:lnTo>
                    <a:pt x="193279" y="0"/>
                  </a:lnTo>
                  <a:close/>
                </a:path>
                <a:path w="354965" h="299720">
                  <a:moveTo>
                    <a:pt x="350455" y="95471"/>
                  </a:moveTo>
                  <a:lnTo>
                    <a:pt x="181027" y="95471"/>
                  </a:lnTo>
                  <a:lnTo>
                    <a:pt x="217360" y="99082"/>
                  </a:lnTo>
                  <a:lnTo>
                    <a:pt x="250718" y="116743"/>
                  </a:lnTo>
                  <a:lnTo>
                    <a:pt x="220238" y="153573"/>
                  </a:lnTo>
                  <a:lnTo>
                    <a:pt x="354858" y="142143"/>
                  </a:lnTo>
                  <a:lnTo>
                    <a:pt x="350455" y="95471"/>
                  </a:lnTo>
                  <a:close/>
                </a:path>
                <a:path w="354965" h="299720">
                  <a:moveTo>
                    <a:pt x="342158" y="7523"/>
                  </a:moveTo>
                  <a:lnTo>
                    <a:pt x="311678" y="44353"/>
                  </a:lnTo>
                  <a:lnTo>
                    <a:pt x="345632" y="44353"/>
                  </a:lnTo>
                  <a:lnTo>
                    <a:pt x="342158" y="7523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63541" y="3048096"/>
              <a:ext cx="354965" cy="299720"/>
            </a:xfrm>
            <a:custGeom>
              <a:avLst/>
              <a:gdLst/>
              <a:ahLst/>
              <a:cxnLst/>
              <a:rect l="l" t="t" r="r" b="b"/>
              <a:pathLst>
                <a:path w="354965" h="299720">
                  <a:moveTo>
                    <a:pt x="250718" y="116743"/>
                  </a:moveTo>
                  <a:lnTo>
                    <a:pt x="217360" y="99082"/>
                  </a:lnTo>
                  <a:lnTo>
                    <a:pt x="181027" y="95471"/>
                  </a:lnTo>
                  <a:lnTo>
                    <a:pt x="145883" y="105670"/>
                  </a:lnTo>
                  <a:lnTo>
                    <a:pt x="116098" y="129443"/>
                  </a:lnTo>
                  <a:lnTo>
                    <a:pt x="100679" y="156431"/>
                  </a:lnTo>
                  <a:lnTo>
                    <a:pt x="94667" y="186276"/>
                  </a:lnTo>
                  <a:lnTo>
                    <a:pt x="98417" y="216597"/>
                  </a:lnTo>
                  <a:lnTo>
                    <a:pt x="112288" y="245013"/>
                  </a:lnTo>
                  <a:lnTo>
                    <a:pt x="33548" y="299623"/>
                  </a:lnTo>
                  <a:lnTo>
                    <a:pt x="10342" y="254614"/>
                  </a:lnTo>
                  <a:lnTo>
                    <a:pt x="0" y="206558"/>
                  </a:lnTo>
                  <a:lnTo>
                    <a:pt x="2275" y="157891"/>
                  </a:lnTo>
                  <a:lnTo>
                    <a:pt x="16926" y="111054"/>
                  </a:lnTo>
                  <a:lnTo>
                    <a:pt x="43708" y="68483"/>
                  </a:lnTo>
                  <a:lnTo>
                    <a:pt x="75480" y="38022"/>
                  </a:lnTo>
                  <a:lnTo>
                    <a:pt x="112051" y="16380"/>
                  </a:lnTo>
                  <a:lnTo>
                    <a:pt x="151843" y="3669"/>
                  </a:lnTo>
                  <a:lnTo>
                    <a:pt x="193279" y="0"/>
                  </a:lnTo>
                  <a:lnTo>
                    <a:pt x="234782" y="5483"/>
                  </a:lnTo>
                  <a:lnTo>
                    <a:pt x="274774" y="20231"/>
                  </a:lnTo>
                  <a:lnTo>
                    <a:pt x="311678" y="44353"/>
                  </a:lnTo>
                  <a:lnTo>
                    <a:pt x="342158" y="7523"/>
                  </a:lnTo>
                  <a:lnTo>
                    <a:pt x="354858" y="142143"/>
                  </a:lnTo>
                  <a:lnTo>
                    <a:pt x="220238" y="153573"/>
                  </a:lnTo>
                  <a:lnTo>
                    <a:pt x="250718" y="116743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5950" y="2786380"/>
              <a:ext cx="277495" cy="402590"/>
            </a:xfrm>
            <a:custGeom>
              <a:avLst/>
              <a:gdLst/>
              <a:ahLst/>
              <a:cxnLst/>
              <a:rect l="l" t="t" r="r" b="b"/>
              <a:pathLst>
                <a:path w="277495" h="402589">
                  <a:moveTo>
                    <a:pt x="243875" y="130591"/>
                  </a:moveTo>
                  <a:lnTo>
                    <a:pt x="118010" y="130591"/>
                  </a:lnTo>
                  <a:lnTo>
                    <a:pt x="147796" y="141763"/>
                  </a:lnTo>
                  <a:lnTo>
                    <a:pt x="173533" y="164603"/>
                  </a:lnTo>
                  <a:lnTo>
                    <a:pt x="191770" y="196850"/>
                  </a:lnTo>
                  <a:lnTo>
                    <a:pt x="199390" y="233858"/>
                  </a:lnTo>
                  <a:lnTo>
                    <a:pt x="194627" y="268128"/>
                  </a:lnTo>
                  <a:lnTo>
                    <a:pt x="178911" y="295969"/>
                  </a:lnTo>
                  <a:lnTo>
                    <a:pt x="153670" y="313690"/>
                  </a:lnTo>
                  <a:lnTo>
                    <a:pt x="186690" y="402590"/>
                  </a:lnTo>
                  <a:lnTo>
                    <a:pt x="222238" y="382205"/>
                  </a:lnTo>
                  <a:lnTo>
                    <a:pt x="249672" y="351695"/>
                  </a:lnTo>
                  <a:lnTo>
                    <a:pt x="268287" y="313213"/>
                  </a:lnTo>
                  <a:lnTo>
                    <a:pt x="277377" y="268910"/>
                  </a:lnTo>
                  <a:lnTo>
                    <a:pt x="276236" y="220938"/>
                  </a:lnTo>
                  <a:lnTo>
                    <a:pt x="264159" y="171450"/>
                  </a:lnTo>
                  <a:lnTo>
                    <a:pt x="243875" y="130591"/>
                  </a:lnTo>
                  <a:close/>
                </a:path>
                <a:path w="277495" h="402589">
                  <a:moveTo>
                    <a:pt x="38100" y="0"/>
                  </a:moveTo>
                  <a:lnTo>
                    <a:pt x="0" y="115570"/>
                  </a:lnTo>
                  <a:lnTo>
                    <a:pt x="104140" y="179070"/>
                  </a:lnTo>
                  <a:lnTo>
                    <a:pt x="87629" y="133350"/>
                  </a:lnTo>
                  <a:lnTo>
                    <a:pt x="118010" y="130591"/>
                  </a:lnTo>
                  <a:lnTo>
                    <a:pt x="243875" y="130591"/>
                  </a:lnTo>
                  <a:lnTo>
                    <a:pt x="241405" y="125618"/>
                  </a:lnTo>
                  <a:lnTo>
                    <a:pt x="211243" y="88006"/>
                  </a:lnTo>
                  <a:lnTo>
                    <a:pt x="175577" y="59848"/>
                  </a:lnTo>
                  <a:lnTo>
                    <a:pt x="140965" y="44450"/>
                  </a:lnTo>
                  <a:lnTo>
                    <a:pt x="54609" y="44450"/>
                  </a:lnTo>
                  <a:lnTo>
                    <a:pt x="38100" y="0"/>
                  </a:lnTo>
                  <a:close/>
                </a:path>
                <a:path w="277495" h="402589">
                  <a:moveTo>
                    <a:pt x="95355" y="36835"/>
                  </a:moveTo>
                  <a:lnTo>
                    <a:pt x="54609" y="44450"/>
                  </a:lnTo>
                  <a:lnTo>
                    <a:pt x="140965" y="44450"/>
                  </a:lnTo>
                  <a:lnTo>
                    <a:pt x="136313" y="42380"/>
                  </a:lnTo>
                  <a:lnTo>
                    <a:pt x="95355" y="36835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65950" y="2786380"/>
              <a:ext cx="277495" cy="402590"/>
            </a:xfrm>
            <a:custGeom>
              <a:avLst/>
              <a:gdLst/>
              <a:ahLst/>
              <a:cxnLst/>
              <a:rect l="l" t="t" r="r" b="b"/>
              <a:pathLst>
                <a:path w="277495" h="402589">
                  <a:moveTo>
                    <a:pt x="87629" y="133350"/>
                  </a:moveTo>
                  <a:lnTo>
                    <a:pt x="147796" y="141763"/>
                  </a:lnTo>
                  <a:lnTo>
                    <a:pt x="191770" y="196850"/>
                  </a:lnTo>
                  <a:lnTo>
                    <a:pt x="199390" y="233858"/>
                  </a:lnTo>
                  <a:lnTo>
                    <a:pt x="194627" y="268128"/>
                  </a:lnTo>
                  <a:lnTo>
                    <a:pt x="178911" y="295969"/>
                  </a:lnTo>
                  <a:lnTo>
                    <a:pt x="153670" y="313690"/>
                  </a:lnTo>
                  <a:lnTo>
                    <a:pt x="186690" y="402590"/>
                  </a:lnTo>
                  <a:lnTo>
                    <a:pt x="222238" y="382205"/>
                  </a:lnTo>
                  <a:lnTo>
                    <a:pt x="249672" y="351695"/>
                  </a:lnTo>
                  <a:lnTo>
                    <a:pt x="268287" y="313213"/>
                  </a:lnTo>
                  <a:lnTo>
                    <a:pt x="277377" y="268910"/>
                  </a:lnTo>
                  <a:lnTo>
                    <a:pt x="276236" y="220938"/>
                  </a:lnTo>
                  <a:lnTo>
                    <a:pt x="264159" y="171450"/>
                  </a:lnTo>
                  <a:lnTo>
                    <a:pt x="241405" y="125618"/>
                  </a:lnTo>
                  <a:lnTo>
                    <a:pt x="211243" y="88006"/>
                  </a:lnTo>
                  <a:lnTo>
                    <a:pt x="175577" y="59848"/>
                  </a:lnTo>
                  <a:lnTo>
                    <a:pt x="136313" y="42380"/>
                  </a:lnTo>
                  <a:lnTo>
                    <a:pt x="95355" y="36835"/>
                  </a:lnTo>
                  <a:lnTo>
                    <a:pt x="54609" y="44450"/>
                  </a:lnTo>
                  <a:lnTo>
                    <a:pt x="38100" y="0"/>
                  </a:lnTo>
                  <a:lnTo>
                    <a:pt x="0" y="115570"/>
                  </a:lnTo>
                  <a:lnTo>
                    <a:pt x="104140" y="179070"/>
                  </a:lnTo>
                  <a:lnTo>
                    <a:pt x="87629" y="1333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94638" y="2785109"/>
              <a:ext cx="278130" cy="402590"/>
            </a:xfrm>
            <a:custGeom>
              <a:avLst/>
              <a:gdLst/>
              <a:ahLst/>
              <a:cxnLst/>
              <a:rect l="l" t="t" r="r" b="b"/>
              <a:pathLst>
                <a:path w="278129" h="402589">
                  <a:moveTo>
                    <a:pt x="181762" y="37276"/>
                  </a:moveTo>
                  <a:lnTo>
                    <a:pt x="140969" y="42944"/>
                  </a:lnTo>
                  <a:lnTo>
                    <a:pt x="101729" y="60325"/>
                  </a:lnTo>
                  <a:lnTo>
                    <a:pt x="66087" y="88288"/>
                  </a:lnTo>
                  <a:lnTo>
                    <a:pt x="36089" y="125706"/>
                  </a:lnTo>
                  <a:lnTo>
                    <a:pt x="13781" y="171450"/>
                  </a:lnTo>
                  <a:lnTo>
                    <a:pt x="1264" y="220938"/>
                  </a:lnTo>
                  <a:lnTo>
                    <a:pt x="0" y="268910"/>
                  </a:lnTo>
                  <a:lnTo>
                    <a:pt x="9178" y="313213"/>
                  </a:lnTo>
                  <a:lnTo>
                    <a:pt x="27987" y="351695"/>
                  </a:lnTo>
                  <a:lnTo>
                    <a:pt x="55615" y="382205"/>
                  </a:lnTo>
                  <a:lnTo>
                    <a:pt x="91251" y="402589"/>
                  </a:lnTo>
                  <a:lnTo>
                    <a:pt x="124271" y="313689"/>
                  </a:lnTo>
                  <a:lnTo>
                    <a:pt x="99010" y="296167"/>
                  </a:lnTo>
                  <a:lnTo>
                    <a:pt x="83155" y="268763"/>
                  </a:lnTo>
                  <a:lnTo>
                    <a:pt x="84901" y="198119"/>
                  </a:lnTo>
                  <a:lnTo>
                    <a:pt x="129510" y="142557"/>
                  </a:lnTo>
                  <a:lnTo>
                    <a:pt x="159375" y="131683"/>
                  </a:lnTo>
                  <a:lnTo>
                    <a:pt x="251516" y="131683"/>
                  </a:lnTo>
                  <a:lnTo>
                    <a:pt x="277941" y="115569"/>
                  </a:lnTo>
                  <a:lnTo>
                    <a:pt x="253714" y="44450"/>
                  </a:lnTo>
                  <a:lnTo>
                    <a:pt x="222061" y="44450"/>
                  </a:lnTo>
                  <a:lnTo>
                    <a:pt x="181762" y="37276"/>
                  </a:lnTo>
                  <a:close/>
                </a:path>
                <a:path w="278129" h="402589">
                  <a:moveTo>
                    <a:pt x="251516" y="131683"/>
                  </a:moveTo>
                  <a:lnTo>
                    <a:pt x="159375" y="131683"/>
                  </a:lnTo>
                  <a:lnTo>
                    <a:pt x="190311" y="134619"/>
                  </a:lnTo>
                  <a:lnTo>
                    <a:pt x="173801" y="179069"/>
                  </a:lnTo>
                  <a:lnTo>
                    <a:pt x="251516" y="131683"/>
                  </a:lnTo>
                  <a:close/>
                </a:path>
                <a:path w="278129" h="402589">
                  <a:moveTo>
                    <a:pt x="238571" y="0"/>
                  </a:moveTo>
                  <a:lnTo>
                    <a:pt x="222061" y="44450"/>
                  </a:lnTo>
                  <a:lnTo>
                    <a:pt x="253714" y="44450"/>
                  </a:lnTo>
                  <a:lnTo>
                    <a:pt x="238571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4638" y="2785109"/>
              <a:ext cx="278130" cy="402590"/>
            </a:xfrm>
            <a:custGeom>
              <a:avLst/>
              <a:gdLst/>
              <a:ahLst/>
              <a:cxnLst/>
              <a:rect l="l" t="t" r="r" b="b"/>
              <a:pathLst>
                <a:path w="278129" h="402589">
                  <a:moveTo>
                    <a:pt x="190311" y="134619"/>
                  </a:moveTo>
                  <a:lnTo>
                    <a:pt x="129510" y="142557"/>
                  </a:lnTo>
                  <a:lnTo>
                    <a:pt x="84901" y="198119"/>
                  </a:lnTo>
                  <a:lnTo>
                    <a:pt x="78016" y="234930"/>
                  </a:lnTo>
                  <a:lnTo>
                    <a:pt x="83155" y="268763"/>
                  </a:lnTo>
                  <a:lnTo>
                    <a:pt x="99010" y="296167"/>
                  </a:lnTo>
                  <a:lnTo>
                    <a:pt x="124271" y="313689"/>
                  </a:lnTo>
                  <a:lnTo>
                    <a:pt x="91251" y="402589"/>
                  </a:lnTo>
                  <a:lnTo>
                    <a:pt x="55615" y="382205"/>
                  </a:lnTo>
                  <a:lnTo>
                    <a:pt x="27987" y="351695"/>
                  </a:lnTo>
                  <a:lnTo>
                    <a:pt x="9178" y="313213"/>
                  </a:lnTo>
                  <a:lnTo>
                    <a:pt x="0" y="268910"/>
                  </a:lnTo>
                  <a:lnTo>
                    <a:pt x="1264" y="220938"/>
                  </a:lnTo>
                  <a:lnTo>
                    <a:pt x="13781" y="171450"/>
                  </a:lnTo>
                  <a:lnTo>
                    <a:pt x="36089" y="125706"/>
                  </a:lnTo>
                  <a:lnTo>
                    <a:pt x="66087" y="88288"/>
                  </a:lnTo>
                  <a:lnTo>
                    <a:pt x="101729" y="60325"/>
                  </a:lnTo>
                  <a:lnTo>
                    <a:pt x="140969" y="42944"/>
                  </a:lnTo>
                  <a:lnTo>
                    <a:pt x="181762" y="37276"/>
                  </a:lnTo>
                  <a:lnTo>
                    <a:pt x="222061" y="44450"/>
                  </a:lnTo>
                  <a:lnTo>
                    <a:pt x="238571" y="0"/>
                  </a:lnTo>
                  <a:lnTo>
                    <a:pt x="277941" y="115569"/>
                  </a:lnTo>
                  <a:lnTo>
                    <a:pt x="173801" y="179069"/>
                  </a:lnTo>
                  <a:lnTo>
                    <a:pt x="190311" y="1346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0130" y="3124200"/>
              <a:ext cx="355600" cy="298450"/>
            </a:xfrm>
            <a:custGeom>
              <a:avLst/>
              <a:gdLst/>
              <a:ahLst/>
              <a:cxnLst/>
              <a:rect l="l" t="t" r="r" b="b"/>
              <a:pathLst>
                <a:path w="355600" h="298450">
                  <a:moveTo>
                    <a:pt x="328800" y="94932"/>
                  </a:moveTo>
                  <a:lnTo>
                    <a:pt x="173831" y="94932"/>
                  </a:lnTo>
                  <a:lnTo>
                    <a:pt x="208974" y="105052"/>
                  </a:lnTo>
                  <a:lnTo>
                    <a:pt x="238760" y="128269"/>
                  </a:lnTo>
                  <a:lnTo>
                    <a:pt x="254734" y="155436"/>
                  </a:lnTo>
                  <a:lnTo>
                    <a:pt x="260826" y="185578"/>
                  </a:lnTo>
                  <a:lnTo>
                    <a:pt x="257155" y="215959"/>
                  </a:lnTo>
                  <a:lnTo>
                    <a:pt x="243840" y="243839"/>
                  </a:lnTo>
                  <a:lnTo>
                    <a:pt x="322580" y="298449"/>
                  </a:lnTo>
                  <a:lnTo>
                    <a:pt x="345287" y="253928"/>
                  </a:lnTo>
                  <a:lnTo>
                    <a:pt x="355498" y="205933"/>
                  </a:lnTo>
                  <a:lnTo>
                    <a:pt x="353212" y="157083"/>
                  </a:lnTo>
                  <a:lnTo>
                    <a:pt x="338429" y="110002"/>
                  </a:lnTo>
                  <a:lnTo>
                    <a:pt x="328800" y="94932"/>
                  </a:lnTo>
                  <a:close/>
                </a:path>
                <a:path w="355600" h="298450">
                  <a:moveTo>
                    <a:pt x="12700" y="6349"/>
                  </a:moveTo>
                  <a:lnTo>
                    <a:pt x="0" y="140969"/>
                  </a:lnTo>
                  <a:lnTo>
                    <a:pt x="134620" y="153669"/>
                  </a:lnTo>
                  <a:lnTo>
                    <a:pt x="104140" y="116839"/>
                  </a:lnTo>
                  <a:lnTo>
                    <a:pt x="137497" y="98623"/>
                  </a:lnTo>
                  <a:lnTo>
                    <a:pt x="173831" y="94932"/>
                  </a:lnTo>
                  <a:lnTo>
                    <a:pt x="328800" y="94932"/>
                  </a:lnTo>
                  <a:lnTo>
                    <a:pt x="311150" y="67309"/>
                  </a:lnTo>
                  <a:lnTo>
                    <a:pt x="284670" y="43179"/>
                  </a:lnTo>
                  <a:lnTo>
                    <a:pt x="43180" y="43179"/>
                  </a:lnTo>
                  <a:lnTo>
                    <a:pt x="12700" y="6349"/>
                  </a:lnTo>
                  <a:close/>
                </a:path>
                <a:path w="355600" h="298450">
                  <a:moveTo>
                    <a:pt x="182403" y="0"/>
                  </a:moveTo>
                  <a:lnTo>
                    <a:pt x="133820" y="1740"/>
                  </a:lnTo>
                  <a:lnTo>
                    <a:pt x="86577" y="16039"/>
                  </a:lnTo>
                  <a:lnTo>
                    <a:pt x="43180" y="43179"/>
                  </a:lnTo>
                  <a:lnTo>
                    <a:pt x="284670" y="43179"/>
                  </a:lnTo>
                  <a:lnTo>
                    <a:pt x="273573" y="33067"/>
                  </a:lnTo>
                  <a:lnTo>
                    <a:pt x="229822" y="10536"/>
                  </a:lnTo>
                  <a:lnTo>
                    <a:pt x="182403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0130" y="3124200"/>
              <a:ext cx="355600" cy="298450"/>
            </a:xfrm>
            <a:custGeom>
              <a:avLst/>
              <a:gdLst/>
              <a:ahLst/>
              <a:cxnLst/>
              <a:rect l="l" t="t" r="r" b="b"/>
              <a:pathLst>
                <a:path w="355600" h="298450">
                  <a:moveTo>
                    <a:pt x="104140" y="116839"/>
                  </a:moveTo>
                  <a:lnTo>
                    <a:pt x="137497" y="98623"/>
                  </a:lnTo>
                  <a:lnTo>
                    <a:pt x="173831" y="94932"/>
                  </a:lnTo>
                  <a:lnTo>
                    <a:pt x="208974" y="105052"/>
                  </a:lnTo>
                  <a:lnTo>
                    <a:pt x="238760" y="128269"/>
                  </a:lnTo>
                  <a:lnTo>
                    <a:pt x="254734" y="155436"/>
                  </a:lnTo>
                  <a:lnTo>
                    <a:pt x="260826" y="185578"/>
                  </a:lnTo>
                  <a:lnTo>
                    <a:pt x="257155" y="215959"/>
                  </a:lnTo>
                  <a:lnTo>
                    <a:pt x="243840" y="243839"/>
                  </a:lnTo>
                  <a:lnTo>
                    <a:pt x="322580" y="298449"/>
                  </a:lnTo>
                  <a:lnTo>
                    <a:pt x="345287" y="253928"/>
                  </a:lnTo>
                  <a:lnTo>
                    <a:pt x="355498" y="205933"/>
                  </a:lnTo>
                  <a:lnTo>
                    <a:pt x="353212" y="157083"/>
                  </a:lnTo>
                  <a:lnTo>
                    <a:pt x="338429" y="110002"/>
                  </a:lnTo>
                  <a:lnTo>
                    <a:pt x="311150" y="67309"/>
                  </a:lnTo>
                  <a:lnTo>
                    <a:pt x="273573" y="33067"/>
                  </a:lnTo>
                  <a:lnTo>
                    <a:pt x="229822" y="10536"/>
                  </a:lnTo>
                  <a:lnTo>
                    <a:pt x="182403" y="0"/>
                  </a:lnTo>
                  <a:lnTo>
                    <a:pt x="133820" y="1740"/>
                  </a:lnTo>
                  <a:lnTo>
                    <a:pt x="86577" y="16039"/>
                  </a:lnTo>
                  <a:lnTo>
                    <a:pt x="43180" y="43179"/>
                  </a:lnTo>
                  <a:lnTo>
                    <a:pt x="12700" y="6349"/>
                  </a:lnTo>
                  <a:lnTo>
                    <a:pt x="0" y="140969"/>
                  </a:lnTo>
                  <a:lnTo>
                    <a:pt x="134620" y="153669"/>
                  </a:lnTo>
                  <a:lnTo>
                    <a:pt x="104140" y="1168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18630" y="3370580"/>
              <a:ext cx="224790" cy="361950"/>
            </a:xfrm>
            <a:custGeom>
              <a:avLst/>
              <a:gdLst/>
              <a:ahLst/>
              <a:cxnLst/>
              <a:rect l="l" t="t" r="r" b="b"/>
              <a:pathLst>
                <a:path w="224790" h="361950">
                  <a:moveTo>
                    <a:pt x="195579" y="0"/>
                  </a:moveTo>
                  <a:lnTo>
                    <a:pt x="86360" y="53340"/>
                  </a:lnTo>
                  <a:lnTo>
                    <a:pt x="120650" y="69850"/>
                  </a:lnTo>
                  <a:lnTo>
                    <a:pt x="0" y="328930"/>
                  </a:lnTo>
                  <a:lnTo>
                    <a:pt x="69850" y="361950"/>
                  </a:lnTo>
                  <a:lnTo>
                    <a:pt x="190500" y="101600"/>
                  </a:lnTo>
                  <a:lnTo>
                    <a:pt x="224790" y="118110"/>
                  </a:lnTo>
                  <a:lnTo>
                    <a:pt x="195579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18630" y="3370580"/>
              <a:ext cx="224790" cy="361950"/>
            </a:xfrm>
            <a:custGeom>
              <a:avLst/>
              <a:gdLst/>
              <a:ahLst/>
              <a:cxnLst/>
              <a:rect l="l" t="t" r="r" b="b"/>
              <a:pathLst>
                <a:path w="224790" h="361950">
                  <a:moveTo>
                    <a:pt x="0" y="328930"/>
                  </a:moveTo>
                  <a:lnTo>
                    <a:pt x="120650" y="69850"/>
                  </a:lnTo>
                  <a:lnTo>
                    <a:pt x="86360" y="53340"/>
                  </a:lnTo>
                  <a:lnTo>
                    <a:pt x="195579" y="0"/>
                  </a:lnTo>
                  <a:lnTo>
                    <a:pt x="224790" y="118110"/>
                  </a:lnTo>
                  <a:lnTo>
                    <a:pt x="190500" y="101600"/>
                  </a:lnTo>
                  <a:lnTo>
                    <a:pt x="69850" y="361950"/>
                  </a:lnTo>
                  <a:lnTo>
                    <a:pt x="0" y="32893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17640" y="3370580"/>
              <a:ext cx="223520" cy="361950"/>
            </a:xfrm>
            <a:custGeom>
              <a:avLst/>
              <a:gdLst/>
              <a:ahLst/>
              <a:cxnLst/>
              <a:rect l="l" t="t" r="r" b="b"/>
              <a:pathLst>
                <a:path w="223520" h="361950">
                  <a:moveTo>
                    <a:pt x="29209" y="0"/>
                  </a:moveTo>
                  <a:lnTo>
                    <a:pt x="0" y="118110"/>
                  </a:lnTo>
                  <a:lnTo>
                    <a:pt x="34289" y="101600"/>
                  </a:lnTo>
                  <a:lnTo>
                    <a:pt x="154939" y="361950"/>
                  </a:lnTo>
                  <a:lnTo>
                    <a:pt x="223519" y="328930"/>
                  </a:lnTo>
                  <a:lnTo>
                    <a:pt x="104139" y="69850"/>
                  </a:lnTo>
                  <a:lnTo>
                    <a:pt x="138429" y="5334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17640" y="3370580"/>
              <a:ext cx="223520" cy="361950"/>
            </a:xfrm>
            <a:custGeom>
              <a:avLst/>
              <a:gdLst/>
              <a:ahLst/>
              <a:cxnLst/>
              <a:rect l="l" t="t" r="r" b="b"/>
              <a:pathLst>
                <a:path w="223520" h="361950">
                  <a:moveTo>
                    <a:pt x="223519" y="328930"/>
                  </a:moveTo>
                  <a:lnTo>
                    <a:pt x="104139" y="69850"/>
                  </a:lnTo>
                  <a:lnTo>
                    <a:pt x="138429" y="53340"/>
                  </a:lnTo>
                  <a:lnTo>
                    <a:pt x="29209" y="0"/>
                  </a:lnTo>
                  <a:lnTo>
                    <a:pt x="0" y="118110"/>
                  </a:lnTo>
                  <a:lnTo>
                    <a:pt x="34289" y="101600"/>
                  </a:lnTo>
                  <a:lnTo>
                    <a:pt x="154939" y="361950"/>
                  </a:lnTo>
                  <a:lnTo>
                    <a:pt x="223519" y="32893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62190" y="4070350"/>
              <a:ext cx="1567815" cy="2020570"/>
            </a:xfrm>
            <a:custGeom>
              <a:avLst/>
              <a:gdLst/>
              <a:ahLst/>
              <a:cxnLst/>
              <a:rect l="l" t="t" r="r" b="b"/>
              <a:pathLst>
                <a:path w="1567815" h="2020570">
                  <a:moveTo>
                    <a:pt x="0" y="1295400"/>
                  </a:moveTo>
                  <a:lnTo>
                    <a:pt x="593089" y="2020570"/>
                  </a:lnTo>
                  <a:lnTo>
                    <a:pt x="680719" y="1855470"/>
                  </a:lnTo>
                  <a:lnTo>
                    <a:pt x="970417" y="1855470"/>
                  </a:lnTo>
                  <a:lnTo>
                    <a:pt x="1039912" y="1822209"/>
                  </a:lnTo>
                  <a:lnTo>
                    <a:pt x="1079506" y="1798109"/>
                  </a:lnTo>
                  <a:lnTo>
                    <a:pt x="1118132" y="1771098"/>
                  </a:lnTo>
                  <a:lnTo>
                    <a:pt x="1155544" y="1741493"/>
                  </a:lnTo>
                  <a:lnTo>
                    <a:pt x="1191494" y="1709614"/>
                  </a:lnTo>
                  <a:lnTo>
                    <a:pt x="1225738" y="1675780"/>
                  </a:lnTo>
                  <a:lnTo>
                    <a:pt x="1258027" y="1640309"/>
                  </a:lnTo>
                  <a:lnTo>
                    <a:pt x="1288115" y="1603521"/>
                  </a:lnTo>
                  <a:lnTo>
                    <a:pt x="1315756" y="1565734"/>
                  </a:lnTo>
                  <a:lnTo>
                    <a:pt x="1331292" y="1541780"/>
                  </a:lnTo>
                  <a:lnTo>
                    <a:pt x="845819" y="1541780"/>
                  </a:lnTo>
                  <a:lnTo>
                    <a:pt x="933450" y="1376680"/>
                  </a:lnTo>
                  <a:lnTo>
                    <a:pt x="0" y="1295400"/>
                  </a:lnTo>
                  <a:close/>
                </a:path>
                <a:path w="1567815" h="2020570">
                  <a:moveTo>
                    <a:pt x="970417" y="1855470"/>
                  </a:moveTo>
                  <a:lnTo>
                    <a:pt x="680719" y="1855470"/>
                  </a:lnTo>
                  <a:lnTo>
                    <a:pt x="717924" y="1871924"/>
                  </a:lnTo>
                  <a:lnTo>
                    <a:pt x="756380" y="1882596"/>
                  </a:lnTo>
                  <a:lnTo>
                    <a:pt x="795841" y="1887806"/>
                  </a:lnTo>
                  <a:lnTo>
                    <a:pt x="836061" y="1887873"/>
                  </a:lnTo>
                  <a:lnTo>
                    <a:pt x="876794" y="1883115"/>
                  </a:lnTo>
                  <a:lnTo>
                    <a:pt x="917792" y="1873850"/>
                  </a:lnTo>
                  <a:lnTo>
                    <a:pt x="958808" y="1860399"/>
                  </a:lnTo>
                  <a:lnTo>
                    <a:pt x="970417" y="1855470"/>
                  </a:lnTo>
                  <a:close/>
                </a:path>
                <a:path w="1567815" h="2020570">
                  <a:moveTo>
                    <a:pt x="683259" y="0"/>
                  </a:moveTo>
                  <a:lnTo>
                    <a:pt x="601523" y="197921"/>
                  </a:lnTo>
                  <a:lnTo>
                    <a:pt x="653256" y="402272"/>
                  </a:lnTo>
                  <a:lnTo>
                    <a:pt x="909538" y="737592"/>
                  </a:lnTo>
                  <a:lnTo>
                    <a:pt x="1441450" y="1328420"/>
                  </a:lnTo>
                  <a:lnTo>
                    <a:pt x="845819" y="1541780"/>
                  </a:lnTo>
                  <a:lnTo>
                    <a:pt x="1331292" y="1541780"/>
                  </a:lnTo>
                  <a:lnTo>
                    <a:pt x="1340703" y="1527267"/>
                  </a:lnTo>
                  <a:lnTo>
                    <a:pt x="1362709" y="1488440"/>
                  </a:lnTo>
                  <a:lnTo>
                    <a:pt x="1529079" y="1173480"/>
                  </a:lnTo>
                  <a:lnTo>
                    <a:pt x="1552631" y="1116003"/>
                  </a:lnTo>
                  <a:lnTo>
                    <a:pt x="1565252" y="1054616"/>
                  </a:lnTo>
                  <a:lnTo>
                    <a:pt x="1567573" y="1022611"/>
                  </a:lnTo>
                  <a:lnTo>
                    <a:pt x="1567294" y="989813"/>
                  </a:lnTo>
                  <a:lnTo>
                    <a:pt x="1559113" y="922086"/>
                  </a:lnTo>
                  <a:lnTo>
                    <a:pt x="1541061" y="851929"/>
                  </a:lnTo>
                  <a:lnTo>
                    <a:pt x="1513492" y="779834"/>
                  </a:lnTo>
                  <a:lnTo>
                    <a:pt x="1496249" y="743215"/>
                  </a:lnTo>
                  <a:lnTo>
                    <a:pt x="1476760" y="706296"/>
                  </a:lnTo>
                  <a:lnTo>
                    <a:pt x="1455068" y="669139"/>
                  </a:lnTo>
                  <a:lnTo>
                    <a:pt x="1431218" y="631807"/>
                  </a:lnTo>
                  <a:lnTo>
                    <a:pt x="1405254" y="594360"/>
                  </a:lnTo>
                  <a:lnTo>
                    <a:pt x="1377221" y="556860"/>
                  </a:lnTo>
                  <a:lnTo>
                    <a:pt x="1347161" y="519369"/>
                  </a:lnTo>
                  <a:lnTo>
                    <a:pt x="1315121" y="481949"/>
                  </a:lnTo>
                  <a:lnTo>
                    <a:pt x="1281143" y="444661"/>
                  </a:lnTo>
                  <a:lnTo>
                    <a:pt x="1245272" y="407566"/>
                  </a:lnTo>
                  <a:lnTo>
                    <a:pt x="1207552" y="370728"/>
                  </a:lnTo>
                  <a:lnTo>
                    <a:pt x="1168028" y="334206"/>
                  </a:lnTo>
                  <a:lnTo>
                    <a:pt x="1126744" y="298064"/>
                  </a:lnTo>
                  <a:lnTo>
                    <a:pt x="1083743" y="262361"/>
                  </a:lnTo>
                  <a:lnTo>
                    <a:pt x="1039070" y="227161"/>
                  </a:lnTo>
                  <a:lnTo>
                    <a:pt x="992770" y="192525"/>
                  </a:lnTo>
                  <a:lnTo>
                    <a:pt x="944886" y="158514"/>
                  </a:lnTo>
                  <a:lnTo>
                    <a:pt x="895462" y="125191"/>
                  </a:lnTo>
                  <a:lnTo>
                    <a:pt x="844544" y="92616"/>
                  </a:lnTo>
                  <a:lnTo>
                    <a:pt x="792174" y="60851"/>
                  </a:lnTo>
                  <a:lnTo>
                    <a:pt x="738398" y="29958"/>
                  </a:lnTo>
                  <a:lnTo>
                    <a:pt x="6832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62190" y="4070350"/>
              <a:ext cx="1567815" cy="2020570"/>
            </a:xfrm>
            <a:custGeom>
              <a:avLst/>
              <a:gdLst/>
              <a:ahLst/>
              <a:cxnLst/>
              <a:rect l="l" t="t" r="r" b="b"/>
              <a:pathLst>
                <a:path w="1567815" h="2020570">
                  <a:moveTo>
                    <a:pt x="683259" y="0"/>
                  </a:moveTo>
                  <a:lnTo>
                    <a:pt x="738398" y="29958"/>
                  </a:lnTo>
                  <a:lnTo>
                    <a:pt x="792174" y="60851"/>
                  </a:lnTo>
                  <a:lnTo>
                    <a:pt x="844544" y="92616"/>
                  </a:lnTo>
                  <a:lnTo>
                    <a:pt x="895462" y="125191"/>
                  </a:lnTo>
                  <a:lnTo>
                    <a:pt x="944886" y="158514"/>
                  </a:lnTo>
                  <a:lnTo>
                    <a:pt x="992770" y="192525"/>
                  </a:lnTo>
                  <a:lnTo>
                    <a:pt x="1039070" y="227161"/>
                  </a:lnTo>
                  <a:lnTo>
                    <a:pt x="1083743" y="262361"/>
                  </a:lnTo>
                  <a:lnTo>
                    <a:pt x="1126744" y="298064"/>
                  </a:lnTo>
                  <a:lnTo>
                    <a:pt x="1168028" y="334206"/>
                  </a:lnTo>
                  <a:lnTo>
                    <a:pt x="1207552" y="370728"/>
                  </a:lnTo>
                  <a:lnTo>
                    <a:pt x="1245272" y="407566"/>
                  </a:lnTo>
                  <a:lnTo>
                    <a:pt x="1281143" y="444661"/>
                  </a:lnTo>
                  <a:lnTo>
                    <a:pt x="1315121" y="481949"/>
                  </a:lnTo>
                  <a:lnTo>
                    <a:pt x="1347161" y="519369"/>
                  </a:lnTo>
                  <a:lnTo>
                    <a:pt x="1377221" y="556860"/>
                  </a:lnTo>
                  <a:lnTo>
                    <a:pt x="1405254" y="594360"/>
                  </a:lnTo>
                  <a:lnTo>
                    <a:pt x="1431218" y="631807"/>
                  </a:lnTo>
                  <a:lnTo>
                    <a:pt x="1455068" y="669139"/>
                  </a:lnTo>
                  <a:lnTo>
                    <a:pt x="1476760" y="706296"/>
                  </a:lnTo>
                  <a:lnTo>
                    <a:pt x="1496249" y="743215"/>
                  </a:lnTo>
                  <a:lnTo>
                    <a:pt x="1513492" y="779834"/>
                  </a:lnTo>
                  <a:lnTo>
                    <a:pt x="1528444" y="816093"/>
                  </a:lnTo>
                  <a:lnTo>
                    <a:pt x="1551299" y="887280"/>
                  </a:lnTo>
                  <a:lnTo>
                    <a:pt x="1564459" y="956284"/>
                  </a:lnTo>
                  <a:lnTo>
                    <a:pt x="1567573" y="1022611"/>
                  </a:lnTo>
                  <a:lnTo>
                    <a:pt x="1565252" y="1054616"/>
                  </a:lnTo>
                  <a:lnTo>
                    <a:pt x="1552631" y="1116003"/>
                  </a:lnTo>
                  <a:lnTo>
                    <a:pt x="1529079" y="1173480"/>
                  </a:lnTo>
                  <a:lnTo>
                    <a:pt x="1362709" y="1488440"/>
                  </a:lnTo>
                  <a:lnTo>
                    <a:pt x="1340703" y="1527267"/>
                  </a:lnTo>
                  <a:lnTo>
                    <a:pt x="1315756" y="1565734"/>
                  </a:lnTo>
                  <a:lnTo>
                    <a:pt x="1288115" y="1603521"/>
                  </a:lnTo>
                  <a:lnTo>
                    <a:pt x="1258027" y="1640309"/>
                  </a:lnTo>
                  <a:lnTo>
                    <a:pt x="1225738" y="1675780"/>
                  </a:lnTo>
                  <a:lnTo>
                    <a:pt x="1191494" y="1709614"/>
                  </a:lnTo>
                  <a:lnTo>
                    <a:pt x="1155544" y="1741493"/>
                  </a:lnTo>
                  <a:lnTo>
                    <a:pt x="1118132" y="1771098"/>
                  </a:lnTo>
                  <a:lnTo>
                    <a:pt x="1079506" y="1798109"/>
                  </a:lnTo>
                  <a:lnTo>
                    <a:pt x="1039912" y="1822209"/>
                  </a:lnTo>
                  <a:lnTo>
                    <a:pt x="999597" y="1843079"/>
                  </a:lnTo>
                  <a:lnTo>
                    <a:pt x="958808" y="1860399"/>
                  </a:lnTo>
                  <a:lnTo>
                    <a:pt x="917792" y="1873850"/>
                  </a:lnTo>
                  <a:lnTo>
                    <a:pt x="876794" y="1883115"/>
                  </a:lnTo>
                  <a:lnTo>
                    <a:pt x="836061" y="1887873"/>
                  </a:lnTo>
                  <a:lnTo>
                    <a:pt x="795841" y="1887806"/>
                  </a:lnTo>
                  <a:lnTo>
                    <a:pt x="756380" y="1882596"/>
                  </a:lnTo>
                  <a:lnTo>
                    <a:pt x="717924" y="1871924"/>
                  </a:lnTo>
                  <a:lnTo>
                    <a:pt x="680719" y="1855470"/>
                  </a:lnTo>
                  <a:lnTo>
                    <a:pt x="593089" y="2020570"/>
                  </a:lnTo>
                  <a:lnTo>
                    <a:pt x="0" y="1295400"/>
                  </a:lnTo>
                  <a:lnTo>
                    <a:pt x="933450" y="1376680"/>
                  </a:lnTo>
                  <a:lnTo>
                    <a:pt x="845819" y="1541780"/>
                  </a:lnTo>
                  <a:lnTo>
                    <a:pt x="1441450" y="1328420"/>
                  </a:lnTo>
                  <a:lnTo>
                    <a:pt x="909538" y="737592"/>
                  </a:lnTo>
                  <a:lnTo>
                    <a:pt x="653256" y="402272"/>
                  </a:lnTo>
                  <a:lnTo>
                    <a:pt x="601523" y="197921"/>
                  </a:lnTo>
                  <a:lnTo>
                    <a:pt x="6832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14800" y="4648200"/>
              <a:ext cx="2743200" cy="1922780"/>
            </a:xfrm>
            <a:custGeom>
              <a:avLst/>
              <a:gdLst/>
              <a:ahLst/>
              <a:cxnLst/>
              <a:rect l="l" t="t" r="r" b="b"/>
              <a:pathLst>
                <a:path w="2743200" h="1922779">
                  <a:moveTo>
                    <a:pt x="0" y="0"/>
                  </a:moveTo>
                  <a:lnTo>
                    <a:pt x="2743200" y="0"/>
                  </a:lnTo>
                  <a:lnTo>
                    <a:pt x="2743200" y="1922780"/>
                  </a:lnTo>
                  <a:lnTo>
                    <a:pt x="0" y="1922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14800" y="4648200"/>
              <a:ext cx="2743200" cy="1922780"/>
            </a:xfrm>
            <a:custGeom>
              <a:avLst/>
              <a:gdLst/>
              <a:ahLst/>
              <a:cxnLst/>
              <a:rect l="l" t="t" r="r" b="b"/>
              <a:pathLst>
                <a:path w="2743200" h="1922779">
                  <a:moveTo>
                    <a:pt x="0" y="0"/>
                  </a:moveTo>
                  <a:lnTo>
                    <a:pt x="2743200" y="0"/>
                  </a:lnTo>
                  <a:lnTo>
                    <a:pt x="2743200" y="1922780"/>
                  </a:lnTo>
                  <a:lnTo>
                    <a:pt x="0" y="192278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642359" y="4682490"/>
            <a:ext cx="3003550" cy="186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Thalamocortial  relays are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believed  to act on a  hyperexcitable</a:t>
            </a:r>
            <a:endParaRPr sz="2400">
              <a:latin typeface="Times New Roman"/>
              <a:cs typeface="Times New Roman"/>
            </a:endParaRPr>
          </a:p>
          <a:p>
            <a:pPr marR="756285" algn="ctr">
              <a:lnSpc>
                <a:spcPct val="100000"/>
              </a:lnSpc>
              <a:spcBef>
                <a:spcPts val="80"/>
              </a:spcBef>
            </a:pPr>
            <a:r>
              <a:rPr sz="1400" spc="-95" dirty="0">
                <a:latin typeface="Times New Roman"/>
                <a:cs typeface="Times New Roman"/>
                <a:hlinkClick r:id="rId4"/>
              </a:rPr>
              <a:t>www.freelivedoctor</a:t>
            </a:r>
            <a:r>
              <a:rPr sz="3600" spc="-142" baseline="2314" dirty="0">
                <a:latin typeface="Times New Roman"/>
                <a:cs typeface="Times New Roman"/>
                <a:hlinkClick r:id="rId4"/>
              </a:rPr>
              <a:t>c</a:t>
            </a:r>
            <a:r>
              <a:rPr sz="1400" spc="-95" dirty="0">
                <a:latin typeface="Times New Roman"/>
                <a:cs typeface="Times New Roman"/>
                <a:hlinkClick r:id="rId4"/>
              </a:rPr>
              <a:t>.c</a:t>
            </a:r>
            <a:r>
              <a:rPr sz="3600" spc="-142" baseline="2314" dirty="0">
                <a:latin typeface="Times New Roman"/>
                <a:cs typeface="Times New Roman"/>
                <a:hlinkClick r:id="rId4"/>
              </a:rPr>
              <a:t>o</a:t>
            </a:r>
            <a:r>
              <a:rPr sz="1400" spc="-95" dirty="0">
                <a:latin typeface="Times New Roman"/>
                <a:cs typeface="Times New Roman"/>
                <a:hlinkClick r:id="rId4"/>
              </a:rPr>
              <a:t>om</a:t>
            </a:r>
            <a:r>
              <a:rPr sz="3600" spc="-142" baseline="2314" dirty="0">
                <a:latin typeface="Times New Roman"/>
                <a:cs typeface="Times New Roman"/>
                <a:hlinkClick r:id="rId4"/>
              </a:rPr>
              <a:t>rtex</a:t>
            </a:r>
            <a:endParaRPr sz="3600" baseline="231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04800"/>
            <a:ext cx="7848600" cy="1219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2857500" marR="466090" indent="-2381250">
              <a:lnSpc>
                <a:spcPts val="3990"/>
              </a:lnSpc>
              <a:spcBef>
                <a:spcPts val="825"/>
              </a:spcBef>
            </a:pP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Neuronal Correlates 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36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Paroxysmal 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Discharges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2590800"/>
            <a:ext cx="4795520" cy="397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2320" y="1676400"/>
            <a:ext cx="5143500" cy="581660"/>
          </a:xfrm>
          <a:prstGeom prst="rect">
            <a:avLst/>
          </a:prstGeom>
          <a:solidFill>
            <a:srgbClr val="000098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3200" dirty="0">
                <a:solidFill>
                  <a:srgbClr val="FFFF66"/>
                </a:solidFill>
                <a:latin typeface="Times New Roman"/>
                <a:cs typeface="Times New Roman"/>
              </a:rPr>
              <a:t>Generalized Absence</a:t>
            </a:r>
            <a:r>
              <a:rPr sz="3200" spc="5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66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Scheme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</a:t>
            </a:r>
            <a:r>
              <a:rPr b="1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Spread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95647" y="4333647"/>
            <a:ext cx="3143885" cy="2153285"/>
            <a:chOff x="5095647" y="4333647"/>
            <a:chExt cx="3143885" cy="2153285"/>
          </a:xfrm>
        </p:grpSpPr>
        <p:sp>
          <p:nvSpPr>
            <p:cNvPr id="4" name="object 4"/>
            <p:cNvSpPr/>
            <p:nvPr/>
          </p:nvSpPr>
          <p:spPr>
            <a:xfrm>
              <a:off x="5095647" y="4333647"/>
              <a:ext cx="3143704" cy="2153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8050" y="5128101"/>
              <a:ext cx="327025" cy="278765"/>
            </a:xfrm>
            <a:custGeom>
              <a:avLst/>
              <a:gdLst/>
              <a:ahLst/>
              <a:cxnLst/>
              <a:rect l="l" t="t" r="r" b="b"/>
              <a:pathLst>
                <a:path w="327025" h="278764">
                  <a:moveTo>
                    <a:pt x="161254" y="0"/>
                  </a:moveTo>
                  <a:lnTo>
                    <a:pt x="117298" y="10224"/>
                  </a:lnTo>
                  <a:lnTo>
                    <a:pt x="76517" y="31526"/>
                  </a:lnTo>
                  <a:lnTo>
                    <a:pt x="41239" y="63658"/>
                  </a:lnTo>
                  <a:lnTo>
                    <a:pt x="16276" y="103658"/>
                  </a:lnTo>
                  <a:lnTo>
                    <a:pt x="2468" y="147438"/>
                  </a:lnTo>
                  <a:lnTo>
                    <a:pt x="0" y="192680"/>
                  </a:lnTo>
                  <a:lnTo>
                    <a:pt x="9052" y="237069"/>
                  </a:lnTo>
                  <a:lnTo>
                    <a:pt x="29809" y="278288"/>
                  </a:lnTo>
                  <a:lnTo>
                    <a:pt x="102199" y="226218"/>
                  </a:lnTo>
                  <a:lnTo>
                    <a:pt x="89975" y="199905"/>
                  </a:lnTo>
                  <a:lnTo>
                    <a:pt x="87276" y="171926"/>
                  </a:lnTo>
                  <a:lnTo>
                    <a:pt x="93626" y="144422"/>
                  </a:lnTo>
                  <a:lnTo>
                    <a:pt x="108549" y="119538"/>
                  </a:lnTo>
                  <a:lnTo>
                    <a:pt x="135477" y="97194"/>
                  </a:lnTo>
                  <a:lnTo>
                    <a:pt x="167763" y="87471"/>
                  </a:lnTo>
                  <a:lnTo>
                    <a:pt x="323645" y="87471"/>
                  </a:lnTo>
                  <a:lnTo>
                    <a:pt x="319628" y="38258"/>
                  </a:lnTo>
                  <a:lnTo>
                    <a:pt x="288889" y="38258"/>
                  </a:lnTo>
                  <a:lnTo>
                    <a:pt x="249378" y="13770"/>
                  </a:lnTo>
                  <a:lnTo>
                    <a:pt x="206057" y="1099"/>
                  </a:lnTo>
                  <a:lnTo>
                    <a:pt x="161254" y="0"/>
                  </a:lnTo>
                  <a:close/>
                </a:path>
                <a:path w="327025" h="278764">
                  <a:moveTo>
                    <a:pt x="323645" y="87471"/>
                  </a:moveTo>
                  <a:lnTo>
                    <a:pt x="167763" y="87471"/>
                  </a:lnTo>
                  <a:lnTo>
                    <a:pt x="201239" y="90606"/>
                  </a:lnTo>
                  <a:lnTo>
                    <a:pt x="231739" y="106838"/>
                  </a:lnTo>
                  <a:lnTo>
                    <a:pt x="203799" y="141128"/>
                  </a:lnTo>
                  <a:lnTo>
                    <a:pt x="326989" y="128428"/>
                  </a:lnTo>
                  <a:lnTo>
                    <a:pt x="323645" y="87471"/>
                  </a:lnTo>
                  <a:close/>
                </a:path>
                <a:path w="327025" h="278764">
                  <a:moveTo>
                    <a:pt x="316829" y="3968"/>
                  </a:moveTo>
                  <a:lnTo>
                    <a:pt x="288889" y="38258"/>
                  </a:lnTo>
                  <a:lnTo>
                    <a:pt x="319628" y="38258"/>
                  </a:lnTo>
                  <a:lnTo>
                    <a:pt x="316829" y="3968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78050" y="5128101"/>
              <a:ext cx="327025" cy="278765"/>
            </a:xfrm>
            <a:custGeom>
              <a:avLst/>
              <a:gdLst/>
              <a:ahLst/>
              <a:cxnLst/>
              <a:rect l="l" t="t" r="r" b="b"/>
              <a:pathLst>
                <a:path w="327025" h="278764">
                  <a:moveTo>
                    <a:pt x="231739" y="106838"/>
                  </a:moveTo>
                  <a:lnTo>
                    <a:pt x="201239" y="90606"/>
                  </a:lnTo>
                  <a:lnTo>
                    <a:pt x="167763" y="87471"/>
                  </a:lnTo>
                  <a:lnTo>
                    <a:pt x="135477" y="97194"/>
                  </a:lnTo>
                  <a:lnTo>
                    <a:pt x="108549" y="119538"/>
                  </a:lnTo>
                  <a:lnTo>
                    <a:pt x="93626" y="144422"/>
                  </a:lnTo>
                  <a:lnTo>
                    <a:pt x="87276" y="171926"/>
                  </a:lnTo>
                  <a:lnTo>
                    <a:pt x="89975" y="199905"/>
                  </a:lnTo>
                  <a:lnTo>
                    <a:pt x="102199" y="226218"/>
                  </a:lnTo>
                  <a:lnTo>
                    <a:pt x="29809" y="278288"/>
                  </a:lnTo>
                  <a:lnTo>
                    <a:pt x="9052" y="237069"/>
                  </a:lnTo>
                  <a:lnTo>
                    <a:pt x="0" y="192680"/>
                  </a:lnTo>
                  <a:lnTo>
                    <a:pt x="2468" y="147438"/>
                  </a:lnTo>
                  <a:lnTo>
                    <a:pt x="16276" y="103658"/>
                  </a:lnTo>
                  <a:lnTo>
                    <a:pt x="41239" y="63658"/>
                  </a:lnTo>
                  <a:lnTo>
                    <a:pt x="76517" y="31526"/>
                  </a:lnTo>
                  <a:lnTo>
                    <a:pt x="117298" y="10224"/>
                  </a:lnTo>
                  <a:lnTo>
                    <a:pt x="161254" y="0"/>
                  </a:lnTo>
                  <a:lnTo>
                    <a:pt x="206057" y="1099"/>
                  </a:lnTo>
                  <a:lnTo>
                    <a:pt x="249378" y="13770"/>
                  </a:lnTo>
                  <a:lnTo>
                    <a:pt x="288889" y="38258"/>
                  </a:lnTo>
                  <a:lnTo>
                    <a:pt x="316829" y="3968"/>
                  </a:lnTo>
                  <a:lnTo>
                    <a:pt x="326989" y="128428"/>
                  </a:lnTo>
                  <a:lnTo>
                    <a:pt x="203799" y="141128"/>
                  </a:lnTo>
                  <a:lnTo>
                    <a:pt x="231739" y="106838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8159" y="4880609"/>
              <a:ext cx="254635" cy="375920"/>
            </a:xfrm>
            <a:custGeom>
              <a:avLst/>
              <a:gdLst/>
              <a:ahLst/>
              <a:cxnLst/>
              <a:rect l="l" t="t" r="r" b="b"/>
              <a:pathLst>
                <a:path w="254634" h="375920">
                  <a:moveTo>
                    <a:pt x="221400" y="121999"/>
                  </a:moveTo>
                  <a:lnTo>
                    <a:pt x="108307" y="121999"/>
                  </a:lnTo>
                  <a:lnTo>
                    <a:pt x="135890" y="132397"/>
                  </a:lnTo>
                  <a:lnTo>
                    <a:pt x="159662" y="153749"/>
                  </a:lnTo>
                  <a:lnTo>
                    <a:pt x="176530" y="184150"/>
                  </a:lnTo>
                  <a:lnTo>
                    <a:pt x="183137" y="218876"/>
                  </a:lnTo>
                  <a:lnTo>
                    <a:pt x="178911" y="250507"/>
                  </a:lnTo>
                  <a:lnTo>
                    <a:pt x="164921" y="275947"/>
                  </a:lnTo>
                  <a:lnTo>
                    <a:pt x="142240" y="292100"/>
                  </a:lnTo>
                  <a:lnTo>
                    <a:pt x="172720" y="375919"/>
                  </a:lnTo>
                  <a:lnTo>
                    <a:pt x="210941" y="352125"/>
                  </a:lnTo>
                  <a:lnTo>
                    <a:pt x="238008" y="315102"/>
                  </a:lnTo>
                  <a:lnTo>
                    <a:pt x="252821" y="268386"/>
                  </a:lnTo>
                  <a:lnTo>
                    <a:pt x="254284" y="215513"/>
                  </a:lnTo>
                  <a:lnTo>
                    <a:pt x="241300" y="160019"/>
                  </a:lnTo>
                  <a:lnTo>
                    <a:pt x="221400" y="121999"/>
                  </a:lnTo>
                  <a:close/>
                </a:path>
                <a:path w="254634" h="375920">
                  <a:moveTo>
                    <a:pt x="34290" y="0"/>
                  </a:moveTo>
                  <a:lnTo>
                    <a:pt x="0" y="106679"/>
                  </a:lnTo>
                  <a:lnTo>
                    <a:pt x="95250" y="166369"/>
                  </a:lnTo>
                  <a:lnTo>
                    <a:pt x="80010" y="124459"/>
                  </a:lnTo>
                  <a:lnTo>
                    <a:pt x="108307" y="121999"/>
                  </a:lnTo>
                  <a:lnTo>
                    <a:pt x="221400" y="121999"/>
                  </a:lnTo>
                  <a:lnTo>
                    <a:pt x="215148" y="110053"/>
                  </a:lnTo>
                  <a:lnTo>
                    <a:pt x="179913" y="71180"/>
                  </a:lnTo>
                  <a:lnTo>
                    <a:pt x="138704" y="45354"/>
                  </a:lnTo>
                  <a:lnTo>
                    <a:pt x="119520" y="40639"/>
                  </a:lnTo>
                  <a:lnTo>
                    <a:pt x="49530" y="40639"/>
                  </a:lnTo>
                  <a:lnTo>
                    <a:pt x="34290" y="0"/>
                  </a:lnTo>
                  <a:close/>
                </a:path>
                <a:path w="254634" h="375920">
                  <a:moveTo>
                    <a:pt x="94630" y="34523"/>
                  </a:moveTo>
                  <a:lnTo>
                    <a:pt x="50800" y="40639"/>
                  </a:lnTo>
                  <a:lnTo>
                    <a:pt x="119520" y="40639"/>
                  </a:lnTo>
                  <a:lnTo>
                    <a:pt x="94630" y="34523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8159" y="4880609"/>
              <a:ext cx="254635" cy="375920"/>
            </a:xfrm>
            <a:custGeom>
              <a:avLst/>
              <a:gdLst/>
              <a:ahLst/>
              <a:cxnLst/>
              <a:rect l="l" t="t" r="r" b="b"/>
              <a:pathLst>
                <a:path w="254634" h="375920">
                  <a:moveTo>
                    <a:pt x="80010" y="124459"/>
                  </a:moveTo>
                  <a:lnTo>
                    <a:pt x="135890" y="132397"/>
                  </a:lnTo>
                  <a:lnTo>
                    <a:pt x="176530" y="184150"/>
                  </a:lnTo>
                  <a:lnTo>
                    <a:pt x="183137" y="218876"/>
                  </a:lnTo>
                  <a:lnTo>
                    <a:pt x="178911" y="250507"/>
                  </a:lnTo>
                  <a:lnTo>
                    <a:pt x="164921" y="275947"/>
                  </a:lnTo>
                  <a:lnTo>
                    <a:pt x="142240" y="292100"/>
                  </a:lnTo>
                  <a:lnTo>
                    <a:pt x="172720" y="375919"/>
                  </a:lnTo>
                  <a:lnTo>
                    <a:pt x="210941" y="352125"/>
                  </a:lnTo>
                  <a:lnTo>
                    <a:pt x="238008" y="315102"/>
                  </a:lnTo>
                  <a:lnTo>
                    <a:pt x="252821" y="268386"/>
                  </a:lnTo>
                  <a:lnTo>
                    <a:pt x="254284" y="215513"/>
                  </a:lnTo>
                  <a:lnTo>
                    <a:pt x="241300" y="160019"/>
                  </a:lnTo>
                  <a:lnTo>
                    <a:pt x="215148" y="110053"/>
                  </a:lnTo>
                  <a:lnTo>
                    <a:pt x="179913" y="71180"/>
                  </a:lnTo>
                  <a:lnTo>
                    <a:pt x="138704" y="45354"/>
                  </a:lnTo>
                  <a:lnTo>
                    <a:pt x="94630" y="34523"/>
                  </a:lnTo>
                  <a:lnTo>
                    <a:pt x="50800" y="40639"/>
                  </a:lnTo>
                  <a:lnTo>
                    <a:pt x="49530" y="40639"/>
                  </a:lnTo>
                  <a:lnTo>
                    <a:pt x="34290" y="0"/>
                  </a:lnTo>
                  <a:lnTo>
                    <a:pt x="0" y="106679"/>
                  </a:lnTo>
                  <a:lnTo>
                    <a:pt x="95250" y="166369"/>
                  </a:lnTo>
                  <a:lnTo>
                    <a:pt x="80010" y="1244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19565" y="4880609"/>
              <a:ext cx="254635" cy="375920"/>
            </a:xfrm>
            <a:custGeom>
              <a:avLst/>
              <a:gdLst/>
              <a:ahLst/>
              <a:cxnLst/>
              <a:rect l="l" t="t" r="r" b="b"/>
              <a:pathLst>
                <a:path w="254634" h="375920">
                  <a:moveTo>
                    <a:pt x="159654" y="35184"/>
                  </a:moveTo>
                  <a:lnTo>
                    <a:pt x="115580" y="45709"/>
                  </a:lnTo>
                  <a:lnTo>
                    <a:pt x="74371" y="71536"/>
                  </a:lnTo>
                  <a:lnTo>
                    <a:pt x="39136" y="110713"/>
                  </a:lnTo>
                  <a:lnTo>
                    <a:pt x="12984" y="161289"/>
                  </a:lnTo>
                  <a:lnTo>
                    <a:pt x="0" y="216164"/>
                  </a:lnTo>
                  <a:lnTo>
                    <a:pt x="1463" y="268660"/>
                  </a:lnTo>
                  <a:lnTo>
                    <a:pt x="16276" y="315183"/>
                  </a:lnTo>
                  <a:lnTo>
                    <a:pt x="43342" y="352135"/>
                  </a:lnTo>
                  <a:lnTo>
                    <a:pt x="81564" y="375919"/>
                  </a:lnTo>
                  <a:lnTo>
                    <a:pt x="112044" y="292100"/>
                  </a:lnTo>
                  <a:lnTo>
                    <a:pt x="89363" y="276502"/>
                  </a:lnTo>
                  <a:lnTo>
                    <a:pt x="75373" y="251142"/>
                  </a:lnTo>
                  <a:lnTo>
                    <a:pt x="77754" y="185419"/>
                  </a:lnTo>
                  <a:lnTo>
                    <a:pt x="118870" y="132714"/>
                  </a:lnTo>
                  <a:lnTo>
                    <a:pt x="146155" y="122554"/>
                  </a:lnTo>
                  <a:lnTo>
                    <a:pt x="230978" y="122554"/>
                  </a:lnTo>
                  <a:lnTo>
                    <a:pt x="254284" y="107950"/>
                  </a:lnTo>
                  <a:lnTo>
                    <a:pt x="233307" y="41909"/>
                  </a:lnTo>
                  <a:lnTo>
                    <a:pt x="203484" y="41909"/>
                  </a:lnTo>
                  <a:lnTo>
                    <a:pt x="159654" y="35184"/>
                  </a:lnTo>
                  <a:close/>
                </a:path>
                <a:path w="254634" h="375920">
                  <a:moveTo>
                    <a:pt x="230978" y="122554"/>
                  </a:moveTo>
                  <a:lnTo>
                    <a:pt x="146155" y="122554"/>
                  </a:lnTo>
                  <a:lnTo>
                    <a:pt x="174274" y="125729"/>
                  </a:lnTo>
                  <a:lnTo>
                    <a:pt x="159034" y="167639"/>
                  </a:lnTo>
                  <a:lnTo>
                    <a:pt x="230978" y="122554"/>
                  </a:lnTo>
                  <a:close/>
                </a:path>
                <a:path w="254634" h="375920">
                  <a:moveTo>
                    <a:pt x="219994" y="0"/>
                  </a:moveTo>
                  <a:lnTo>
                    <a:pt x="204754" y="41909"/>
                  </a:lnTo>
                  <a:lnTo>
                    <a:pt x="233307" y="41909"/>
                  </a:lnTo>
                  <a:lnTo>
                    <a:pt x="219994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9565" y="4880609"/>
              <a:ext cx="254635" cy="375920"/>
            </a:xfrm>
            <a:custGeom>
              <a:avLst/>
              <a:gdLst/>
              <a:ahLst/>
              <a:cxnLst/>
              <a:rect l="l" t="t" r="r" b="b"/>
              <a:pathLst>
                <a:path w="254634" h="375920">
                  <a:moveTo>
                    <a:pt x="174274" y="125729"/>
                  </a:moveTo>
                  <a:lnTo>
                    <a:pt x="118870" y="132714"/>
                  </a:lnTo>
                  <a:lnTo>
                    <a:pt x="77754" y="185419"/>
                  </a:lnTo>
                  <a:lnTo>
                    <a:pt x="71146" y="219590"/>
                  </a:lnTo>
                  <a:lnTo>
                    <a:pt x="75373" y="251142"/>
                  </a:lnTo>
                  <a:lnTo>
                    <a:pt x="89363" y="276502"/>
                  </a:lnTo>
                  <a:lnTo>
                    <a:pt x="112044" y="292100"/>
                  </a:lnTo>
                  <a:lnTo>
                    <a:pt x="81564" y="375919"/>
                  </a:lnTo>
                  <a:lnTo>
                    <a:pt x="43342" y="352135"/>
                  </a:lnTo>
                  <a:lnTo>
                    <a:pt x="16276" y="315183"/>
                  </a:lnTo>
                  <a:lnTo>
                    <a:pt x="1463" y="268660"/>
                  </a:lnTo>
                  <a:lnTo>
                    <a:pt x="0" y="216164"/>
                  </a:lnTo>
                  <a:lnTo>
                    <a:pt x="12984" y="161289"/>
                  </a:lnTo>
                  <a:lnTo>
                    <a:pt x="39136" y="110713"/>
                  </a:lnTo>
                  <a:lnTo>
                    <a:pt x="74371" y="71536"/>
                  </a:lnTo>
                  <a:lnTo>
                    <a:pt x="115580" y="45709"/>
                  </a:lnTo>
                  <a:lnTo>
                    <a:pt x="159654" y="35184"/>
                  </a:lnTo>
                  <a:lnTo>
                    <a:pt x="203484" y="41909"/>
                  </a:lnTo>
                  <a:lnTo>
                    <a:pt x="204754" y="41909"/>
                  </a:lnTo>
                  <a:lnTo>
                    <a:pt x="219994" y="0"/>
                  </a:lnTo>
                  <a:lnTo>
                    <a:pt x="254284" y="107950"/>
                  </a:lnTo>
                  <a:lnTo>
                    <a:pt x="159034" y="167639"/>
                  </a:lnTo>
                  <a:lnTo>
                    <a:pt x="174274" y="1257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6969" y="5128101"/>
              <a:ext cx="327025" cy="278765"/>
            </a:xfrm>
            <a:custGeom>
              <a:avLst/>
              <a:gdLst/>
              <a:ahLst/>
              <a:cxnLst/>
              <a:rect l="l" t="t" r="r" b="b"/>
              <a:pathLst>
                <a:path w="327025" h="278764">
                  <a:moveTo>
                    <a:pt x="300313" y="86994"/>
                  </a:moveTo>
                  <a:lnTo>
                    <a:pt x="159226" y="86994"/>
                  </a:lnTo>
                  <a:lnTo>
                    <a:pt x="191512" y="97016"/>
                  </a:lnTo>
                  <a:lnTo>
                    <a:pt x="218439" y="119538"/>
                  </a:lnTo>
                  <a:lnTo>
                    <a:pt x="233898" y="144422"/>
                  </a:lnTo>
                  <a:lnTo>
                    <a:pt x="240188" y="171926"/>
                  </a:lnTo>
                  <a:lnTo>
                    <a:pt x="237192" y="199905"/>
                  </a:lnTo>
                  <a:lnTo>
                    <a:pt x="224789" y="226218"/>
                  </a:lnTo>
                  <a:lnTo>
                    <a:pt x="297179" y="278288"/>
                  </a:lnTo>
                  <a:lnTo>
                    <a:pt x="317936" y="237069"/>
                  </a:lnTo>
                  <a:lnTo>
                    <a:pt x="326989" y="192680"/>
                  </a:lnTo>
                  <a:lnTo>
                    <a:pt x="324520" y="147438"/>
                  </a:lnTo>
                  <a:lnTo>
                    <a:pt x="310713" y="103658"/>
                  </a:lnTo>
                  <a:lnTo>
                    <a:pt x="300313" y="86994"/>
                  </a:lnTo>
                  <a:close/>
                </a:path>
                <a:path w="327025" h="278764">
                  <a:moveTo>
                    <a:pt x="10159" y="3968"/>
                  </a:moveTo>
                  <a:lnTo>
                    <a:pt x="0" y="128428"/>
                  </a:lnTo>
                  <a:lnTo>
                    <a:pt x="124459" y="141128"/>
                  </a:lnTo>
                  <a:lnTo>
                    <a:pt x="95250" y="106838"/>
                  </a:lnTo>
                  <a:lnTo>
                    <a:pt x="125749" y="90070"/>
                  </a:lnTo>
                  <a:lnTo>
                    <a:pt x="159226" y="86994"/>
                  </a:lnTo>
                  <a:lnTo>
                    <a:pt x="300313" y="86994"/>
                  </a:lnTo>
                  <a:lnTo>
                    <a:pt x="285750" y="63658"/>
                  </a:lnTo>
                  <a:lnTo>
                    <a:pt x="257863" y="38258"/>
                  </a:lnTo>
                  <a:lnTo>
                    <a:pt x="38100" y="38258"/>
                  </a:lnTo>
                  <a:lnTo>
                    <a:pt x="10159" y="3968"/>
                  </a:lnTo>
                  <a:close/>
                </a:path>
                <a:path w="327025" h="278764">
                  <a:moveTo>
                    <a:pt x="165735" y="0"/>
                  </a:moveTo>
                  <a:lnTo>
                    <a:pt x="120932" y="1099"/>
                  </a:lnTo>
                  <a:lnTo>
                    <a:pt x="77611" y="13770"/>
                  </a:lnTo>
                  <a:lnTo>
                    <a:pt x="38100" y="38258"/>
                  </a:lnTo>
                  <a:lnTo>
                    <a:pt x="257863" y="38258"/>
                  </a:lnTo>
                  <a:lnTo>
                    <a:pt x="250472" y="31526"/>
                  </a:lnTo>
                  <a:lnTo>
                    <a:pt x="209691" y="10224"/>
                  </a:lnTo>
                  <a:lnTo>
                    <a:pt x="165735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6969" y="5128101"/>
              <a:ext cx="327025" cy="278765"/>
            </a:xfrm>
            <a:custGeom>
              <a:avLst/>
              <a:gdLst/>
              <a:ahLst/>
              <a:cxnLst/>
              <a:rect l="l" t="t" r="r" b="b"/>
              <a:pathLst>
                <a:path w="327025" h="278764">
                  <a:moveTo>
                    <a:pt x="95250" y="106838"/>
                  </a:moveTo>
                  <a:lnTo>
                    <a:pt x="125749" y="90070"/>
                  </a:lnTo>
                  <a:lnTo>
                    <a:pt x="159226" y="86994"/>
                  </a:lnTo>
                  <a:lnTo>
                    <a:pt x="191512" y="97016"/>
                  </a:lnTo>
                  <a:lnTo>
                    <a:pt x="218439" y="119538"/>
                  </a:lnTo>
                  <a:lnTo>
                    <a:pt x="233898" y="144422"/>
                  </a:lnTo>
                  <a:lnTo>
                    <a:pt x="240188" y="171926"/>
                  </a:lnTo>
                  <a:lnTo>
                    <a:pt x="237192" y="199905"/>
                  </a:lnTo>
                  <a:lnTo>
                    <a:pt x="224789" y="226218"/>
                  </a:lnTo>
                  <a:lnTo>
                    <a:pt x="297179" y="278288"/>
                  </a:lnTo>
                  <a:lnTo>
                    <a:pt x="317936" y="237069"/>
                  </a:lnTo>
                  <a:lnTo>
                    <a:pt x="326989" y="192680"/>
                  </a:lnTo>
                  <a:lnTo>
                    <a:pt x="324520" y="147438"/>
                  </a:lnTo>
                  <a:lnTo>
                    <a:pt x="310713" y="103658"/>
                  </a:lnTo>
                  <a:lnTo>
                    <a:pt x="285750" y="63658"/>
                  </a:lnTo>
                  <a:lnTo>
                    <a:pt x="250472" y="31526"/>
                  </a:lnTo>
                  <a:lnTo>
                    <a:pt x="209691" y="10224"/>
                  </a:lnTo>
                  <a:lnTo>
                    <a:pt x="165735" y="0"/>
                  </a:lnTo>
                  <a:lnTo>
                    <a:pt x="120932" y="1099"/>
                  </a:lnTo>
                  <a:lnTo>
                    <a:pt x="77611" y="13770"/>
                  </a:lnTo>
                  <a:lnTo>
                    <a:pt x="38100" y="38258"/>
                  </a:lnTo>
                  <a:lnTo>
                    <a:pt x="10159" y="3968"/>
                  </a:lnTo>
                  <a:lnTo>
                    <a:pt x="0" y="128428"/>
                  </a:lnTo>
                  <a:lnTo>
                    <a:pt x="124459" y="141128"/>
                  </a:lnTo>
                  <a:lnTo>
                    <a:pt x="95250" y="106838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73239" y="5426709"/>
              <a:ext cx="207010" cy="336550"/>
            </a:xfrm>
            <a:custGeom>
              <a:avLst/>
              <a:gdLst/>
              <a:ahLst/>
              <a:cxnLst/>
              <a:rect l="l" t="t" r="r" b="b"/>
              <a:pathLst>
                <a:path w="207009" h="336550">
                  <a:moveTo>
                    <a:pt x="181609" y="0"/>
                  </a:moveTo>
                  <a:lnTo>
                    <a:pt x="81279" y="50799"/>
                  </a:lnTo>
                  <a:lnTo>
                    <a:pt x="111759" y="66039"/>
                  </a:lnTo>
                  <a:lnTo>
                    <a:pt x="0" y="307339"/>
                  </a:lnTo>
                  <a:lnTo>
                    <a:pt x="63500" y="336549"/>
                  </a:lnTo>
                  <a:lnTo>
                    <a:pt x="175259" y="93979"/>
                  </a:lnTo>
                  <a:lnTo>
                    <a:pt x="207009" y="109219"/>
                  </a:lnTo>
                  <a:lnTo>
                    <a:pt x="181609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73239" y="5426709"/>
              <a:ext cx="207010" cy="336550"/>
            </a:xfrm>
            <a:custGeom>
              <a:avLst/>
              <a:gdLst/>
              <a:ahLst/>
              <a:cxnLst/>
              <a:rect l="l" t="t" r="r" b="b"/>
              <a:pathLst>
                <a:path w="207009" h="336550">
                  <a:moveTo>
                    <a:pt x="0" y="307339"/>
                  </a:moveTo>
                  <a:lnTo>
                    <a:pt x="111759" y="66039"/>
                  </a:lnTo>
                  <a:lnTo>
                    <a:pt x="81279" y="50799"/>
                  </a:lnTo>
                  <a:lnTo>
                    <a:pt x="181609" y="0"/>
                  </a:lnTo>
                  <a:lnTo>
                    <a:pt x="207009" y="109219"/>
                  </a:lnTo>
                  <a:lnTo>
                    <a:pt x="175259" y="93979"/>
                  </a:lnTo>
                  <a:lnTo>
                    <a:pt x="63500" y="336549"/>
                  </a:lnTo>
                  <a:lnTo>
                    <a:pt x="0" y="3073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0339" y="5426709"/>
              <a:ext cx="207010" cy="337820"/>
            </a:xfrm>
            <a:custGeom>
              <a:avLst/>
              <a:gdLst/>
              <a:ahLst/>
              <a:cxnLst/>
              <a:rect l="l" t="t" r="r" b="b"/>
              <a:pathLst>
                <a:path w="207009" h="337820">
                  <a:moveTo>
                    <a:pt x="25400" y="0"/>
                  </a:moveTo>
                  <a:lnTo>
                    <a:pt x="0" y="110489"/>
                  </a:lnTo>
                  <a:lnTo>
                    <a:pt x="31750" y="95249"/>
                  </a:lnTo>
                  <a:lnTo>
                    <a:pt x="143509" y="337819"/>
                  </a:lnTo>
                  <a:lnTo>
                    <a:pt x="207009" y="307339"/>
                  </a:lnTo>
                  <a:lnTo>
                    <a:pt x="95250" y="66039"/>
                  </a:lnTo>
                  <a:lnTo>
                    <a:pt x="127000" y="5079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0339" y="5426709"/>
              <a:ext cx="207010" cy="337820"/>
            </a:xfrm>
            <a:custGeom>
              <a:avLst/>
              <a:gdLst/>
              <a:ahLst/>
              <a:cxnLst/>
              <a:rect l="l" t="t" r="r" b="b"/>
              <a:pathLst>
                <a:path w="207009" h="337820">
                  <a:moveTo>
                    <a:pt x="207009" y="307339"/>
                  </a:moveTo>
                  <a:lnTo>
                    <a:pt x="95250" y="66039"/>
                  </a:lnTo>
                  <a:lnTo>
                    <a:pt x="127000" y="50799"/>
                  </a:lnTo>
                  <a:lnTo>
                    <a:pt x="25400" y="0"/>
                  </a:lnTo>
                  <a:lnTo>
                    <a:pt x="0" y="110489"/>
                  </a:lnTo>
                  <a:lnTo>
                    <a:pt x="31750" y="95249"/>
                  </a:lnTo>
                  <a:lnTo>
                    <a:pt x="143509" y="337819"/>
                  </a:lnTo>
                  <a:lnTo>
                    <a:pt x="207009" y="3073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38519" y="4485639"/>
              <a:ext cx="1736089" cy="1320800"/>
            </a:xfrm>
            <a:custGeom>
              <a:avLst/>
              <a:gdLst/>
              <a:ahLst/>
              <a:cxnLst/>
              <a:rect l="l" t="t" r="r" b="b"/>
              <a:pathLst>
                <a:path w="1736090" h="1320800">
                  <a:moveTo>
                    <a:pt x="867409" y="0"/>
                  </a:moveTo>
                  <a:lnTo>
                    <a:pt x="778509" y="3810"/>
                  </a:lnTo>
                  <a:lnTo>
                    <a:pt x="692150" y="13970"/>
                  </a:lnTo>
                  <a:lnTo>
                    <a:pt x="609600" y="31750"/>
                  </a:lnTo>
                  <a:lnTo>
                    <a:pt x="529589" y="55880"/>
                  </a:lnTo>
                  <a:lnTo>
                    <a:pt x="453389" y="85090"/>
                  </a:lnTo>
                  <a:lnTo>
                    <a:pt x="382269" y="120650"/>
                  </a:lnTo>
                  <a:lnTo>
                    <a:pt x="314959" y="162560"/>
                  </a:lnTo>
                  <a:lnTo>
                    <a:pt x="254000" y="208280"/>
                  </a:lnTo>
                  <a:lnTo>
                    <a:pt x="198119" y="257810"/>
                  </a:lnTo>
                  <a:lnTo>
                    <a:pt x="148589" y="313690"/>
                  </a:lnTo>
                  <a:lnTo>
                    <a:pt x="104139" y="372110"/>
                  </a:lnTo>
                  <a:lnTo>
                    <a:pt x="67309" y="434340"/>
                  </a:lnTo>
                  <a:lnTo>
                    <a:pt x="38100" y="499110"/>
                  </a:lnTo>
                  <a:lnTo>
                    <a:pt x="17779" y="567690"/>
                  </a:lnTo>
                  <a:lnTo>
                    <a:pt x="3809" y="638810"/>
                  </a:lnTo>
                  <a:lnTo>
                    <a:pt x="0" y="711200"/>
                  </a:lnTo>
                  <a:lnTo>
                    <a:pt x="1269" y="756920"/>
                  </a:lnTo>
                  <a:lnTo>
                    <a:pt x="6350" y="803910"/>
                  </a:lnTo>
                  <a:lnTo>
                    <a:pt x="16509" y="848360"/>
                  </a:lnTo>
                  <a:lnTo>
                    <a:pt x="29209" y="894080"/>
                  </a:lnTo>
                  <a:lnTo>
                    <a:pt x="44450" y="937260"/>
                  </a:lnTo>
                  <a:lnTo>
                    <a:pt x="63500" y="980440"/>
                  </a:lnTo>
                  <a:lnTo>
                    <a:pt x="86359" y="1021080"/>
                  </a:lnTo>
                  <a:lnTo>
                    <a:pt x="111759" y="1061720"/>
                  </a:lnTo>
                  <a:lnTo>
                    <a:pt x="140969" y="1099820"/>
                  </a:lnTo>
                  <a:lnTo>
                    <a:pt x="172719" y="1136650"/>
                  </a:lnTo>
                  <a:lnTo>
                    <a:pt x="207009" y="1172210"/>
                  </a:lnTo>
                  <a:lnTo>
                    <a:pt x="245109" y="1206500"/>
                  </a:lnTo>
                  <a:lnTo>
                    <a:pt x="284479" y="1238250"/>
                  </a:lnTo>
                  <a:lnTo>
                    <a:pt x="327659" y="1267460"/>
                  </a:lnTo>
                  <a:lnTo>
                    <a:pt x="372109" y="1295400"/>
                  </a:lnTo>
                  <a:lnTo>
                    <a:pt x="420369" y="1320800"/>
                  </a:lnTo>
                  <a:lnTo>
                    <a:pt x="519429" y="1184910"/>
                  </a:lnTo>
                  <a:lnTo>
                    <a:pt x="482600" y="1165860"/>
                  </a:lnTo>
                  <a:lnTo>
                    <a:pt x="447039" y="1144270"/>
                  </a:lnTo>
                  <a:lnTo>
                    <a:pt x="414019" y="1121410"/>
                  </a:lnTo>
                  <a:lnTo>
                    <a:pt x="382269" y="1096010"/>
                  </a:lnTo>
                  <a:lnTo>
                    <a:pt x="326389" y="1042670"/>
                  </a:lnTo>
                  <a:lnTo>
                    <a:pt x="279400" y="982980"/>
                  </a:lnTo>
                  <a:lnTo>
                    <a:pt x="242569" y="920750"/>
                  </a:lnTo>
                  <a:lnTo>
                    <a:pt x="214629" y="853440"/>
                  </a:lnTo>
                  <a:lnTo>
                    <a:pt x="198119" y="783590"/>
                  </a:lnTo>
                  <a:lnTo>
                    <a:pt x="191769" y="711200"/>
                  </a:lnTo>
                  <a:lnTo>
                    <a:pt x="195579" y="654050"/>
                  </a:lnTo>
                  <a:lnTo>
                    <a:pt x="205739" y="599440"/>
                  </a:lnTo>
                  <a:lnTo>
                    <a:pt x="222250" y="546100"/>
                  </a:lnTo>
                  <a:lnTo>
                    <a:pt x="245109" y="495300"/>
                  </a:lnTo>
                  <a:lnTo>
                    <a:pt x="273050" y="447040"/>
                  </a:lnTo>
                  <a:lnTo>
                    <a:pt x="307339" y="401320"/>
                  </a:lnTo>
                  <a:lnTo>
                    <a:pt x="346709" y="359410"/>
                  </a:lnTo>
                  <a:lnTo>
                    <a:pt x="389889" y="320040"/>
                  </a:lnTo>
                  <a:lnTo>
                    <a:pt x="438150" y="284480"/>
                  </a:lnTo>
                  <a:lnTo>
                    <a:pt x="490219" y="251460"/>
                  </a:lnTo>
                  <a:lnTo>
                    <a:pt x="546100" y="224790"/>
                  </a:lnTo>
                  <a:lnTo>
                    <a:pt x="604520" y="200660"/>
                  </a:lnTo>
                  <a:lnTo>
                    <a:pt x="666750" y="182880"/>
                  </a:lnTo>
                  <a:lnTo>
                    <a:pt x="731520" y="168910"/>
                  </a:lnTo>
                  <a:lnTo>
                    <a:pt x="798829" y="160020"/>
                  </a:lnTo>
                  <a:lnTo>
                    <a:pt x="867409" y="157480"/>
                  </a:lnTo>
                  <a:lnTo>
                    <a:pt x="937259" y="160020"/>
                  </a:lnTo>
                  <a:lnTo>
                    <a:pt x="1003300" y="168910"/>
                  </a:lnTo>
                  <a:lnTo>
                    <a:pt x="1068070" y="182880"/>
                  </a:lnTo>
                  <a:lnTo>
                    <a:pt x="1130300" y="200660"/>
                  </a:lnTo>
                  <a:lnTo>
                    <a:pt x="1188720" y="224790"/>
                  </a:lnTo>
                  <a:lnTo>
                    <a:pt x="1244600" y="251460"/>
                  </a:lnTo>
                  <a:lnTo>
                    <a:pt x="1296670" y="284480"/>
                  </a:lnTo>
                  <a:lnTo>
                    <a:pt x="1344929" y="320040"/>
                  </a:lnTo>
                  <a:lnTo>
                    <a:pt x="1388109" y="359410"/>
                  </a:lnTo>
                  <a:lnTo>
                    <a:pt x="1427479" y="401320"/>
                  </a:lnTo>
                  <a:lnTo>
                    <a:pt x="1461770" y="447040"/>
                  </a:lnTo>
                  <a:lnTo>
                    <a:pt x="1489709" y="495300"/>
                  </a:lnTo>
                  <a:lnTo>
                    <a:pt x="1512570" y="546100"/>
                  </a:lnTo>
                  <a:lnTo>
                    <a:pt x="1529079" y="599440"/>
                  </a:lnTo>
                  <a:lnTo>
                    <a:pt x="1539239" y="654050"/>
                  </a:lnTo>
                  <a:lnTo>
                    <a:pt x="1543050" y="711200"/>
                  </a:lnTo>
                  <a:lnTo>
                    <a:pt x="1541779" y="746760"/>
                  </a:lnTo>
                  <a:lnTo>
                    <a:pt x="1529079" y="817880"/>
                  </a:lnTo>
                  <a:lnTo>
                    <a:pt x="1507489" y="886460"/>
                  </a:lnTo>
                  <a:lnTo>
                    <a:pt x="1474470" y="952500"/>
                  </a:lnTo>
                  <a:lnTo>
                    <a:pt x="1432559" y="1013460"/>
                  </a:lnTo>
                  <a:lnTo>
                    <a:pt x="1380489" y="1070610"/>
                  </a:lnTo>
                  <a:lnTo>
                    <a:pt x="1320800" y="1121410"/>
                  </a:lnTo>
                  <a:lnTo>
                    <a:pt x="1287779" y="1144270"/>
                  </a:lnTo>
                  <a:lnTo>
                    <a:pt x="1252220" y="1165860"/>
                  </a:lnTo>
                  <a:lnTo>
                    <a:pt x="1215389" y="1184910"/>
                  </a:lnTo>
                  <a:lnTo>
                    <a:pt x="1314450" y="1320800"/>
                  </a:lnTo>
                  <a:lnTo>
                    <a:pt x="1362709" y="1295400"/>
                  </a:lnTo>
                  <a:lnTo>
                    <a:pt x="1407159" y="1267460"/>
                  </a:lnTo>
                  <a:lnTo>
                    <a:pt x="1450339" y="1238250"/>
                  </a:lnTo>
                  <a:lnTo>
                    <a:pt x="1490979" y="1206500"/>
                  </a:lnTo>
                  <a:lnTo>
                    <a:pt x="1527809" y="1172210"/>
                  </a:lnTo>
                  <a:lnTo>
                    <a:pt x="1562100" y="1136650"/>
                  </a:lnTo>
                  <a:lnTo>
                    <a:pt x="1593850" y="1099820"/>
                  </a:lnTo>
                  <a:lnTo>
                    <a:pt x="1623059" y="1061720"/>
                  </a:lnTo>
                  <a:lnTo>
                    <a:pt x="1648459" y="1021080"/>
                  </a:lnTo>
                  <a:lnTo>
                    <a:pt x="1671320" y="980440"/>
                  </a:lnTo>
                  <a:lnTo>
                    <a:pt x="1690370" y="937260"/>
                  </a:lnTo>
                  <a:lnTo>
                    <a:pt x="1706879" y="894080"/>
                  </a:lnTo>
                  <a:lnTo>
                    <a:pt x="1719579" y="848360"/>
                  </a:lnTo>
                  <a:lnTo>
                    <a:pt x="1728470" y="803910"/>
                  </a:lnTo>
                  <a:lnTo>
                    <a:pt x="1733550" y="756920"/>
                  </a:lnTo>
                  <a:lnTo>
                    <a:pt x="1736089" y="711200"/>
                  </a:lnTo>
                  <a:lnTo>
                    <a:pt x="1731009" y="638810"/>
                  </a:lnTo>
                  <a:lnTo>
                    <a:pt x="1718309" y="567690"/>
                  </a:lnTo>
                  <a:lnTo>
                    <a:pt x="1696720" y="499110"/>
                  </a:lnTo>
                  <a:lnTo>
                    <a:pt x="1667509" y="434340"/>
                  </a:lnTo>
                  <a:lnTo>
                    <a:pt x="1630679" y="372110"/>
                  </a:lnTo>
                  <a:lnTo>
                    <a:pt x="1587500" y="313690"/>
                  </a:lnTo>
                  <a:lnTo>
                    <a:pt x="1536700" y="257810"/>
                  </a:lnTo>
                  <a:lnTo>
                    <a:pt x="1480820" y="208280"/>
                  </a:lnTo>
                  <a:lnTo>
                    <a:pt x="1419859" y="162560"/>
                  </a:lnTo>
                  <a:lnTo>
                    <a:pt x="1352550" y="120650"/>
                  </a:lnTo>
                  <a:lnTo>
                    <a:pt x="1281429" y="85090"/>
                  </a:lnTo>
                  <a:lnTo>
                    <a:pt x="1205229" y="55880"/>
                  </a:lnTo>
                  <a:lnTo>
                    <a:pt x="1125220" y="31750"/>
                  </a:lnTo>
                  <a:lnTo>
                    <a:pt x="1042670" y="13970"/>
                  </a:lnTo>
                  <a:lnTo>
                    <a:pt x="956309" y="3810"/>
                  </a:lnTo>
                  <a:lnTo>
                    <a:pt x="867409" y="0"/>
                  </a:lnTo>
                  <a:close/>
                </a:path>
              </a:pathLst>
            </a:custGeom>
            <a:solidFill>
              <a:srgbClr val="A4002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38519" y="4485639"/>
              <a:ext cx="1736089" cy="1320800"/>
            </a:xfrm>
            <a:custGeom>
              <a:avLst/>
              <a:gdLst/>
              <a:ahLst/>
              <a:cxnLst/>
              <a:rect l="l" t="t" r="r" b="b"/>
              <a:pathLst>
                <a:path w="1736090" h="1320800">
                  <a:moveTo>
                    <a:pt x="519429" y="1184910"/>
                  </a:moveTo>
                  <a:lnTo>
                    <a:pt x="473956" y="1160637"/>
                  </a:lnTo>
                  <a:lnTo>
                    <a:pt x="431402" y="1133663"/>
                  </a:lnTo>
                  <a:lnTo>
                    <a:pt x="391894" y="1104171"/>
                  </a:lnTo>
                  <a:lnTo>
                    <a:pt x="355556" y="1072345"/>
                  </a:lnTo>
                  <a:lnTo>
                    <a:pt x="322513" y="1038368"/>
                  </a:lnTo>
                  <a:lnTo>
                    <a:pt x="292890" y="1002425"/>
                  </a:lnTo>
                  <a:lnTo>
                    <a:pt x="266811" y="964699"/>
                  </a:lnTo>
                  <a:lnTo>
                    <a:pt x="244402" y="925374"/>
                  </a:lnTo>
                  <a:lnTo>
                    <a:pt x="225787" y="884634"/>
                  </a:lnTo>
                  <a:lnTo>
                    <a:pt x="211092" y="842663"/>
                  </a:lnTo>
                  <a:lnTo>
                    <a:pt x="200440" y="799644"/>
                  </a:lnTo>
                  <a:lnTo>
                    <a:pt x="193958" y="755762"/>
                  </a:lnTo>
                  <a:lnTo>
                    <a:pt x="191769" y="711200"/>
                  </a:lnTo>
                  <a:lnTo>
                    <a:pt x="193809" y="667893"/>
                  </a:lnTo>
                  <a:lnTo>
                    <a:pt x="199826" y="625504"/>
                  </a:lnTo>
                  <a:lnTo>
                    <a:pt x="209668" y="584155"/>
                  </a:lnTo>
                  <a:lnTo>
                    <a:pt x="223183" y="543969"/>
                  </a:lnTo>
                  <a:lnTo>
                    <a:pt x="240219" y="505068"/>
                  </a:lnTo>
                  <a:lnTo>
                    <a:pt x="260623" y="467574"/>
                  </a:lnTo>
                  <a:lnTo>
                    <a:pt x="284244" y="431611"/>
                  </a:lnTo>
                  <a:lnTo>
                    <a:pt x="310929" y="397301"/>
                  </a:lnTo>
                  <a:lnTo>
                    <a:pt x="340526" y="364767"/>
                  </a:lnTo>
                  <a:lnTo>
                    <a:pt x="372883" y="334131"/>
                  </a:lnTo>
                  <a:lnTo>
                    <a:pt x="407847" y="305516"/>
                  </a:lnTo>
                  <a:lnTo>
                    <a:pt x="445266" y="279044"/>
                  </a:lnTo>
                  <a:lnTo>
                    <a:pt x="484988" y="254838"/>
                  </a:lnTo>
                  <a:lnTo>
                    <a:pt x="526861" y="233021"/>
                  </a:lnTo>
                  <a:lnTo>
                    <a:pt x="570733" y="213715"/>
                  </a:lnTo>
                  <a:lnTo>
                    <a:pt x="616451" y="197043"/>
                  </a:lnTo>
                  <a:lnTo>
                    <a:pt x="663863" y="183127"/>
                  </a:lnTo>
                  <a:lnTo>
                    <a:pt x="712818" y="172090"/>
                  </a:lnTo>
                  <a:lnTo>
                    <a:pt x="763161" y="164055"/>
                  </a:lnTo>
                  <a:lnTo>
                    <a:pt x="814743" y="159144"/>
                  </a:lnTo>
                  <a:lnTo>
                    <a:pt x="867409" y="157480"/>
                  </a:lnTo>
                  <a:lnTo>
                    <a:pt x="920241" y="159144"/>
                  </a:lnTo>
                  <a:lnTo>
                    <a:pt x="971955" y="164055"/>
                  </a:lnTo>
                  <a:lnTo>
                    <a:pt x="1022401" y="172090"/>
                  </a:lnTo>
                  <a:lnTo>
                    <a:pt x="1071431" y="183127"/>
                  </a:lnTo>
                  <a:lnTo>
                    <a:pt x="1118894" y="197043"/>
                  </a:lnTo>
                  <a:lnTo>
                    <a:pt x="1164641" y="213715"/>
                  </a:lnTo>
                  <a:lnTo>
                    <a:pt x="1208522" y="233021"/>
                  </a:lnTo>
                  <a:lnTo>
                    <a:pt x="1250387" y="254838"/>
                  </a:lnTo>
                  <a:lnTo>
                    <a:pt x="1290086" y="279044"/>
                  </a:lnTo>
                  <a:lnTo>
                    <a:pt x="1327470" y="305516"/>
                  </a:lnTo>
                  <a:lnTo>
                    <a:pt x="1362389" y="334131"/>
                  </a:lnTo>
                  <a:lnTo>
                    <a:pt x="1394693" y="364767"/>
                  </a:lnTo>
                  <a:lnTo>
                    <a:pt x="1424232" y="397301"/>
                  </a:lnTo>
                  <a:lnTo>
                    <a:pt x="1450857" y="431611"/>
                  </a:lnTo>
                  <a:lnTo>
                    <a:pt x="1474418" y="467574"/>
                  </a:lnTo>
                  <a:lnTo>
                    <a:pt x="1494765" y="505068"/>
                  </a:lnTo>
                  <a:lnTo>
                    <a:pt x="1511748" y="543969"/>
                  </a:lnTo>
                  <a:lnTo>
                    <a:pt x="1525218" y="584155"/>
                  </a:lnTo>
                  <a:lnTo>
                    <a:pt x="1535024" y="625504"/>
                  </a:lnTo>
                  <a:lnTo>
                    <a:pt x="1541018" y="667893"/>
                  </a:lnTo>
                  <a:lnTo>
                    <a:pt x="1543050" y="711200"/>
                  </a:lnTo>
                  <a:lnTo>
                    <a:pt x="1540861" y="755762"/>
                  </a:lnTo>
                  <a:lnTo>
                    <a:pt x="1534379" y="799644"/>
                  </a:lnTo>
                  <a:lnTo>
                    <a:pt x="1523727" y="842663"/>
                  </a:lnTo>
                  <a:lnTo>
                    <a:pt x="1509032" y="884634"/>
                  </a:lnTo>
                  <a:lnTo>
                    <a:pt x="1490417" y="925374"/>
                  </a:lnTo>
                  <a:lnTo>
                    <a:pt x="1468008" y="964699"/>
                  </a:lnTo>
                  <a:lnTo>
                    <a:pt x="1441929" y="1002425"/>
                  </a:lnTo>
                  <a:lnTo>
                    <a:pt x="1412306" y="1038368"/>
                  </a:lnTo>
                  <a:lnTo>
                    <a:pt x="1379263" y="1072345"/>
                  </a:lnTo>
                  <a:lnTo>
                    <a:pt x="1342925" y="1104171"/>
                  </a:lnTo>
                  <a:lnTo>
                    <a:pt x="1303417" y="1133663"/>
                  </a:lnTo>
                  <a:lnTo>
                    <a:pt x="1260863" y="1160637"/>
                  </a:lnTo>
                  <a:lnTo>
                    <a:pt x="1215389" y="1184910"/>
                  </a:lnTo>
                  <a:lnTo>
                    <a:pt x="1314450" y="1320800"/>
                  </a:lnTo>
                  <a:lnTo>
                    <a:pt x="1362298" y="1295564"/>
                  </a:lnTo>
                  <a:lnTo>
                    <a:pt x="1407680" y="1268040"/>
                  </a:lnTo>
                  <a:lnTo>
                    <a:pt x="1450510" y="1238351"/>
                  </a:lnTo>
                  <a:lnTo>
                    <a:pt x="1490702" y="1206619"/>
                  </a:lnTo>
                  <a:lnTo>
                    <a:pt x="1528170" y="1172967"/>
                  </a:lnTo>
                  <a:lnTo>
                    <a:pt x="1562829" y="1137518"/>
                  </a:lnTo>
                  <a:lnTo>
                    <a:pt x="1594593" y="1100394"/>
                  </a:lnTo>
                  <a:lnTo>
                    <a:pt x="1623377" y="1061720"/>
                  </a:lnTo>
                  <a:lnTo>
                    <a:pt x="1649095" y="1021616"/>
                  </a:lnTo>
                  <a:lnTo>
                    <a:pt x="1671662" y="980206"/>
                  </a:lnTo>
                  <a:lnTo>
                    <a:pt x="1690991" y="937614"/>
                  </a:lnTo>
                  <a:lnTo>
                    <a:pt x="1706999" y="893960"/>
                  </a:lnTo>
                  <a:lnTo>
                    <a:pt x="1719597" y="849370"/>
                  </a:lnTo>
                  <a:lnTo>
                    <a:pt x="1728703" y="803964"/>
                  </a:lnTo>
                  <a:lnTo>
                    <a:pt x="1734229" y="757866"/>
                  </a:lnTo>
                  <a:lnTo>
                    <a:pt x="1736089" y="711200"/>
                  </a:lnTo>
                  <a:lnTo>
                    <a:pt x="1734500" y="667781"/>
                  </a:lnTo>
                  <a:lnTo>
                    <a:pt x="1729794" y="625063"/>
                  </a:lnTo>
                  <a:lnTo>
                    <a:pt x="1722062" y="583119"/>
                  </a:lnTo>
                  <a:lnTo>
                    <a:pt x="1711396" y="542024"/>
                  </a:lnTo>
                  <a:lnTo>
                    <a:pt x="1697889" y="501849"/>
                  </a:lnTo>
                  <a:lnTo>
                    <a:pt x="1681631" y="462670"/>
                  </a:lnTo>
                  <a:lnTo>
                    <a:pt x="1662715" y="424559"/>
                  </a:lnTo>
                  <a:lnTo>
                    <a:pt x="1641232" y="387590"/>
                  </a:lnTo>
                  <a:lnTo>
                    <a:pt x="1617274" y="351837"/>
                  </a:lnTo>
                  <a:lnTo>
                    <a:pt x="1590933" y="317372"/>
                  </a:lnTo>
                  <a:lnTo>
                    <a:pt x="1562300" y="284271"/>
                  </a:lnTo>
                  <a:lnTo>
                    <a:pt x="1531468" y="252606"/>
                  </a:lnTo>
                  <a:lnTo>
                    <a:pt x="1498528" y="222450"/>
                  </a:lnTo>
                  <a:lnTo>
                    <a:pt x="1463571" y="193879"/>
                  </a:lnTo>
                  <a:lnTo>
                    <a:pt x="1426690" y="166964"/>
                  </a:lnTo>
                  <a:lnTo>
                    <a:pt x="1387977" y="141779"/>
                  </a:lnTo>
                  <a:lnTo>
                    <a:pt x="1347522" y="118399"/>
                  </a:lnTo>
                  <a:lnTo>
                    <a:pt x="1305418" y="96896"/>
                  </a:lnTo>
                  <a:lnTo>
                    <a:pt x="1261757" y="77344"/>
                  </a:lnTo>
                  <a:lnTo>
                    <a:pt x="1216630" y="59817"/>
                  </a:lnTo>
                  <a:lnTo>
                    <a:pt x="1170129" y="44389"/>
                  </a:lnTo>
                  <a:lnTo>
                    <a:pt x="1122346" y="31132"/>
                  </a:lnTo>
                  <a:lnTo>
                    <a:pt x="1073373" y="20120"/>
                  </a:lnTo>
                  <a:lnTo>
                    <a:pt x="1023301" y="11428"/>
                  </a:lnTo>
                  <a:lnTo>
                    <a:pt x="972222" y="5128"/>
                  </a:lnTo>
                  <a:lnTo>
                    <a:pt x="920227" y="1294"/>
                  </a:lnTo>
                  <a:lnTo>
                    <a:pt x="867409" y="0"/>
                  </a:lnTo>
                  <a:lnTo>
                    <a:pt x="814597" y="1294"/>
                  </a:lnTo>
                  <a:lnTo>
                    <a:pt x="762617" y="5128"/>
                  </a:lnTo>
                  <a:lnTo>
                    <a:pt x="711562" y="11428"/>
                  </a:lnTo>
                  <a:lnTo>
                    <a:pt x="661521" y="20120"/>
                  </a:lnTo>
                  <a:lnTo>
                    <a:pt x="612587" y="31132"/>
                  </a:lnTo>
                  <a:lnTo>
                    <a:pt x="564850" y="44389"/>
                  </a:lnTo>
                  <a:lnTo>
                    <a:pt x="518401" y="59817"/>
                  </a:lnTo>
                  <a:lnTo>
                    <a:pt x="473330" y="77344"/>
                  </a:lnTo>
                  <a:lnTo>
                    <a:pt x="429730" y="96896"/>
                  </a:lnTo>
                  <a:lnTo>
                    <a:pt x="387690" y="118399"/>
                  </a:lnTo>
                  <a:lnTo>
                    <a:pt x="347303" y="141779"/>
                  </a:lnTo>
                  <a:lnTo>
                    <a:pt x="308658" y="166964"/>
                  </a:lnTo>
                  <a:lnTo>
                    <a:pt x="271848" y="193879"/>
                  </a:lnTo>
                  <a:lnTo>
                    <a:pt x="236962" y="222450"/>
                  </a:lnTo>
                  <a:lnTo>
                    <a:pt x="204091" y="252606"/>
                  </a:lnTo>
                  <a:lnTo>
                    <a:pt x="173328" y="284271"/>
                  </a:lnTo>
                  <a:lnTo>
                    <a:pt x="144763" y="317372"/>
                  </a:lnTo>
                  <a:lnTo>
                    <a:pt x="118486" y="351837"/>
                  </a:lnTo>
                  <a:lnTo>
                    <a:pt x="94589" y="387590"/>
                  </a:lnTo>
                  <a:lnTo>
                    <a:pt x="73162" y="424559"/>
                  </a:lnTo>
                  <a:lnTo>
                    <a:pt x="54298" y="462670"/>
                  </a:lnTo>
                  <a:lnTo>
                    <a:pt x="38086" y="501849"/>
                  </a:lnTo>
                  <a:lnTo>
                    <a:pt x="24617" y="542024"/>
                  </a:lnTo>
                  <a:lnTo>
                    <a:pt x="13983" y="583119"/>
                  </a:lnTo>
                  <a:lnTo>
                    <a:pt x="6275" y="625063"/>
                  </a:lnTo>
                  <a:lnTo>
                    <a:pt x="1584" y="667781"/>
                  </a:lnTo>
                  <a:lnTo>
                    <a:pt x="0" y="711200"/>
                  </a:lnTo>
                  <a:lnTo>
                    <a:pt x="1846" y="757866"/>
                  </a:lnTo>
                  <a:lnTo>
                    <a:pt x="7332" y="803964"/>
                  </a:lnTo>
                  <a:lnTo>
                    <a:pt x="16374" y="849370"/>
                  </a:lnTo>
                  <a:lnTo>
                    <a:pt x="28892" y="893960"/>
                  </a:lnTo>
                  <a:lnTo>
                    <a:pt x="44803" y="937614"/>
                  </a:lnTo>
                  <a:lnTo>
                    <a:pt x="64025" y="980206"/>
                  </a:lnTo>
                  <a:lnTo>
                    <a:pt x="86477" y="1021616"/>
                  </a:lnTo>
                  <a:lnTo>
                    <a:pt x="112077" y="1061720"/>
                  </a:lnTo>
                  <a:lnTo>
                    <a:pt x="140743" y="1100394"/>
                  </a:lnTo>
                  <a:lnTo>
                    <a:pt x="172392" y="1137518"/>
                  </a:lnTo>
                  <a:lnTo>
                    <a:pt x="206944" y="1172967"/>
                  </a:lnTo>
                  <a:lnTo>
                    <a:pt x="244316" y="1206619"/>
                  </a:lnTo>
                  <a:lnTo>
                    <a:pt x="284426" y="1238351"/>
                  </a:lnTo>
                  <a:lnTo>
                    <a:pt x="327193" y="1268040"/>
                  </a:lnTo>
                  <a:lnTo>
                    <a:pt x="372535" y="1295564"/>
                  </a:lnTo>
                  <a:lnTo>
                    <a:pt x="420369" y="1320800"/>
                  </a:lnTo>
                  <a:lnTo>
                    <a:pt x="519429" y="11849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019447" y="1361847"/>
            <a:ext cx="3220085" cy="2153285"/>
            <a:chOff x="5019447" y="1361847"/>
            <a:chExt cx="3220085" cy="2153285"/>
          </a:xfrm>
        </p:grpSpPr>
        <p:sp>
          <p:nvSpPr>
            <p:cNvPr id="20" name="object 20"/>
            <p:cNvSpPr/>
            <p:nvPr/>
          </p:nvSpPr>
          <p:spPr>
            <a:xfrm>
              <a:off x="5019447" y="1361847"/>
              <a:ext cx="3219904" cy="2153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8059" y="1856740"/>
              <a:ext cx="259079" cy="416559"/>
            </a:xfrm>
            <a:custGeom>
              <a:avLst/>
              <a:gdLst/>
              <a:ahLst/>
              <a:cxnLst/>
              <a:rect l="l" t="t" r="r" b="b"/>
              <a:pathLst>
                <a:path w="259079" h="416560">
                  <a:moveTo>
                    <a:pt x="230219" y="138430"/>
                  </a:moveTo>
                  <a:lnTo>
                    <a:pt x="83819" y="138430"/>
                  </a:lnTo>
                  <a:lnTo>
                    <a:pt x="114776" y="139461"/>
                  </a:lnTo>
                  <a:lnTo>
                    <a:pt x="142874" y="154304"/>
                  </a:lnTo>
                  <a:lnTo>
                    <a:pt x="165258" y="180578"/>
                  </a:lnTo>
                  <a:lnTo>
                    <a:pt x="179069" y="215900"/>
                  </a:lnTo>
                  <a:lnTo>
                    <a:pt x="180538" y="252948"/>
                  </a:lnTo>
                  <a:lnTo>
                    <a:pt x="170814" y="285591"/>
                  </a:lnTo>
                  <a:lnTo>
                    <a:pt x="151566" y="310376"/>
                  </a:lnTo>
                  <a:lnTo>
                    <a:pt x="124460" y="323850"/>
                  </a:lnTo>
                  <a:lnTo>
                    <a:pt x="143510" y="416560"/>
                  </a:lnTo>
                  <a:lnTo>
                    <a:pt x="181856" y="401443"/>
                  </a:lnTo>
                  <a:lnTo>
                    <a:pt x="213642" y="375214"/>
                  </a:lnTo>
                  <a:lnTo>
                    <a:pt x="237807" y="339883"/>
                  </a:lnTo>
                  <a:lnTo>
                    <a:pt x="253294" y="297462"/>
                  </a:lnTo>
                  <a:lnTo>
                    <a:pt x="259044" y="249960"/>
                  </a:lnTo>
                  <a:lnTo>
                    <a:pt x="254000" y="199389"/>
                  </a:lnTo>
                  <a:lnTo>
                    <a:pt x="237778" y="151053"/>
                  </a:lnTo>
                  <a:lnTo>
                    <a:pt x="230219" y="138430"/>
                  </a:lnTo>
                  <a:close/>
                </a:path>
                <a:path w="259079" h="416560">
                  <a:moveTo>
                    <a:pt x="54610" y="0"/>
                  </a:moveTo>
                  <a:lnTo>
                    <a:pt x="0" y="107950"/>
                  </a:lnTo>
                  <a:lnTo>
                    <a:pt x="93979" y="185420"/>
                  </a:lnTo>
                  <a:lnTo>
                    <a:pt x="83819" y="138430"/>
                  </a:lnTo>
                  <a:lnTo>
                    <a:pt x="230219" y="138430"/>
                  </a:lnTo>
                  <a:lnTo>
                    <a:pt x="213124" y="109878"/>
                  </a:lnTo>
                  <a:lnTo>
                    <a:pt x="181768" y="77311"/>
                  </a:lnTo>
                  <a:lnTo>
                    <a:pt x="145438" y="54798"/>
                  </a:lnTo>
                  <a:lnTo>
                    <a:pt x="112814" y="45720"/>
                  </a:lnTo>
                  <a:lnTo>
                    <a:pt x="64769" y="45720"/>
                  </a:lnTo>
                  <a:lnTo>
                    <a:pt x="54610" y="0"/>
                  </a:lnTo>
                  <a:close/>
                </a:path>
                <a:path w="259079" h="416560">
                  <a:moveTo>
                    <a:pt x="105862" y="43785"/>
                  </a:moveTo>
                  <a:lnTo>
                    <a:pt x="64769" y="45720"/>
                  </a:lnTo>
                  <a:lnTo>
                    <a:pt x="112814" y="45720"/>
                  </a:lnTo>
                  <a:lnTo>
                    <a:pt x="105862" y="4378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8059" y="1856740"/>
              <a:ext cx="259079" cy="416559"/>
            </a:xfrm>
            <a:custGeom>
              <a:avLst/>
              <a:gdLst/>
              <a:ahLst/>
              <a:cxnLst/>
              <a:rect l="l" t="t" r="r" b="b"/>
              <a:pathLst>
                <a:path w="259079" h="416560">
                  <a:moveTo>
                    <a:pt x="83819" y="138430"/>
                  </a:moveTo>
                  <a:lnTo>
                    <a:pt x="142874" y="154304"/>
                  </a:lnTo>
                  <a:lnTo>
                    <a:pt x="179069" y="215900"/>
                  </a:lnTo>
                  <a:lnTo>
                    <a:pt x="180538" y="252948"/>
                  </a:lnTo>
                  <a:lnTo>
                    <a:pt x="170814" y="285591"/>
                  </a:lnTo>
                  <a:lnTo>
                    <a:pt x="151566" y="310376"/>
                  </a:lnTo>
                  <a:lnTo>
                    <a:pt x="124460" y="323850"/>
                  </a:lnTo>
                  <a:lnTo>
                    <a:pt x="143510" y="416560"/>
                  </a:lnTo>
                  <a:lnTo>
                    <a:pt x="181856" y="401443"/>
                  </a:lnTo>
                  <a:lnTo>
                    <a:pt x="213642" y="375214"/>
                  </a:lnTo>
                  <a:lnTo>
                    <a:pt x="237807" y="339883"/>
                  </a:lnTo>
                  <a:lnTo>
                    <a:pt x="253294" y="297462"/>
                  </a:lnTo>
                  <a:lnTo>
                    <a:pt x="259044" y="249960"/>
                  </a:lnTo>
                  <a:lnTo>
                    <a:pt x="254000" y="199389"/>
                  </a:lnTo>
                  <a:lnTo>
                    <a:pt x="237778" y="151053"/>
                  </a:lnTo>
                  <a:lnTo>
                    <a:pt x="213124" y="109878"/>
                  </a:lnTo>
                  <a:lnTo>
                    <a:pt x="181768" y="77311"/>
                  </a:lnTo>
                  <a:lnTo>
                    <a:pt x="145438" y="54798"/>
                  </a:lnTo>
                  <a:lnTo>
                    <a:pt x="105862" y="43785"/>
                  </a:lnTo>
                  <a:lnTo>
                    <a:pt x="64769" y="45720"/>
                  </a:lnTo>
                  <a:lnTo>
                    <a:pt x="54610" y="0"/>
                  </a:lnTo>
                  <a:lnTo>
                    <a:pt x="0" y="107950"/>
                  </a:lnTo>
                  <a:lnTo>
                    <a:pt x="93979" y="185420"/>
                  </a:lnTo>
                  <a:lnTo>
                    <a:pt x="83819" y="13843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81249" y="1899920"/>
              <a:ext cx="351790" cy="325120"/>
            </a:xfrm>
            <a:custGeom>
              <a:avLst/>
              <a:gdLst/>
              <a:ahLst/>
              <a:cxnLst/>
              <a:rect l="l" t="t" r="r" b="b"/>
              <a:pathLst>
                <a:path w="351790" h="325119">
                  <a:moveTo>
                    <a:pt x="238606" y="20931"/>
                  </a:moveTo>
                  <a:lnTo>
                    <a:pt x="192662" y="30003"/>
                  </a:lnTo>
                  <a:lnTo>
                    <a:pt x="146084" y="51458"/>
                  </a:lnTo>
                  <a:lnTo>
                    <a:pt x="101340" y="84484"/>
                  </a:lnTo>
                  <a:lnTo>
                    <a:pt x="60900" y="128269"/>
                  </a:lnTo>
                  <a:lnTo>
                    <a:pt x="29805" y="176887"/>
                  </a:lnTo>
                  <a:lnTo>
                    <a:pt x="9306" y="227647"/>
                  </a:lnTo>
                  <a:lnTo>
                    <a:pt x="0" y="277931"/>
                  </a:lnTo>
                  <a:lnTo>
                    <a:pt x="2480" y="325119"/>
                  </a:lnTo>
                  <a:lnTo>
                    <a:pt x="92650" y="273050"/>
                  </a:lnTo>
                  <a:lnTo>
                    <a:pt x="90943" y="249733"/>
                  </a:lnTo>
                  <a:lnTo>
                    <a:pt x="95190" y="224631"/>
                  </a:lnTo>
                  <a:lnTo>
                    <a:pt x="120590" y="175259"/>
                  </a:lnTo>
                  <a:lnTo>
                    <a:pt x="152261" y="144045"/>
                  </a:lnTo>
                  <a:lnTo>
                    <a:pt x="187265" y="125571"/>
                  </a:lnTo>
                  <a:lnTo>
                    <a:pt x="221317" y="121146"/>
                  </a:lnTo>
                  <a:lnTo>
                    <a:pt x="344873" y="121146"/>
                  </a:lnTo>
                  <a:lnTo>
                    <a:pt x="349286" y="43179"/>
                  </a:lnTo>
                  <a:lnTo>
                    <a:pt x="318710" y="43179"/>
                  </a:lnTo>
                  <a:lnTo>
                    <a:pt x="281445" y="25053"/>
                  </a:lnTo>
                  <a:lnTo>
                    <a:pt x="238606" y="20931"/>
                  </a:lnTo>
                  <a:close/>
                </a:path>
                <a:path w="351790" h="325119">
                  <a:moveTo>
                    <a:pt x="344873" y="121146"/>
                  </a:moveTo>
                  <a:lnTo>
                    <a:pt x="221317" y="121146"/>
                  </a:lnTo>
                  <a:lnTo>
                    <a:pt x="250130" y="132079"/>
                  </a:lnTo>
                  <a:lnTo>
                    <a:pt x="215840" y="176529"/>
                  </a:lnTo>
                  <a:lnTo>
                    <a:pt x="344110" y="134619"/>
                  </a:lnTo>
                  <a:lnTo>
                    <a:pt x="344873" y="121146"/>
                  </a:lnTo>
                  <a:close/>
                </a:path>
                <a:path w="351790" h="325119">
                  <a:moveTo>
                    <a:pt x="351730" y="0"/>
                  </a:moveTo>
                  <a:lnTo>
                    <a:pt x="318710" y="43179"/>
                  </a:lnTo>
                  <a:lnTo>
                    <a:pt x="349286" y="43179"/>
                  </a:lnTo>
                  <a:lnTo>
                    <a:pt x="35173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81249" y="1899920"/>
              <a:ext cx="351790" cy="325120"/>
            </a:xfrm>
            <a:custGeom>
              <a:avLst/>
              <a:gdLst/>
              <a:ahLst/>
              <a:cxnLst/>
              <a:rect l="l" t="t" r="r" b="b"/>
              <a:pathLst>
                <a:path w="351790" h="325119">
                  <a:moveTo>
                    <a:pt x="250130" y="132079"/>
                  </a:moveTo>
                  <a:lnTo>
                    <a:pt x="221317" y="121146"/>
                  </a:lnTo>
                  <a:lnTo>
                    <a:pt x="187265" y="125571"/>
                  </a:lnTo>
                  <a:lnTo>
                    <a:pt x="152261" y="144045"/>
                  </a:lnTo>
                  <a:lnTo>
                    <a:pt x="120590" y="175259"/>
                  </a:lnTo>
                  <a:lnTo>
                    <a:pt x="105152" y="199290"/>
                  </a:lnTo>
                  <a:lnTo>
                    <a:pt x="95190" y="224631"/>
                  </a:lnTo>
                  <a:lnTo>
                    <a:pt x="90943" y="249733"/>
                  </a:lnTo>
                  <a:lnTo>
                    <a:pt x="92650" y="273050"/>
                  </a:lnTo>
                  <a:lnTo>
                    <a:pt x="2480" y="325119"/>
                  </a:lnTo>
                  <a:lnTo>
                    <a:pt x="0" y="277931"/>
                  </a:lnTo>
                  <a:lnTo>
                    <a:pt x="9306" y="227647"/>
                  </a:lnTo>
                  <a:lnTo>
                    <a:pt x="29805" y="176887"/>
                  </a:lnTo>
                  <a:lnTo>
                    <a:pt x="60900" y="128269"/>
                  </a:lnTo>
                  <a:lnTo>
                    <a:pt x="101340" y="84484"/>
                  </a:lnTo>
                  <a:lnTo>
                    <a:pt x="146084" y="51458"/>
                  </a:lnTo>
                  <a:lnTo>
                    <a:pt x="192662" y="30003"/>
                  </a:lnTo>
                  <a:lnTo>
                    <a:pt x="238606" y="20931"/>
                  </a:lnTo>
                  <a:lnTo>
                    <a:pt x="281445" y="25053"/>
                  </a:lnTo>
                  <a:lnTo>
                    <a:pt x="318710" y="43179"/>
                  </a:lnTo>
                  <a:lnTo>
                    <a:pt x="351730" y="0"/>
                  </a:lnTo>
                  <a:lnTo>
                    <a:pt x="344110" y="134619"/>
                  </a:lnTo>
                  <a:lnTo>
                    <a:pt x="215840" y="176529"/>
                  </a:lnTo>
                  <a:lnTo>
                    <a:pt x="250130" y="1320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57857" y="2217419"/>
              <a:ext cx="210185" cy="546100"/>
            </a:xfrm>
            <a:custGeom>
              <a:avLst/>
              <a:gdLst/>
              <a:ahLst/>
              <a:cxnLst/>
              <a:rect l="l" t="t" r="r" b="b"/>
              <a:pathLst>
                <a:path w="210185" h="546100">
                  <a:moveTo>
                    <a:pt x="206112" y="0"/>
                  </a:moveTo>
                  <a:lnTo>
                    <a:pt x="164232" y="17190"/>
                  </a:lnTo>
                  <a:lnTo>
                    <a:pt x="124669" y="43647"/>
                  </a:lnTo>
                  <a:lnTo>
                    <a:pt x="88520" y="78272"/>
                  </a:lnTo>
                  <a:lnTo>
                    <a:pt x="56881" y="119969"/>
                  </a:lnTo>
                  <a:lnTo>
                    <a:pt x="30852" y="167639"/>
                  </a:lnTo>
                  <a:lnTo>
                    <a:pt x="12590" y="217852"/>
                  </a:lnTo>
                  <a:lnTo>
                    <a:pt x="2396" y="267632"/>
                  </a:lnTo>
                  <a:lnTo>
                    <a:pt x="0" y="315716"/>
                  </a:lnTo>
                  <a:lnTo>
                    <a:pt x="5134" y="360838"/>
                  </a:lnTo>
                  <a:lnTo>
                    <a:pt x="17531" y="401734"/>
                  </a:lnTo>
                  <a:lnTo>
                    <a:pt x="36924" y="437137"/>
                  </a:lnTo>
                  <a:lnTo>
                    <a:pt x="63043" y="465784"/>
                  </a:lnTo>
                  <a:lnTo>
                    <a:pt x="95622" y="486409"/>
                  </a:lnTo>
                  <a:lnTo>
                    <a:pt x="96892" y="486409"/>
                  </a:lnTo>
                  <a:lnTo>
                    <a:pt x="68952" y="546100"/>
                  </a:lnTo>
                  <a:lnTo>
                    <a:pt x="209922" y="464819"/>
                  </a:lnTo>
                  <a:lnTo>
                    <a:pt x="190110" y="365759"/>
                  </a:lnTo>
                  <a:lnTo>
                    <a:pt x="150232" y="365759"/>
                  </a:lnTo>
                  <a:lnTo>
                    <a:pt x="120605" y="341133"/>
                  </a:lnTo>
                  <a:lnTo>
                    <a:pt x="104670" y="303053"/>
                  </a:lnTo>
                  <a:lnTo>
                    <a:pt x="103261" y="256639"/>
                  </a:lnTo>
                  <a:lnTo>
                    <a:pt x="117212" y="207009"/>
                  </a:lnTo>
                  <a:lnTo>
                    <a:pt x="133960" y="177125"/>
                  </a:lnTo>
                  <a:lnTo>
                    <a:pt x="154994" y="152717"/>
                  </a:lnTo>
                  <a:lnTo>
                    <a:pt x="179362" y="134500"/>
                  </a:lnTo>
                  <a:lnTo>
                    <a:pt x="206112" y="123189"/>
                  </a:lnTo>
                  <a:lnTo>
                    <a:pt x="206112" y="0"/>
                  </a:lnTo>
                  <a:close/>
                </a:path>
                <a:path w="210185" h="546100">
                  <a:moveTo>
                    <a:pt x="178172" y="306069"/>
                  </a:moveTo>
                  <a:lnTo>
                    <a:pt x="150232" y="365759"/>
                  </a:lnTo>
                  <a:lnTo>
                    <a:pt x="190110" y="365759"/>
                  </a:lnTo>
                  <a:lnTo>
                    <a:pt x="178172" y="30606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57857" y="2217419"/>
              <a:ext cx="210185" cy="546100"/>
            </a:xfrm>
            <a:custGeom>
              <a:avLst/>
              <a:gdLst/>
              <a:ahLst/>
              <a:cxnLst/>
              <a:rect l="l" t="t" r="r" b="b"/>
              <a:pathLst>
                <a:path w="210185" h="546100">
                  <a:moveTo>
                    <a:pt x="150232" y="365759"/>
                  </a:moveTo>
                  <a:lnTo>
                    <a:pt x="120605" y="341133"/>
                  </a:lnTo>
                  <a:lnTo>
                    <a:pt x="104670" y="303053"/>
                  </a:lnTo>
                  <a:lnTo>
                    <a:pt x="103261" y="256639"/>
                  </a:lnTo>
                  <a:lnTo>
                    <a:pt x="117212" y="207009"/>
                  </a:lnTo>
                  <a:lnTo>
                    <a:pt x="133960" y="177125"/>
                  </a:lnTo>
                  <a:lnTo>
                    <a:pt x="154994" y="152717"/>
                  </a:lnTo>
                  <a:lnTo>
                    <a:pt x="179362" y="134500"/>
                  </a:lnTo>
                  <a:lnTo>
                    <a:pt x="206112" y="123189"/>
                  </a:lnTo>
                  <a:lnTo>
                    <a:pt x="206112" y="0"/>
                  </a:lnTo>
                  <a:lnTo>
                    <a:pt x="164232" y="17190"/>
                  </a:lnTo>
                  <a:lnTo>
                    <a:pt x="124669" y="43647"/>
                  </a:lnTo>
                  <a:lnTo>
                    <a:pt x="88520" y="78272"/>
                  </a:lnTo>
                  <a:lnTo>
                    <a:pt x="56881" y="119969"/>
                  </a:lnTo>
                  <a:lnTo>
                    <a:pt x="30852" y="167639"/>
                  </a:lnTo>
                  <a:lnTo>
                    <a:pt x="12590" y="217852"/>
                  </a:lnTo>
                  <a:lnTo>
                    <a:pt x="2396" y="267632"/>
                  </a:lnTo>
                  <a:lnTo>
                    <a:pt x="0" y="315716"/>
                  </a:lnTo>
                  <a:lnTo>
                    <a:pt x="5134" y="360838"/>
                  </a:lnTo>
                  <a:lnTo>
                    <a:pt x="17531" y="401734"/>
                  </a:lnTo>
                  <a:lnTo>
                    <a:pt x="36924" y="437137"/>
                  </a:lnTo>
                  <a:lnTo>
                    <a:pt x="63043" y="465784"/>
                  </a:lnTo>
                  <a:lnTo>
                    <a:pt x="95622" y="486409"/>
                  </a:lnTo>
                  <a:lnTo>
                    <a:pt x="96892" y="486409"/>
                  </a:lnTo>
                  <a:lnTo>
                    <a:pt x="68952" y="546100"/>
                  </a:lnTo>
                  <a:lnTo>
                    <a:pt x="209922" y="464819"/>
                  </a:lnTo>
                  <a:lnTo>
                    <a:pt x="178172" y="306069"/>
                  </a:lnTo>
                  <a:lnTo>
                    <a:pt x="150232" y="3657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2123440"/>
              <a:ext cx="304800" cy="151130"/>
            </a:xfrm>
            <a:custGeom>
              <a:avLst/>
              <a:gdLst/>
              <a:ahLst/>
              <a:cxnLst/>
              <a:rect l="l" t="t" r="r" b="b"/>
              <a:pathLst>
                <a:path w="304800" h="151130">
                  <a:moveTo>
                    <a:pt x="243840" y="0"/>
                  </a:moveTo>
                  <a:lnTo>
                    <a:pt x="243840" y="38100"/>
                  </a:lnTo>
                  <a:lnTo>
                    <a:pt x="60959" y="38100"/>
                  </a:lnTo>
                  <a:lnTo>
                    <a:pt x="60959" y="0"/>
                  </a:lnTo>
                  <a:lnTo>
                    <a:pt x="0" y="76200"/>
                  </a:lnTo>
                  <a:lnTo>
                    <a:pt x="60959" y="151130"/>
                  </a:lnTo>
                  <a:lnTo>
                    <a:pt x="60959" y="114300"/>
                  </a:lnTo>
                  <a:lnTo>
                    <a:pt x="243840" y="114300"/>
                  </a:lnTo>
                  <a:lnTo>
                    <a:pt x="243840" y="151130"/>
                  </a:lnTo>
                  <a:lnTo>
                    <a:pt x="304800" y="7620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53199" y="2123440"/>
              <a:ext cx="304800" cy="151130"/>
            </a:xfrm>
            <a:custGeom>
              <a:avLst/>
              <a:gdLst/>
              <a:ahLst/>
              <a:cxnLst/>
              <a:rect l="l" t="t" r="r" b="b"/>
              <a:pathLst>
                <a:path w="304800" h="151130">
                  <a:moveTo>
                    <a:pt x="0" y="76200"/>
                  </a:moveTo>
                  <a:lnTo>
                    <a:pt x="60959" y="0"/>
                  </a:lnTo>
                  <a:lnTo>
                    <a:pt x="60959" y="38100"/>
                  </a:lnTo>
                  <a:lnTo>
                    <a:pt x="243840" y="38100"/>
                  </a:lnTo>
                  <a:lnTo>
                    <a:pt x="243840" y="0"/>
                  </a:lnTo>
                  <a:lnTo>
                    <a:pt x="304800" y="76200"/>
                  </a:lnTo>
                  <a:lnTo>
                    <a:pt x="243840" y="151130"/>
                  </a:lnTo>
                  <a:lnTo>
                    <a:pt x="243840" y="114300"/>
                  </a:lnTo>
                  <a:lnTo>
                    <a:pt x="60959" y="114300"/>
                  </a:lnTo>
                  <a:lnTo>
                    <a:pt x="60959" y="151130"/>
                  </a:lnTo>
                  <a:lnTo>
                    <a:pt x="0" y="76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92949" y="2330450"/>
              <a:ext cx="396240" cy="373380"/>
            </a:xfrm>
            <a:custGeom>
              <a:avLst/>
              <a:gdLst/>
              <a:ahLst/>
              <a:cxnLst/>
              <a:rect l="l" t="t" r="r" b="b"/>
              <a:pathLst>
                <a:path w="396240" h="373380">
                  <a:moveTo>
                    <a:pt x="330780" y="160099"/>
                  </a:moveTo>
                  <a:lnTo>
                    <a:pt x="153094" y="160099"/>
                  </a:lnTo>
                  <a:lnTo>
                    <a:pt x="193833" y="168592"/>
                  </a:lnTo>
                  <a:lnTo>
                    <a:pt x="232906" y="193754"/>
                  </a:lnTo>
                  <a:lnTo>
                    <a:pt x="265429" y="233679"/>
                  </a:lnTo>
                  <a:lnTo>
                    <a:pt x="277772" y="257135"/>
                  </a:lnTo>
                  <a:lnTo>
                    <a:pt x="286067" y="281304"/>
                  </a:lnTo>
                  <a:lnTo>
                    <a:pt x="290075" y="305474"/>
                  </a:lnTo>
                  <a:lnTo>
                    <a:pt x="289559" y="328929"/>
                  </a:lnTo>
                  <a:lnTo>
                    <a:pt x="396240" y="373379"/>
                  </a:lnTo>
                  <a:lnTo>
                    <a:pt x="395843" y="326667"/>
                  </a:lnTo>
                  <a:lnTo>
                    <a:pt x="387350" y="278765"/>
                  </a:lnTo>
                  <a:lnTo>
                    <a:pt x="371236" y="230862"/>
                  </a:lnTo>
                  <a:lnTo>
                    <a:pt x="347979" y="184150"/>
                  </a:lnTo>
                  <a:lnTo>
                    <a:pt x="330780" y="160099"/>
                  </a:lnTo>
                  <a:close/>
                </a:path>
                <a:path w="396240" h="373380">
                  <a:moveTo>
                    <a:pt x="13970" y="0"/>
                  </a:moveTo>
                  <a:lnTo>
                    <a:pt x="0" y="163829"/>
                  </a:lnTo>
                  <a:lnTo>
                    <a:pt x="149859" y="226060"/>
                  </a:lnTo>
                  <a:lnTo>
                    <a:pt x="115570" y="170179"/>
                  </a:lnTo>
                  <a:lnTo>
                    <a:pt x="153094" y="160099"/>
                  </a:lnTo>
                  <a:lnTo>
                    <a:pt x="330780" y="160099"/>
                  </a:lnTo>
                  <a:lnTo>
                    <a:pt x="316922" y="140719"/>
                  </a:lnTo>
                  <a:lnTo>
                    <a:pt x="281682" y="104120"/>
                  </a:lnTo>
                  <a:lnTo>
                    <a:pt x="243435" y="74872"/>
                  </a:lnTo>
                  <a:lnTo>
                    <a:pt x="210204" y="57150"/>
                  </a:lnTo>
                  <a:lnTo>
                    <a:pt x="48259" y="57150"/>
                  </a:lnTo>
                  <a:lnTo>
                    <a:pt x="13970" y="0"/>
                  </a:lnTo>
                  <a:close/>
                </a:path>
                <a:path w="396240" h="373380">
                  <a:moveTo>
                    <a:pt x="122416" y="36452"/>
                  </a:moveTo>
                  <a:lnTo>
                    <a:pt x="83901" y="41823"/>
                  </a:lnTo>
                  <a:lnTo>
                    <a:pt x="48259" y="57150"/>
                  </a:lnTo>
                  <a:lnTo>
                    <a:pt x="210204" y="57150"/>
                  </a:lnTo>
                  <a:lnTo>
                    <a:pt x="203358" y="53498"/>
                  </a:lnTo>
                  <a:lnTo>
                    <a:pt x="162626" y="40518"/>
                  </a:lnTo>
                  <a:lnTo>
                    <a:pt x="122416" y="36452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2949" y="2330450"/>
              <a:ext cx="396240" cy="373380"/>
            </a:xfrm>
            <a:custGeom>
              <a:avLst/>
              <a:gdLst/>
              <a:ahLst/>
              <a:cxnLst/>
              <a:rect l="l" t="t" r="r" b="b"/>
              <a:pathLst>
                <a:path w="396240" h="373380">
                  <a:moveTo>
                    <a:pt x="115570" y="170179"/>
                  </a:moveTo>
                  <a:lnTo>
                    <a:pt x="153094" y="160099"/>
                  </a:lnTo>
                  <a:lnTo>
                    <a:pt x="193833" y="168592"/>
                  </a:lnTo>
                  <a:lnTo>
                    <a:pt x="232906" y="193754"/>
                  </a:lnTo>
                  <a:lnTo>
                    <a:pt x="265429" y="233679"/>
                  </a:lnTo>
                  <a:lnTo>
                    <a:pt x="277772" y="257135"/>
                  </a:lnTo>
                  <a:lnTo>
                    <a:pt x="286067" y="281304"/>
                  </a:lnTo>
                  <a:lnTo>
                    <a:pt x="290075" y="305474"/>
                  </a:lnTo>
                  <a:lnTo>
                    <a:pt x="289559" y="328929"/>
                  </a:lnTo>
                  <a:lnTo>
                    <a:pt x="396240" y="373379"/>
                  </a:lnTo>
                  <a:lnTo>
                    <a:pt x="395843" y="326667"/>
                  </a:lnTo>
                  <a:lnTo>
                    <a:pt x="387350" y="278765"/>
                  </a:lnTo>
                  <a:lnTo>
                    <a:pt x="371236" y="230862"/>
                  </a:lnTo>
                  <a:lnTo>
                    <a:pt x="347979" y="184150"/>
                  </a:lnTo>
                  <a:lnTo>
                    <a:pt x="316922" y="140719"/>
                  </a:lnTo>
                  <a:lnTo>
                    <a:pt x="281682" y="104120"/>
                  </a:lnTo>
                  <a:lnTo>
                    <a:pt x="243435" y="74872"/>
                  </a:lnTo>
                  <a:lnTo>
                    <a:pt x="203358" y="53498"/>
                  </a:lnTo>
                  <a:lnTo>
                    <a:pt x="162626" y="40518"/>
                  </a:lnTo>
                  <a:lnTo>
                    <a:pt x="122416" y="36452"/>
                  </a:lnTo>
                  <a:lnTo>
                    <a:pt x="83901" y="41823"/>
                  </a:lnTo>
                  <a:lnTo>
                    <a:pt x="48259" y="57150"/>
                  </a:lnTo>
                  <a:lnTo>
                    <a:pt x="13970" y="0"/>
                  </a:lnTo>
                  <a:lnTo>
                    <a:pt x="0" y="163829"/>
                  </a:lnTo>
                  <a:lnTo>
                    <a:pt x="149859" y="226060"/>
                  </a:lnTo>
                  <a:lnTo>
                    <a:pt x="115570" y="1701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19927" y="1819047"/>
              <a:ext cx="237944" cy="1604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52057" y="1819047"/>
              <a:ext cx="237944" cy="1604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22819" y="2566669"/>
              <a:ext cx="365760" cy="320040"/>
            </a:xfrm>
            <a:custGeom>
              <a:avLst/>
              <a:gdLst/>
              <a:ahLst/>
              <a:cxnLst/>
              <a:rect l="l" t="t" r="r" b="b"/>
              <a:pathLst>
                <a:path w="365759" h="320039">
                  <a:moveTo>
                    <a:pt x="162559" y="0"/>
                  </a:moveTo>
                  <a:lnTo>
                    <a:pt x="144779" y="0"/>
                  </a:lnTo>
                  <a:lnTo>
                    <a:pt x="128270" y="1269"/>
                  </a:lnTo>
                  <a:lnTo>
                    <a:pt x="80009" y="12700"/>
                  </a:lnTo>
                  <a:lnTo>
                    <a:pt x="41909" y="36829"/>
                  </a:lnTo>
                  <a:lnTo>
                    <a:pt x="12700" y="72389"/>
                  </a:lnTo>
                  <a:lnTo>
                    <a:pt x="0" y="116839"/>
                  </a:lnTo>
                  <a:lnTo>
                    <a:pt x="0" y="132079"/>
                  </a:lnTo>
                  <a:lnTo>
                    <a:pt x="7620" y="177800"/>
                  </a:lnTo>
                  <a:lnTo>
                    <a:pt x="30479" y="222250"/>
                  </a:lnTo>
                  <a:lnTo>
                    <a:pt x="67309" y="261619"/>
                  </a:lnTo>
                  <a:lnTo>
                    <a:pt x="81279" y="274319"/>
                  </a:lnTo>
                  <a:lnTo>
                    <a:pt x="132079" y="302259"/>
                  </a:lnTo>
                  <a:lnTo>
                    <a:pt x="185420" y="317500"/>
                  </a:lnTo>
                  <a:lnTo>
                    <a:pt x="203200" y="320039"/>
                  </a:lnTo>
                  <a:lnTo>
                    <a:pt x="220979" y="320039"/>
                  </a:lnTo>
                  <a:lnTo>
                    <a:pt x="270509" y="312419"/>
                  </a:lnTo>
                  <a:lnTo>
                    <a:pt x="312420" y="292100"/>
                  </a:lnTo>
                  <a:lnTo>
                    <a:pt x="344170" y="260350"/>
                  </a:lnTo>
                  <a:lnTo>
                    <a:pt x="363220" y="218439"/>
                  </a:lnTo>
                  <a:lnTo>
                    <a:pt x="365759" y="203200"/>
                  </a:lnTo>
                  <a:lnTo>
                    <a:pt x="365759" y="187959"/>
                  </a:lnTo>
                  <a:lnTo>
                    <a:pt x="351789" y="127000"/>
                  </a:lnTo>
                  <a:lnTo>
                    <a:pt x="323850" y="83819"/>
                  </a:lnTo>
                  <a:lnTo>
                    <a:pt x="284479" y="45719"/>
                  </a:lnTo>
                  <a:lnTo>
                    <a:pt x="251459" y="26669"/>
                  </a:lnTo>
                  <a:lnTo>
                    <a:pt x="215900" y="11429"/>
                  </a:lnTo>
                  <a:lnTo>
                    <a:pt x="198120" y="6350"/>
                  </a:lnTo>
                  <a:lnTo>
                    <a:pt x="180339" y="2539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23290" y="2567375"/>
              <a:ext cx="364490" cy="318770"/>
            </a:xfrm>
            <a:custGeom>
              <a:avLst/>
              <a:gdLst/>
              <a:ahLst/>
              <a:cxnLst/>
              <a:rect l="l" t="t" r="r" b="b"/>
              <a:pathLst>
                <a:path w="364490" h="318769">
                  <a:moveTo>
                    <a:pt x="113829" y="292664"/>
                  </a:moveTo>
                  <a:lnTo>
                    <a:pt x="71025" y="265183"/>
                  </a:lnTo>
                  <a:lnTo>
                    <a:pt x="37253" y="231139"/>
                  </a:lnTo>
                  <a:lnTo>
                    <a:pt x="13499" y="192651"/>
                  </a:lnTo>
                  <a:lnTo>
                    <a:pt x="752" y="151835"/>
                  </a:lnTo>
                  <a:lnTo>
                    <a:pt x="0" y="110807"/>
                  </a:lnTo>
                  <a:lnTo>
                    <a:pt x="12229" y="71684"/>
                  </a:lnTo>
                  <a:lnTo>
                    <a:pt x="36618" y="39370"/>
                  </a:lnTo>
                  <a:lnTo>
                    <a:pt x="70179" y="16368"/>
                  </a:lnTo>
                  <a:lnTo>
                    <a:pt x="110654" y="3104"/>
                  </a:lnTo>
                  <a:lnTo>
                    <a:pt x="155786" y="0"/>
                  </a:lnTo>
                  <a:lnTo>
                    <a:pt x="203317" y="7478"/>
                  </a:lnTo>
                  <a:lnTo>
                    <a:pt x="250989" y="25964"/>
                  </a:lnTo>
                  <a:lnTo>
                    <a:pt x="293787" y="53445"/>
                  </a:lnTo>
                  <a:lnTo>
                    <a:pt x="327518" y="87488"/>
                  </a:lnTo>
                  <a:lnTo>
                    <a:pt x="351160" y="125976"/>
                  </a:lnTo>
                  <a:lnTo>
                    <a:pt x="363690" y="166793"/>
                  </a:lnTo>
                  <a:lnTo>
                    <a:pt x="364084" y="207821"/>
                  </a:lnTo>
                  <a:lnTo>
                    <a:pt x="351319" y="246944"/>
                  </a:lnTo>
                  <a:lnTo>
                    <a:pt x="327465" y="279258"/>
                  </a:lnTo>
                  <a:lnTo>
                    <a:pt x="294263" y="302259"/>
                  </a:lnTo>
                  <a:lnTo>
                    <a:pt x="254005" y="315524"/>
                  </a:lnTo>
                  <a:lnTo>
                    <a:pt x="208985" y="318628"/>
                  </a:lnTo>
                  <a:lnTo>
                    <a:pt x="161495" y="311149"/>
                  </a:lnTo>
                  <a:lnTo>
                    <a:pt x="113829" y="292664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980847" y="1361847"/>
            <a:ext cx="3143885" cy="2153285"/>
            <a:chOff x="980847" y="1361847"/>
            <a:chExt cx="3143885" cy="2153285"/>
          </a:xfrm>
        </p:grpSpPr>
        <p:sp>
          <p:nvSpPr>
            <p:cNvPr id="36" name="object 36"/>
            <p:cNvSpPr/>
            <p:nvPr/>
          </p:nvSpPr>
          <p:spPr>
            <a:xfrm>
              <a:off x="980847" y="1361847"/>
              <a:ext cx="3143704" cy="2153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91410" y="2066290"/>
              <a:ext cx="426720" cy="218440"/>
            </a:xfrm>
            <a:custGeom>
              <a:avLst/>
              <a:gdLst/>
              <a:ahLst/>
              <a:cxnLst/>
              <a:rect l="l" t="t" r="r" b="b"/>
              <a:pathLst>
                <a:path w="426719" h="218439">
                  <a:moveTo>
                    <a:pt x="128675" y="71120"/>
                  </a:moveTo>
                  <a:lnTo>
                    <a:pt x="46989" y="71120"/>
                  </a:lnTo>
                  <a:lnTo>
                    <a:pt x="59121" y="114848"/>
                  </a:lnTo>
                  <a:lnTo>
                    <a:pt x="84907" y="153334"/>
                  </a:lnTo>
                  <a:lnTo>
                    <a:pt x="122153" y="184688"/>
                  </a:lnTo>
                  <a:lnTo>
                    <a:pt x="168666" y="207020"/>
                  </a:lnTo>
                  <a:lnTo>
                    <a:pt x="222250" y="218439"/>
                  </a:lnTo>
                  <a:lnTo>
                    <a:pt x="273026" y="217999"/>
                  </a:lnTo>
                  <a:lnTo>
                    <a:pt x="319851" y="207292"/>
                  </a:lnTo>
                  <a:lnTo>
                    <a:pt x="360679" y="187483"/>
                  </a:lnTo>
                  <a:lnTo>
                    <a:pt x="393464" y="159737"/>
                  </a:lnTo>
                  <a:lnTo>
                    <a:pt x="396619" y="154939"/>
                  </a:lnTo>
                  <a:lnTo>
                    <a:pt x="228600" y="154939"/>
                  </a:lnTo>
                  <a:lnTo>
                    <a:pt x="190956" y="145037"/>
                  </a:lnTo>
                  <a:lnTo>
                    <a:pt x="159861" y="126206"/>
                  </a:lnTo>
                  <a:lnTo>
                    <a:pt x="138052" y="100468"/>
                  </a:lnTo>
                  <a:lnTo>
                    <a:pt x="128675" y="71120"/>
                  </a:lnTo>
                  <a:close/>
                </a:path>
                <a:path w="426719" h="218439">
                  <a:moveTo>
                    <a:pt x="346709" y="77470"/>
                  </a:moveTo>
                  <a:lnTo>
                    <a:pt x="334506" y="110648"/>
                  </a:lnTo>
                  <a:lnTo>
                    <a:pt x="308133" y="136207"/>
                  </a:lnTo>
                  <a:lnTo>
                    <a:pt x="271522" y="151764"/>
                  </a:lnTo>
                  <a:lnTo>
                    <a:pt x="228600" y="154939"/>
                  </a:lnTo>
                  <a:lnTo>
                    <a:pt x="396619" y="154939"/>
                  </a:lnTo>
                  <a:lnTo>
                    <a:pt x="416160" y="125218"/>
                  </a:lnTo>
                  <a:lnTo>
                    <a:pt x="426719" y="85089"/>
                  </a:lnTo>
                  <a:lnTo>
                    <a:pt x="346709" y="77470"/>
                  </a:lnTo>
                  <a:close/>
                </a:path>
                <a:path w="426719" h="218439">
                  <a:moveTo>
                    <a:pt x="81279" y="0"/>
                  </a:moveTo>
                  <a:lnTo>
                    <a:pt x="0" y="72389"/>
                  </a:lnTo>
                  <a:lnTo>
                    <a:pt x="46989" y="71120"/>
                  </a:lnTo>
                  <a:lnTo>
                    <a:pt x="128675" y="71120"/>
                  </a:lnTo>
                  <a:lnTo>
                    <a:pt x="128269" y="69850"/>
                  </a:lnTo>
                  <a:lnTo>
                    <a:pt x="175259" y="6858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91410" y="2066290"/>
              <a:ext cx="426720" cy="218440"/>
            </a:xfrm>
            <a:custGeom>
              <a:avLst/>
              <a:gdLst/>
              <a:ahLst/>
              <a:cxnLst/>
              <a:rect l="l" t="t" r="r" b="b"/>
              <a:pathLst>
                <a:path w="426719" h="218439">
                  <a:moveTo>
                    <a:pt x="128269" y="69850"/>
                  </a:moveTo>
                  <a:lnTo>
                    <a:pt x="138052" y="100468"/>
                  </a:lnTo>
                  <a:lnTo>
                    <a:pt x="159861" y="126206"/>
                  </a:lnTo>
                  <a:lnTo>
                    <a:pt x="190956" y="145037"/>
                  </a:lnTo>
                  <a:lnTo>
                    <a:pt x="228600" y="154939"/>
                  </a:lnTo>
                  <a:lnTo>
                    <a:pt x="271522" y="151764"/>
                  </a:lnTo>
                  <a:lnTo>
                    <a:pt x="308133" y="136207"/>
                  </a:lnTo>
                  <a:lnTo>
                    <a:pt x="334506" y="110648"/>
                  </a:lnTo>
                  <a:lnTo>
                    <a:pt x="346709" y="77470"/>
                  </a:lnTo>
                  <a:lnTo>
                    <a:pt x="426719" y="85089"/>
                  </a:lnTo>
                  <a:lnTo>
                    <a:pt x="416160" y="125218"/>
                  </a:lnTo>
                  <a:lnTo>
                    <a:pt x="393464" y="159737"/>
                  </a:lnTo>
                  <a:lnTo>
                    <a:pt x="360679" y="187483"/>
                  </a:lnTo>
                  <a:lnTo>
                    <a:pt x="319851" y="207292"/>
                  </a:lnTo>
                  <a:lnTo>
                    <a:pt x="273026" y="217999"/>
                  </a:lnTo>
                  <a:lnTo>
                    <a:pt x="222250" y="218439"/>
                  </a:lnTo>
                  <a:lnTo>
                    <a:pt x="168666" y="207020"/>
                  </a:lnTo>
                  <a:lnTo>
                    <a:pt x="122153" y="184688"/>
                  </a:lnTo>
                  <a:lnTo>
                    <a:pt x="84907" y="153334"/>
                  </a:lnTo>
                  <a:lnTo>
                    <a:pt x="59121" y="114848"/>
                  </a:lnTo>
                  <a:lnTo>
                    <a:pt x="46989" y="71120"/>
                  </a:lnTo>
                  <a:lnTo>
                    <a:pt x="0" y="72389"/>
                  </a:lnTo>
                  <a:lnTo>
                    <a:pt x="81279" y="0"/>
                  </a:lnTo>
                  <a:lnTo>
                    <a:pt x="175259" y="68580"/>
                  </a:lnTo>
                  <a:lnTo>
                    <a:pt x="128269" y="69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60700" y="1662430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151130" y="0"/>
                  </a:moveTo>
                  <a:lnTo>
                    <a:pt x="134619" y="0"/>
                  </a:lnTo>
                  <a:lnTo>
                    <a:pt x="118110" y="1270"/>
                  </a:lnTo>
                  <a:lnTo>
                    <a:pt x="72389" y="13970"/>
                  </a:lnTo>
                  <a:lnTo>
                    <a:pt x="35560" y="40640"/>
                  </a:lnTo>
                  <a:lnTo>
                    <a:pt x="10160" y="80010"/>
                  </a:lnTo>
                  <a:lnTo>
                    <a:pt x="0" y="124460"/>
                  </a:lnTo>
                  <a:lnTo>
                    <a:pt x="0" y="139700"/>
                  </a:lnTo>
                  <a:lnTo>
                    <a:pt x="10160" y="187960"/>
                  </a:lnTo>
                  <a:lnTo>
                    <a:pt x="34289" y="234950"/>
                  </a:lnTo>
                  <a:lnTo>
                    <a:pt x="71119" y="275590"/>
                  </a:lnTo>
                  <a:lnTo>
                    <a:pt x="102869" y="299720"/>
                  </a:lnTo>
                  <a:lnTo>
                    <a:pt x="153669" y="323850"/>
                  </a:lnTo>
                  <a:lnTo>
                    <a:pt x="220979" y="334010"/>
                  </a:lnTo>
                  <a:lnTo>
                    <a:pt x="254000" y="328930"/>
                  </a:lnTo>
                  <a:lnTo>
                    <a:pt x="297179" y="311150"/>
                  </a:lnTo>
                  <a:lnTo>
                    <a:pt x="330200" y="280670"/>
                  </a:lnTo>
                  <a:lnTo>
                    <a:pt x="350520" y="238760"/>
                  </a:lnTo>
                  <a:lnTo>
                    <a:pt x="355600" y="208280"/>
                  </a:lnTo>
                  <a:lnTo>
                    <a:pt x="355600" y="193040"/>
                  </a:lnTo>
                  <a:lnTo>
                    <a:pt x="345439" y="144780"/>
                  </a:lnTo>
                  <a:lnTo>
                    <a:pt x="321310" y="99060"/>
                  </a:lnTo>
                  <a:lnTo>
                    <a:pt x="284479" y="57150"/>
                  </a:lnTo>
                  <a:lnTo>
                    <a:pt x="252729" y="33020"/>
                  </a:lnTo>
                  <a:lnTo>
                    <a:pt x="201929" y="1016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98CC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0700" y="1662112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86360" y="288607"/>
                  </a:moveTo>
                  <a:lnTo>
                    <a:pt x="49212" y="254176"/>
                  </a:lnTo>
                  <a:lnTo>
                    <a:pt x="22013" y="214665"/>
                  </a:lnTo>
                  <a:lnTo>
                    <a:pt x="5397" y="172402"/>
                  </a:lnTo>
                  <a:lnTo>
                    <a:pt x="0" y="129716"/>
                  </a:lnTo>
                  <a:lnTo>
                    <a:pt x="6455" y="88935"/>
                  </a:lnTo>
                  <a:lnTo>
                    <a:pt x="25400" y="52387"/>
                  </a:lnTo>
                  <a:lnTo>
                    <a:pt x="55192" y="24129"/>
                  </a:lnTo>
                  <a:lnTo>
                    <a:pt x="92286" y="6667"/>
                  </a:lnTo>
                  <a:lnTo>
                    <a:pt x="134461" y="0"/>
                  </a:lnTo>
                  <a:lnTo>
                    <a:pt x="179493" y="4127"/>
                  </a:lnTo>
                  <a:lnTo>
                    <a:pt x="225160" y="19050"/>
                  </a:lnTo>
                  <a:lnTo>
                    <a:pt x="269240" y="44767"/>
                  </a:lnTo>
                  <a:lnTo>
                    <a:pt x="306387" y="79639"/>
                  </a:lnTo>
                  <a:lnTo>
                    <a:pt x="333586" y="119274"/>
                  </a:lnTo>
                  <a:lnTo>
                    <a:pt x="350202" y="161448"/>
                  </a:lnTo>
                  <a:lnTo>
                    <a:pt x="355600" y="203940"/>
                  </a:lnTo>
                  <a:lnTo>
                    <a:pt x="349144" y="244527"/>
                  </a:lnTo>
                  <a:lnTo>
                    <a:pt x="330200" y="280987"/>
                  </a:lnTo>
                  <a:lnTo>
                    <a:pt x="300848" y="309333"/>
                  </a:lnTo>
                  <a:lnTo>
                    <a:pt x="263877" y="326989"/>
                  </a:lnTo>
                  <a:lnTo>
                    <a:pt x="221615" y="333851"/>
                  </a:lnTo>
                  <a:lnTo>
                    <a:pt x="176388" y="329811"/>
                  </a:lnTo>
                  <a:lnTo>
                    <a:pt x="130527" y="314765"/>
                  </a:lnTo>
                  <a:lnTo>
                    <a:pt x="86360" y="288607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95830" y="1851660"/>
              <a:ext cx="325120" cy="320040"/>
            </a:xfrm>
            <a:custGeom>
              <a:avLst/>
              <a:gdLst/>
              <a:ahLst/>
              <a:cxnLst/>
              <a:rect l="l" t="t" r="r" b="b"/>
              <a:pathLst>
                <a:path w="325119" h="320039">
                  <a:moveTo>
                    <a:pt x="48259" y="0"/>
                  </a:moveTo>
                  <a:lnTo>
                    <a:pt x="29209" y="113029"/>
                  </a:lnTo>
                  <a:lnTo>
                    <a:pt x="60959" y="93979"/>
                  </a:lnTo>
                  <a:lnTo>
                    <a:pt x="106680" y="167639"/>
                  </a:lnTo>
                  <a:lnTo>
                    <a:pt x="41909" y="208279"/>
                  </a:lnTo>
                  <a:lnTo>
                    <a:pt x="19050" y="171450"/>
                  </a:lnTo>
                  <a:lnTo>
                    <a:pt x="0" y="284479"/>
                  </a:lnTo>
                  <a:lnTo>
                    <a:pt x="110489" y="320039"/>
                  </a:lnTo>
                  <a:lnTo>
                    <a:pt x="87630" y="281939"/>
                  </a:lnTo>
                  <a:lnTo>
                    <a:pt x="283209" y="162560"/>
                  </a:lnTo>
                  <a:lnTo>
                    <a:pt x="306069" y="199389"/>
                  </a:lnTo>
                  <a:lnTo>
                    <a:pt x="325119" y="85089"/>
                  </a:lnTo>
                  <a:lnTo>
                    <a:pt x="214630" y="50800"/>
                  </a:lnTo>
                  <a:lnTo>
                    <a:pt x="237489" y="87629"/>
                  </a:lnTo>
                  <a:lnTo>
                    <a:pt x="172719" y="128269"/>
                  </a:lnTo>
                  <a:lnTo>
                    <a:pt x="127000" y="53339"/>
                  </a:lnTo>
                  <a:lnTo>
                    <a:pt x="158750" y="34289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95830" y="1851660"/>
              <a:ext cx="325120" cy="320040"/>
            </a:xfrm>
            <a:custGeom>
              <a:avLst/>
              <a:gdLst/>
              <a:ahLst/>
              <a:cxnLst/>
              <a:rect l="l" t="t" r="r" b="b"/>
              <a:pathLst>
                <a:path w="325119" h="320039">
                  <a:moveTo>
                    <a:pt x="48259" y="0"/>
                  </a:moveTo>
                  <a:lnTo>
                    <a:pt x="29209" y="113029"/>
                  </a:lnTo>
                  <a:lnTo>
                    <a:pt x="60959" y="93979"/>
                  </a:lnTo>
                  <a:lnTo>
                    <a:pt x="106680" y="167639"/>
                  </a:lnTo>
                  <a:lnTo>
                    <a:pt x="41909" y="208279"/>
                  </a:lnTo>
                  <a:lnTo>
                    <a:pt x="19050" y="171450"/>
                  </a:lnTo>
                  <a:lnTo>
                    <a:pt x="0" y="284479"/>
                  </a:lnTo>
                  <a:lnTo>
                    <a:pt x="110489" y="320039"/>
                  </a:lnTo>
                  <a:lnTo>
                    <a:pt x="87630" y="281939"/>
                  </a:lnTo>
                  <a:lnTo>
                    <a:pt x="283209" y="162560"/>
                  </a:lnTo>
                  <a:lnTo>
                    <a:pt x="306069" y="199389"/>
                  </a:lnTo>
                  <a:lnTo>
                    <a:pt x="325119" y="85089"/>
                  </a:lnTo>
                  <a:lnTo>
                    <a:pt x="214630" y="50800"/>
                  </a:lnTo>
                  <a:lnTo>
                    <a:pt x="237489" y="87629"/>
                  </a:lnTo>
                  <a:lnTo>
                    <a:pt x="172719" y="128269"/>
                  </a:lnTo>
                  <a:lnTo>
                    <a:pt x="127000" y="53339"/>
                  </a:lnTo>
                  <a:lnTo>
                    <a:pt x="158750" y="34289"/>
                  </a:lnTo>
                  <a:lnTo>
                    <a:pt x="482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18923" y="2226310"/>
              <a:ext cx="210820" cy="553720"/>
            </a:xfrm>
            <a:custGeom>
              <a:avLst/>
              <a:gdLst/>
              <a:ahLst/>
              <a:cxnLst/>
              <a:rect l="l" t="t" r="r" b="b"/>
              <a:pathLst>
                <a:path w="210819" h="553719">
                  <a:moveTo>
                    <a:pt x="207716" y="0"/>
                  </a:moveTo>
                  <a:lnTo>
                    <a:pt x="165705" y="17952"/>
                  </a:lnTo>
                  <a:lnTo>
                    <a:pt x="125827" y="45171"/>
                  </a:lnTo>
                  <a:lnTo>
                    <a:pt x="89302" y="80558"/>
                  </a:lnTo>
                  <a:lnTo>
                    <a:pt x="57348" y="123017"/>
                  </a:lnTo>
                  <a:lnTo>
                    <a:pt x="31186" y="171450"/>
                  </a:lnTo>
                  <a:lnTo>
                    <a:pt x="12873" y="221771"/>
                  </a:lnTo>
                  <a:lnTo>
                    <a:pt x="2552" y="271839"/>
                  </a:lnTo>
                  <a:lnTo>
                    <a:pt x="0" y="320330"/>
                  </a:lnTo>
                  <a:lnTo>
                    <a:pt x="4993" y="365918"/>
                  </a:lnTo>
                  <a:lnTo>
                    <a:pt x="17308" y="407280"/>
                  </a:lnTo>
                  <a:lnTo>
                    <a:pt x="36723" y="443091"/>
                  </a:lnTo>
                  <a:lnTo>
                    <a:pt x="63013" y="472025"/>
                  </a:lnTo>
                  <a:lnTo>
                    <a:pt x="95956" y="492760"/>
                  </a:lnTo>
                  <a:lnTo>
                    <a:pt x="68016" y="553719"/>
                  </a:lnTo>
                  <a:lnTo>
                    <a:pt x="210256" y="471169"/>
                  </a:lnTo>
                  <a:lnTo>
                    <a:pt x="190506" y="370839"/>
                  </a:lnTo>
                  <a:lnTo>
                    <a:pt x="150566" y="370839"/>
                  </a:lnTo>
                  <a:lnTo>
                    <a:pt x="120940" y="345995"/>
                  </a:lnTo>
                  <a:lnTo>
                    <a:pt x="105005" y="307339"/>
                  </a:lnTo>
                  <a:lnTo>
                    <a:pt x="103596" y="260111"/>
                  </a:lnTo>
                  <a:lnTo>
                    <a:pt x="117546" y="209550"/>
                  </a:lnTo>
                  <a:lnTo>
                    <a:pt x="134473" y="180181"/>
                  </a:lnTo>
                  <a:lnTo>
                    <a:pt x="155805" y="155575"/>
                  </a:lnTo>
                  <a:lnTo>
                    <a:pt x="180233" y="136683"/>
                  </a:lnTo>
                  <a:lnTo>
                    <a:pt x="206446" y="124460"/>
                  </a:lnTo>
                  <a:lnTo>
                    <a:pt x="207716" y="0"/>
                  </a:lnTo>
                  <a:close/>
                </a:path>
                <a:path w="210819" h="553719">
                  <a:moveTo>
                    <a:pt x="178506" y="309879"/>
                  </a:moveTo>
                  <a:lnTo>
                    <a:pt x="150566" y="370839"/>
                  </a:lnTo>
                  <a:lnTo>
                    <a:pt x="190506" y="370839"/>
                  </a:lnTo>
                  <a:lnTo>
                    <a:pt x="178506" y="309879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18923" y="2226310"/>
              <a:ext cx="210820" cy="553720"/>
            </a:xfrm>
            <a:custGeom>
              <a:avLst/>
              <a:gdLst/>
              <a:ahLst/>
              <a:cxnLst/>
              <a:rect l="l" t="t" r="r" b="b"/>
              <a:pathLst>
                <a:path w="210819" h="553719">
                  <a:moveTo>
                    <a:pt x="150566" y="370839"/>
                  </a:moveTo>
                  <a:lnTo>
                    <a:pt x="120940" y="345995"/>
                  </a:lnTo>
                  <a:lnTo>
                    <a:pt x="105005" y="307339"/>
                  </a:lnTo>
                  <a:lnTo>
                    <a:pt x="103596" y="260111"/>
                  </a:lnTo>
                  <a:lnTo>
                    <a:pt x="117546" y="209550"/>
                  </a:lnTo>
                  <a:lnTo>
                    <a:pt x="134473" y="180181"/>
                  </a:lnTo>
                  <a:lnTo>
                    <a:pt x="155805" y="155575"/>
                  </a:lnTo>
                  <a:lnTo>
                    <a:pt x="180233" y="136683"/>
                  </a:lnTo>
                  <a:lnTo>
                    <a:pt x="206446" y="124460"/>
                  </a:lnTo>
                  <a:lnTo>
                    <a:pt x="207716" y="0"/>
                  </a:lnTo>
                  <a:lnTo>
                    <a:pt x="165705" y="17952"/>
                  </a:lnTo>
                  <a:lnTo>
                    <a:pt x="125827" y="45171"/>
                  </a:lnTo>
                  <a:lnTo>
                    <a:pt x="89302" y="80558"/>
                  </a:lnTo>
                  <a:lnTo>
                    <a:pt x="57348" y="123017"/>
                  </a:lnTo>
                  <a:lnTo>
                    <a:pt x="31186" y="171450"/>
                  </a:lnTo>
                  <a:lnTo>
                    <a:pt x="12873" y="221771"/>
                  </a:lnTo>
                  <a:lnTo>
                    <a:pt x="2552" y="271839"/>
                  </a:lnTo>
                  <a:lnTo>
                    <a:pt x="0" y="320330"/>
                  </a:lnTo>
                  <a:lnTo>
                    <a:pt x="4993" y="365918"/>
                  </a:lnTo>
                  <a:lnTo>
                    <a:pt x="17308" y="407280"/>
                  </a:lnTo>
                  <a:lnTo>
                    <a:pt x="36723" y="443091"/>
                  </a:lnTo>
                  <a:lnTo>
                    <a:pt x="63013" y="472025"/>
                  </a:lnTo>
                  <a:lnTo>
                    <a:pt x="95956" y="492760"/>
                  </a:lnTo>
                  <a:lnTo>
                    <a:pt x="68016" y="553719"/>
                  </a:lnTo>
                  <a:lnTo>
                    <a:pt x="210256" y="471169"/>
                  </a:lnTo>
                  <a:lnTo>
                    <a:pt x="178506" y="309879"/>
                  </a:lnTo>
                  <a:lnTo>
                    <a:pt x="150566" y="3708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63285" y="1959610"/>
              <a:ext cx="294640" cy="481330"/>
            </a:xfrm>
            <a:custGeom>
              <a:avLst/>
              <a:gdLst/>
              <a:ahLst/>
              <a:cxnLst/>
              <a:rect l="l" t="t" r="r" b="b"/>
              <a:pathLst>
                <a:path w="294639" h="481330">
                  <a:moveTo>
                    <a:pt x="275214" y="0"/>
                  </a:moveTo>
                  <a:lnTo>
                    <a:pt x="92334" y="29210"/>
                  </a:lnTo>
                  <a:lnTo>
                    <a:pt x="56144" y="44795"/>
                  </a:lnTo>
                  <a:lnTo>
                    <a:pt x="27757" y="77083"/>
                  </a:lnTo>
                  <a:lnTo>
                    <a:pt x="8575" y="122661"/>
                  </a:lnTo>
                  <a:lnTo>
                    <a:pt x="0" y="178114"/>
                  </a:lnTo>
                  <a:lnTo>
                    <a:pt x="3434" y="240029"/>
                  </a:lnTo>
                  <a:lnTo>
                    <a:pt x="18745" y="301569"/>
                  </a:lnTo>
                  <a:lnTo>
                    <a:pt x="43322" y="353171"/>
                  </a:lnTo>
                  <a:lnTo>
                    <a:pt x="74848" y="391911"/>
                  </a:lnTo>
                  <a:lnTo>
                    <a:pt x="111008" y="414863"/>
                  </a:lnTo>
                  <a:lnTo>
                    <a:pt x="149484" y="419100"/>
                  </a:lnTo>
                  <a:lnTo>
                    <a:pt x="158374" y="481329"/>
                  </a:lnTo>
                  <a:lnTo>
                    <a:pt x="223144" y="344169"/>
                  </a:lnTo>
                  <a:lnTo>
                    <a:pt x="120274" y="232410"/>
                  </a:lnTo>
                  <a:lnTo>
                    <a:pt x="129164" y="290829"/>
                  </a:lnTo>
                  <a:lnTo>
                    <a:pt x="115630" y="288210"/>
                  </a:lnTo>
                  <a:lnTo>
                    <a:pt x="85984" y="237489"/>
                  </a:lnTo>
                  <a:lnTo>
                    <a:pt x="82590" y="197465"/>
                  </a:lnTo>
                  <a:lnTo>
                    <a:pt x="87095" y="177641"/>
                  </a:lnTo>
                  <a:lnTo>
                    <a:pt x="96124" y="163294"/>
                  </a:lnTo>
                  <a:lnTo>
                    <a:pt x="108844" y="156210"/>
                  </a:lnTo>
                  <a:lnTo>
                    <a:pt x="294264" y="128269"/>
                  </a:lnTo>
                  <a:lnTo>
                    <a:pt x="275214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285" y="1959610"/>
              <a:ext cx="294640" cy="481330"/>
            </a:xfrm>
            <a:custGeom>
              <a:avLst/>
              <a:gdLst/>
              <a:ahLst/>
              <a:cxnLst/>
              <a:rect l="l" t="t" r="r" b="b"/>
              <a:pathLst>
                <a:path w="294639" h="481330">
                  <a:moveTo>
                    <a:pt x="223144" y="344169"/>
                  </a:moveTo>
                  <a:lnTo>
                    <a:pt x="158374" y="481329"/>
                  </a:lnTo>
                  <a:lnTo>
                    <a:pt x="149484" y="419100"/>
                  </a:lnTo>
                  <a:lnTo>
                    <a:pt x="111008" y="414863"/>
                  </a:lnTo>
                  <a:lnTo>
                    <a:pt x="74848" y="391911"/>
                  </a:lnTo>
                  <a:lnTo>
                    <a:pt x="43322" y="353171"/>
                  </a:lnTo>
                  <a:lnTo>
                    <a:pt x="18745" y="301569"/>
                  </a:lnTo>
                  <a:lnTo>
                    <a:pt x="3434" y="240029"/>
                  </a:lnTo>
                  <a:lnTo>
                    <a:pt x="0" y="178114"/>
                  </a:lnTo>
                  <a:lnTo>
                    <a:pt x="8575" y="122661"/>
                  </a:lnTo>
                  <a:lnTo>
                    <a:pt x="27757" y="77083"/>
                  </a:lnTo>
                  <a:lnTo>
                    <a:pt x="56144" y="44795"/>
                  </a:lnTo>
                  <a:lnTo>
                    <a:pt x="92334" y="29210"/>
                  </a:lnTo>
                  <a:lnTo>
                    <a:pt x="275214" y="0"/>
                  </a:lnTo>
                  <a:lnTo>
                    <a:pt x="294264" y="128269"/>
                  </a:lnTo>
                  <a:lnTo>
                    <a:pt x="108844" y="156210"/>
                  </a:lnTo>
                  <a:lnTo>
                    <a:pt x="96124" y="163294"/>
                  </a:lnTo>
                  <a:lnTo>
                    <a:pt x="87095" y="177641"/>
                  </a:lnTo>
                  <a:lnTo>
                    <a:pt x="82590" y="197465"/>
                  </a:lnTo>
                  <a:lnTo>
                    <a:pt x="83444" y="220979"/>
                  </a:lnTo>
                  <a:lnTo>
                    <a:pt x="92373" y="260111"/>
                  </a:lnTo>
                  <a:lnTo>
                    <a:pt x="129164" y="290829"/>
                  </a:lnTo>
                  <a:lnTo>
                    <a:pt x="120274" y="232410"/>
                  </a:lnTo>
                  <a:lnTo>
                    <a:pt x="223144" y="3441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80847" y="4333647"/>
            <a:ext cx="3142615" cy="2152015"/>
            <a:chOff x="980847" y="4333647"/>
            <a:chExt cx="3142615" cy="2152015"/>
          </a:xfrm>
        </p:grpSpPr>
        <p:sp>
          <p:nvSpPr>
            <p:cNvPr id="48" name="object 48"/>
            <p:cNvSpPr/>
            <p:nvPr/>
          </p:nvSpPr>
          <p:spPr>
            <a:xfrm>
              <a:off x="980847" y="4333647"/>
              <a:ext cx="3142434" cy="2151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98755" y="5218429"/>
              <a:ext cx="209550" cy="492759"/>
            </a:xfrm>
            <a:custGeom>
              <a:avLst/>
              <a:gdLst/>
              <a:ahLst/>
              <a:cxnLst/>
              <a:rect l="l" t="t" r="r" b="b"/>
              <a:pathLst>
                <a:path w="209550" h="492760">
                  <a:moveTo>
                    <a:pt x="209164" y="0"/>
                  </a:moveTo>
                  <a:lnTo>
                    <a:pt x="171115" y="13716"/>
                  </a:lnTo>
                  <a:lnTo>
                    <a:pt x="133980" y="35966"/>
                  </a:lnTo>
                  <a:lnTo>
                    <a:pt x="98979" y="65836"/>
                  </a:lnTo>
                  <a:lnTo>
                    <a:pt x="67331" y="102412"/>
                  </a:lnTo>
                  <a:lnTo>
                    <a:pt x="40254" y="144780"/>
                  </a:lnTo>
                  <a:lnTo>
                    <a:pt x="17683" y="195887"/>
                  </a:lnTo>
                  <a:lnTo>
                    <a:pt x="4309" y="246816"/>
                  </a:lnTo>
                  <a:lnTo>
                    <a:pt x="0" y="295835"/>
                  </a:lnTo>
                  <a:lnTo>
                    <a:pt x="4620" y="341211"/>
                  </a:lnTo>
                  <a:lnTo>
                    <a:pt x="18039" y="381211"/>
                  </a:lnTo>
                  <a:lnTo>
                    <a:pt x="40121" y="414101"/>
                  </a:lnTo>
                  <a:lnTo>
                    <a:pt x="70734" y="438150"/>
                  </a:lnTo>
                  <a:lnTo>
                    <a:pt x="41524" y="492760"/>
                  </a:lnTo>
                  <a:lnTo>
                    <a:pt x="172334" y="424180"/>
                  </a:lnTo>
                  <a:lnTo>
                    <a:pt x="163467" y="331470"/>
                  </a:lnTo>
                  <a:lnTo>
                    <a:pt x="129154" y="331470"/>
                  </a:lnTo>
                  <a:lnTo>
                    <a:pt x="104985" y="307736"/>
                  </a:lnTo>
                  <a:lnTo>
                    <a:pt x="93912" y="272097"/>
                  </a:lnTo>
                  <a:lnTo>
                    <a:pt x="96650" y="229314"/>
                  </a:lnTo>
                  <a:lnTo>
                    <a:pt x="113914" y="184150"/>
                  </a:lnTo>
                  <a:lnTo>
                    <a:pt x="131139" y="157837"/>
                  </a:lnTo>
                  <a:lnTo>
                    <a:pt x="151697" y="136525"/>
                  </a:lnTo>
                  <a:lnTo>
                    <a:pt x="174636" y="120927"/>
                  </a:lnTo>
                  <a:lnTo>
                    <a:pt x="199004" y="111760"/>
                  </a:lnTo>
                  <a:lnTo>
                    <a:pt x="209164" y="0"/>
                  </a:lnTo>
                  <a:close/>
                </a:path>
                <a:path w="209550" h="492760">
                  <a:moveTo>
                    <a:pt x="158364" y="278130"/>
                  </a:moveTo>
                  <a:lnTo>
                    <a:pt x="129154" y="331470"/>
                  </a:lnTo>
                  <a:lnTo>
                    <a:pt x="163467" y="331470"/>
                  </a:lnTo>
                  <a:lnTo>
                    <a:pt x="158364" y="27813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98755" y="5218429"/>
              <a:ext cx="209550" cy="492759"/>
            </a:xfrm>
            <a:custGeom>
              <a:avLst/>
              <a:gdLst/>
              <a:ahLst/>
              <a:cxnLst/>
              <a:rect l="l" t="t" r="r" b="b"/>
              <a:pathLst>
                <a:path w="209550" h="492760">
                  <a:moveTo>
                    <a:pt x="129154" y="331470"/>
                  </a:moveTo>
                  <a:lnTo>
                    <a:pt x="104985" y="307736"/>
                  </a:lnTo>
                  <a:lnTo>
                    <a:pt x="93912" y="272097"/>
                  </a:lnTo>
                  <a:lnTo>
                    <a:pt x="96650" y="229314"/>
                  </a:lnTo>
                  <a:lnTo>
                    <a:pt x="113914" y="184150"/>
                  </a:lnTo>
                  <a:lnTo>
                    <a:pt x="151697" y="136525"/>
                  </a:lnTo>
                  <a:lnTo>
                    <a:pt x="199004" y="111760"/>
                  </a:lnTo>
                  <a:lnTo>
                    <a:pt x="209164" y="0"/>
                  </a:lnTo>
                  <a:lnTo>
                    <a:pt x="171115" y="13716"/>
                  </a:lnTo>
                  <a:lnTo>
                    <a:pt x="133980" y="35966"/>
                  </a:lnTo>
                  <a:lnTo>
                    <a:pt x="98979" y="65836"/>
                  </a:lnTo>
                  <a:lnTo>
                    <a:pt x="67331" y="102412"/>
                  </a:lnTo>
                  <a:lnTo>
                    <a:pt x="40254" y="144780"/>
                  </a:lnTo>
                  <a:lnTo>
                    <a:pt x="17683" y="195887"/>
                  </a:lnTo>
                  <a:lnTo>
                    <a:pt x="4309" y="246816"/>
                  </a:lnTo>
                  <a:lnTo>
                    <a:pt x="0" y="295835"/>
                  </a:lnTo>
                  <a:lnTo>
                    <a:pt x="4620" y="341211"/>
                  </a:lnTo>
                  <a:lnTo>
                    <a:pt x="18039" y="381211"/>
                  </a:lnTo>
                  <a:lnTo>
                    <a:pt x="40121" y="414101"/>
                  </a:lnTo>
                  <a:lnTo>
                    <a:pt x="70734" y="438150"/>
                  </a:lnTo>
                  <a:lnTo>
                    <a:pt x="41524" y="492760"/>
                  </a:lnTo>
                  <a:lnTo>
                    <a:pt x="172334" y="424180"/>
                  </a:lnTo>
                  <a:lnTo>
                    <a:pt x="158364" y="278130"/>
                  </a:lnTo>
                  <a:lnTo>
                    <a:pt x="129154" y="3314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45969" y="4847589"/>
              <a:ext cx="241935" cy="375920"/>
            </a:xfrm>
            <a:custGeom>
              <a:avLst/>
              <a:gdLst/>
              <a:ahLst/>
              <a:cxnLst/>
              <a:rect l="l" t="t" r="r" b="b"/>
              <a:pathLst>
                <a:path w="241935" h="375920">
                  <a:moveTo>
                    <a:pt x="219043" y="124460"/>
                  </a:moveTo>
                  <a:lnTo>
                    <a:pt x="80010" y="124460"/>
                  </a:lnTo>
                  <a:lnTo>
                    <a:pt x="110291" y="127198"/>
                  </a:lnTo>
                  <a:lnTo>
                    <a:pt x="136524" y="141605"/>
                  </a:lnTo>
                  <a:lnTo>
                    <a:pt x="156090" y="165536"/>
                  </a:lnTo>
                  <a:lnTo>
                    <a:pt x="166369" y="196850"/>
                  </a:lnTo>
                  <a:lnTo>
                    <a:pt x="165754" y="230663"/>
                  </a:lnTo>
                  <a:lnTo>
                    <a:pt x="153828" y="259714"/>
                  </a:lnTo>
                  <a:lnTo>
                    <a:pt x="132615" y="281146"/>
                  </a:lnTo>
                  <a:lnTo>
                    <a:pt x="104140" y="292100"/>
                  </a:lnTo>
                  <a:lnTo>
                    <a:pt x="116840" y="375920"/>
                  </a:lnTo>
                  <a:lnTo>
                    <a:pt x="162824" y="360263"/>
                  </a:lnTo>
                  <a:lnTo>
                    <a:pt x="200334" y="330525"/>
                  </a:lnTo>
                  <a:lnTo>
                    <a:pt x="227299" y="289692"/>
                  </a:lnTo>
                  <a:lnTo>
                    <a:pt x="241645" y="240751"/>
                  </a:lnTo>
                  <a:lnTo>
                    <a:pt x="241300" y="186690"/>
                  </a:lnTo>
                  <a:lnTo>
                    <a:pt x="225775" y="134802"/>
                  </a:lnTo>
                  <a:lnTo>
                    <a:pt x="219043" y="124460"/>
                  </a:lnTo>
                  <a:close/>
                </a:path>
                <a:path w="241935" h="375920">
                  <a:moveTo>
                    <a:pt x="62230" y="0"/>
                  </a:moveTo>
                  <a:lnTo>
                    <a:pt x="0" y="93980"/>
                  </a:lnTo>
                  <a:lnTo>
                    <a:pt x="86360" y="166370"/>
                  </a:lnTo>
                  <a:lnTo>
                    <a:pt x="80010" y="124460"/>
                  </a:lnTo>
                  <a:lnTo>
                    <a:pt x="219043" y="124460"/>
                  </a:lnTo>
                  <a:lnTo>
                    <a:pt x="197876" y="91937"/>
                  </a:lnTo>
                  <a:lnTo>
                    <a:pt x="160467" y="60411"/>
                  </a:lnTo>
                  <a:lnTo>
                    <a:pt x="116413" y="42539"/>
                  </a:lnTo>
                  <a:lnTo>
                    <a:pt x="68580" y="4064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45969" y="4847589"/>
              <a:ext cx="241935" cy="375920"/>
            </a:xfrm>
            <a:custGeom>
              <a:avLst/>
              <a:gdLst/>
              <a:ahLst/>
              <a:cxnLst/>
              <a:rect l="l" t="t" r="r" b="b"/>
              <a:pathLst>
                <a:path w="241935" h="375920">
                  <a:moveTo>
                    <a:pt x="80010" y="124460"/>
                  </a:moveTo>
                  <a:lnTo>
                    <a:pt x="110291" y="127198"/>
                  </a:lnTo>
                  <a:lnTo>
                    <a:pt x="136524" y="141605"/>
                  </a:lnTo>
                  <a:lnTo>
                    <a:pt x="156090" y="165536"/>
                  </a:lnTo>
                  <a:lnTo>
                    <a:pt x="166369" y="196850"/>
                  </a:lnTo>
                  <a:lnTo>
                    <a:pt x="165754" y="230663"/>
                  </a:lnTo>
                  <a:lnTo>
                    <a:pt x="153828" y="259714"/>
                  </a:lnTo>
                  <a:lnTo>
                    <a:pt x="132615" y="281146"/>
                  </a:lnTo>
                  <a:lnTo>
                    <a:pt x="104140" y="292100"/>
                  </a:lnTo>
                  <a:lnTo>
                    <a:pt x="116840" y="375920"/>
                  </a:lnTo>
                  <a:lnTo>
                    <a:pt x="162824" y="360263"/>
                  </a:lnTo>
                  <a:lnTo>
                    <a:pt x="200334" y="330525"/>
                  </a:lnTo>
                  <a:lnTo>
                    <a:pt x="227299" y="289692"/>
                  </a:lnTo>
                  <a:lnTo>
                    <a:pt x="241645" y="240751"/>
                  </a:lnTo>
                  <a:lnTo>
                    <a:pt x="241300" y="186690"/>
                  </a:lnTo>
                  <a:lnTo>
                    <a:pt x="225775" y="134802"/>
                  </a:lnTo>
                  <a:lnTo>
                    <a:pt x="197876" y="91937"/>
                  </a:lnTo>
                  <a:lnTo>
                    <a:pt x="160467" y="60411"/>
                  </a:lnTo>
                  <a:lnTo>
                    <a:pt x="116413" y="42539"/>
                  </a:lnTo>
                  <a:lnTo>
                    <a:pt x="68580" y="40640"/>
                  </a:lnTo>
                  <a:lnTo>
                    <a:pt x="62230" y="0"/>
                  </a:lnTo>
                  <a:lnTo>
                    <a:pt x="0" y="93980"/>
                  </a:lnTo>
                  <a:lnTo>
                    <a:pt x="86360" y="166370"/>
                  </a:lnTo>
                  <a:lnTo>
                    <a:pt x="80010" y="1244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60067" y="4813707"/>
              <a:ext cx="227784" cy="1439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28697" y="4804817"/>
              <a:ext cx="227784" cy="1439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06750" y="4846319"/>
              <a:ext cx="220979" cy="420370"/>
            </a:xfrm>
            <a:custGeom>
              <a:avLst/>
              <a:gdLst/>
              <a:ahLst/>
              <a:cxnLst/>
              <a:rect l="l" t="t" r="r" b="b"/>
              <a:pathLst>
                <a:path w="220979" h="420370">
                  <a:moveTo>
                    <a:pt x="147320" y="0"/>
                  </a:moveTo>
                  <a:lnTo>
                    <a:pt x="147320" y="49529"/>
                  </a:lnTo>
                  <a:lnTo>
                    <a:pt x="108185" y="56626"/>
                  </a:lnTo>
                  <a:lnTo>
                    <a:pt x="73001" y="76670"/>
                  </a:lnTo>
                  <a:lnTo>
                    <a:pt x="43179" y="107791"/>
                  </a:lnTo>
                  <a:lnTo>
                    <a:pt x="20131" y="148119"/>
                  </a:lnTo>
                  <a:lnTo>
                    <a:pt x="5268" y="195785"/>
                  </a:lnTo>
                  <a:lnTo>
                    <a:pt x="0" y="248919"/>
                  </a:lnTo>
                  <a:lnTo>
                    <a:pt x="4881" y="300176"/>
                  </a:lnTo>
                  <a:lnTo>
                    <a:pt x="19050" y="347503"/>
                  </a:lnTo>
                  <a:lnTo>
                    <a:pt x="41790" y="388401"/>
                  </a:lnTo>
                  <a:lnTo>
                    <a:pt x="72389" y="420369"/>
                  </a:lnTo>
                  <a:lnTo>
                    <a:pt x="109220" y="335279"/>
                  </a:lnTo>
                  <a:lnTo>
                    <a:pt x="94555" y="318750"/>
                  </a:lnTo>
                  <a:lnTo>
                    <a:pt x="83343" y="298291"/>
                  </a:lnTo>
                  <a:lnTo>
                    <a:pt x="76180" y="274736"/>
                  </a:lnTo>
                  <a:lnTo>
                    <a:pt x="73660" y="248919"/>
                  </a:lnTo>
                  <a:lnTo>
                    <a:pt x="79454" y="210403"/>
                  </a:lnTo>
                  <a:lnTo>
                    <a:pt x="95250" y="178911"/>
                  </a:lnTo>
                  <a:lnTo>
                    <a:pt x="118665" y="157658"/>
                  </a:lnTo>
                  <a:lnTo>
                    <a:pt x="147320" y="149859"/>
                  </a:lnTo>
                  <a:lnTo>
                    <a:pt x="183683" y="149859"/>
                  </a:lnTo>
                  <a:lnTo>
                    <a:pt x="220979" y="99059"/>
                  </a:lnTo>
                  <a:lnTo>
                    <a:pt x="147320" y="0"/>
                  </a:lnTo>
                  <a:close/>
                </a:path>
                <a:path w="220979" h="420370">
                  <a:moveTo>
                    <a:pt x="183683" y="149859"/>
                  </a:moveTo>
                  <a:lnTo>
                    <a:pt x="147320" y="149859"/>
                  </a:lnTo>
                  <a:lnTo>
                    <a:pt x="147320" y="199389"/>
                  </a:lnTo>
                  <a:lnTo>
                    <a:pt x="183683" y="149859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06750" y="4846319"/>
              <a:ext cx="220979" cy="420370"/>
            </a:xfrm>
            <a:custGeom>
              <a:avLst/>
              <a:gdLst/>
              <a:ahLst/>
              <a:cxnLst/>
              <a:rect l="l" t="t" r="r" b="b"/>
              <a:pathLst>
                <a:path w="220979" h="420370">
                  <a:moveTo>
                    <a:pt x="147320" y="149859"/>
                  </a:moveTo>
                  <a:lnTo>
                    <a:pt x="118665" y="157658"/>
                  </a:lnTo>
                  <a:lnTo>
                    <a:pt x="95250" y="178911"/>
                  </a:lnTo>
                  <a:lnTo>
                    <a:pt x="79454" y="210403"/>
                  </a:lnTo>
                  <a:lnTo>
                    <a:pt x="73660" y="248919"/>
                  </a:lnTo>
                  <a:lnTo>
                    <a:pt x="76180" y="274736"/>
                  </a:lnTo>
                  <a:lnTo>
                    <a:pt x="83343" y="298291"/>
                  </a:lnTo>
                  <a:lnTo>
                    <a:pt x="94555" y="318750"/>
                  </a:lnTo>
                  <a:lnTo>
                    <a:pt x="109220" y="335279"/>
                  </a:lnTo>
                  <a:lnTo>
                    <a:pt x="72389" y="420369"/>
                  </a:lnTo>
                  <a:lnTo>
                    <a:pt x="41790" y="388401"/>
                  </a:lnTo>
                  <a:lnTo>
                    <a:pt x="19050" y="347503"/>
                  </a:lnTo>
                  <a:lnTo>
                    <a:pt x="4881" y="300176"/>
                  </a:lnTo>
                  <a:lnTo>
                    <a:pt x="0" y="248919"/>
                  </a:lnTo>
                  <a:lnTo>
                    <a:pt x="5268" y="195785"/>
                  </a:lnTo>
                  <a:lnTo>
                    <a:pt x="20131" y="148119"/>
                  </a:lnTo>
                  <a:lnTo>
                    <a:pt x="43179" y="107791"/>
                  </a:lnTo>
                  <a:lnTo>
                    <a:pt x="73001" y="76670"/>
                  </a:lnTo>
                  <a:lnTo>
                    <a:pt x="108185" y="56626"/>
                  </a:lnTo>
                  <a:lnTo>
                    <a:pt x="147320" y="49529"/>
                  </a:lnTo>
                  <a:lnTo>
                    <a:pt x="147320" y="0"/>
                  </a:lnTo>
                  <a:lnTo>
                    <a:pt x="220979" y="99059"/>
                  </a:lnTo>
                  <a:lnTo>
                    <a:pt x="147320" y="199389"/>
                  </a:lnTo>
                  <a:lnTo>
                    <a:pt x="147320" y="1498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08629" y="5218429"/>
              <a:ext cx="230504" cy="424180"/>
            </a:xfrm>
            <a:custGeom>
              <a:avLst/>
              <a:gdLst/>
              <a:ahLst/>
              <a:cxnLst/>
              <a:rect l="l" t="t" r="r" b="b"/>
              <a:pathLst>
                <a:path w="230505" h="424179">
                  <a:moveTo>
                    <a:pt x="58419" y="255270"/>
                  </a:moveTo>
                  <a:lnTo>
                    <a:pt x="69850" y="406400"/>
                  </a:lnTo>
                  <a:lnTo>
                    <a:pt x="219709" y="424180"/>
                  </a:lnTo>
                  <a:lnTo>
                    <a:pt x="179069" y="382270"/>
                  </a:lnTo>
                  <a:lnTo>
                    <a:pt x="180339" y="382270"/>
                  </a:lnTo>
                  <a:lnTo>
                    <a:pt x="207261" y="346798"/>
                  </a:lnTo>
                  <a:lnTo>
                    <a:pt x="223875" y="305796"/>
                  </a:lnTo>
                  <a:lnTo>
                    <a:pt x="225110" y="297180"/>
                  </a:lnTo>
                  <a:lnTo>
                    <a:pt x="99059" y="297180"/>
                  </a:lnTo>
                  <a:lnTo>
                    <a:pt x="58419" y="255270"/>
                  </a:lnTo>
                  <a:close/>
                </a:path>
                <a:path w="230505" h="424179">
                  <a:moveTo>
                    <a:pt x="0" y="0"/>
                  </a:moveTo>
                  <a:lnTo>
                    <a:pt x="8889" y="106680"/>
                  </a:lnTo>
                  <a:lnTo>
                    <a:pt x="29924" y="111422"/>
                  </a:lnTo>
                  <a:lnTo>
                    <a:pt x="50482" y="119856"/>
                  </a:lnTo>
                  <a:lnTo>
                    <a:pt x="69611" y="131861"/>
                  </a:lnTo>
                  <a:lnTo>
                    <a:pt x="86359" y="147320"/>
                  </a:lnTo>
                  <a:lnTo>
                    <a:pt x="112454" y="184844"/>
                  </a:lnTo>
                  <a:lnTo>
                    <a:pt x="123666" y="225583"/>
                  </a:lnTo>
                  <a:lnTo>
                    <a:pt x="119399" y="264656"/>
                  </a:lnTo>
                  <a:lnTo>
                    <a:pt x="99059" y="297180"/>
                  </a:lnTo>
                  <a:lnTo>
                    <a:pt x="225110" y="297180"/>
                  </a:lnTo>
                  <a:lnTo>
                    <a:pt x="230292" y="261038"/>
                  </a:lnTo>
                  <a:lnTo>
                    <a:pt x="226622" y="214304"/>
                  </a:lnTo>
                  <a:lnTo>
                    <a:pt x="212978" y="167369"/>
                  </a:lnTo>
                  <a:lnTo>
                    <a:pt x="189470" y="122012"/>
                  </a:lnTo>
                  <a:lnTo>
                    <a:pt x="156209" y="80010"/>
                  </a:lnTo>
                  <a:lnTo>
                    <a:pt x="121622" y="49649"/>
                  </a:lnTo>
                  <a:lnTo>
                    <a:pt x="83343" y="25717"/>
                  </a:lnTo>
                  <a:lnTo>
                    <a:pt x="42445" y="8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08629" y="5218429"/>
              <a:ext cx="230504" cy="424180"/>
            </a:xfrm>
            <a:custGeom>
              <a:avLst/>
              <a:gdLst/>
              <a:ahLst/>
              <a:cxnLst/>
              <a:rect l="l" t="t" r="r" b="b"/>
              <a:pathLst>
                <a:path w="230505" h="424179">
                  <a:moveTo>
                    <a:pt x="99059" y="297180"/>
                  </a:moveTo>
                  <a:lnTo>
                    <a:pt x="119399" y="264656"/>
                  </a:lnTo>
                  <a:lnTo>
                    <a:pt x="123666" y="225583"/>
                  </a:lnTo>
                  <a:lnTo>
                    <a:pt x="112454" y="184844"/>
                  </a:lnTo>
                  <a:lnTo>
                    <a:pt x="86359" y="147320"/>
                  </a:lnTo>
                  <a:lnTo>
                    <a:pt x="50482" y="119856"/>
                  </a:lnTo>
                  <a:lnTo>
                    <a:pt x="8889" y="106680"/>
                  </a:lnTo>
                  <a:lnTo>
                    <a:pt x="0" y="0"/>
                  </a:lnTo>
                  <a:lnTo>
                    <a:pt x="42445" y="8929"/>
                  </a:lnTo>
                  <a:lnTo>
                    <a:pt x="83343" y="25717"/>
                  </a:lnTo>
                  <a:lnTo>
                    <a:pt x="121622" y="49649"/>
                  </a:lnTo>
                  <a:lnTo>
                    <a:pt x="156209" y="80010"/>
                  </a:lnTo>
                  <a:lnTo>
                    <a:pt x="189470" y="122012"/>
                  </a:lnTo>
                  <a:lnTo>
                    <a:pt x="212978" y="167369"/>
                  </a:lnTo>
                  <a:lnTo>
                    <a:pt x="226622" y="214304"/>
                  </a:lnTo>
                  <a:lnTo>
                    <a:pt x="230292" y="261038"/>
                  </a:lnTo>
                  <a:lnTo>
                    <a:pt x="223875" y="305796"/>
                  </a:lnTo>
                  <a:lnTo>
                    <a:pt x="207261" y="346798"/>
                  </a:lnTo>
                  <a:lnTo>
                    <a:pt x="180339" y="382270"/>
                  </a:lnTo>
                  <a:lnTo>
                    <a:pt x="179069" y="382270"/>
                  </a:lnTo>
                  <a:lnTo>
                    <a:pt x="219709" y="424180"/>
                  </a:lnTo>
                  <a:lnTo>
                    <a:pt x="69850" y="406400"/>
                  </a:lnTo>
                  <a:lnTo>
                    <a:pt x="58419" y="255270"/>
                  </a:lnTo>
                  <a:lnTo>
                    <a:pt x="99059" y="2971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23719" y="4485639"/>
              <a:ext cx="1736089" cy="1056640"/>
            </a:xfrm>
            <a:custGeom>
              <a:avLst/>
              <a:gdLst/>
              <a:ahLst/>
              <a:cxnLst/>
              <a:rect l="l" t="t" r="r" b="b"/>
              <a:pathLst>
                <a:path w="1736089" h="1056639">
                  <a:moveTo>
                    <a:pt x="867410" y="0"/>
                  </a:moveTo>
                  <a:lnTo>
                    <a:pt x="778510" y="2540"/>
                  </a:lnTo>
                  <a:lnTo>
                    <a:pt x="692150" y="11430"/>
                  </a:lnTo>
                  <a:lnTo>
                    <a:pt x="609600" y="25400"/>
                  </a:lnTo>
                  <a:lnTo>
                    <a:pt x="529590" y="44450"/>
                  </a:lnTo>
                  <a:lnTo>
                    <a:pt x="453390" y="68580"/>
                  </a:lnTo>
                  <a:lnTo>
                    <a:pt x="382269" y="97790"/>
                  </a:lnTo>
                  <a:lnTo>
                    <a:pt x="314960" y="129540"/>
                  </a:lnTo>
                  <a:lnTo>
                    <a:pt x="254000" y="166370"/>
                  </a:lnTo>
                  <a:lnTo>
                    <a:pt x="198119" y="207010"/>
                  </a:lnTo>
                  <a:lnTo>
                    <a:pt x="148590" y="250190"/>
                  </a:lnTo>
                  <a:lnTo>
                    <a:pt x="104140" y="297180"/>
                  </a:lnTo>
                  <a:lnTo>
                    <a:pt x="67310" y="347980"/>
                  </a:lnTo>
                  <a:lnTo>
                    <a:pt x="38100" y="400050"/>
                  </a:lnTo>
                  <a:lnTo>
                    <a:pt x="17780" y="453390"/>
                  </a:lnTo>
                  <a:lnTo>
                    <a:pt x="3810" y="510540"/>
                  </a:lnTo>
                  <a:lnTo>
                    <a:pt x="0" y="568960"/>
                  </a:lnTo>
                  <a:lnTo>
                    <a:pt x="1269" y="605790"/>
                  </a:lnTo>
                  <a:lnTo>
                    <a:pt x="16510" y="679450"/>
                  </a:lnTo>
                  <a:lnTo>
                    <a:pt x="44450" y="749300"/>
                  </a:lnTo>
                  <a:lnTo>
                    <a:pt x="63500" y="783590"/>
                  </a:lnTo>
                  <a:lnTo>
                    <a:pt x="86360" y="816610"/>
                  </a:lnTo>
                  <a:lnTo>
                    <a:pt x="111760" y="849630"/>
                  </a:lnTo>
                  <a:lnTo>
                    <a:pt x="140969" y="880110"/>
                  </a:lnTo>
                  <a:lnTo>
                    <a:pt x="172719" y="909320"/>
                  </a:lnTo>
                  <a:lnTo>
                    <a:pt x="207010" y="938530"/>
                  </a:lnTo>
                  <a:lnTo>
                    <a:pt x="245110" y="965200"/>
                  </a:lnTo>
                  <a:lnTo>
                    <a:pt x="284480" y="990600"/>
                  </a:lnTo>
                  <a:lnTo>
                    <a:pt x="327660" y="1014730"/>
                  </a:lnTo>
                  <a:lnTo>
                    <a:pt x="373380" y="1036320"/>
                  </a:lnTo>
                  <a:lnTo>
                    <a:pt x="420369" y="1056640"/>
                  </a:lnTo>
                  <a:lnTo>
                    <a:pt x="520700" y="948690"/>
                  </a:lnTo>
                  <a:lnTo>
                    <a:pt x="482600" y="932180"/>
                  </a:lnTo>
                  <a:lnTo>
                    <a:pt x="448310" y="915670"/>
                  </a:lnTo>
                  <a:lnTo>
                    <a:pt x="415290" y="896620"/>
                  </a:lnTo>
                  <a:lnTo>
                    <a:pt x="354330" y="855980"/>
                  </a:lnTo>
                  <a:lnTo>
                    <a:pt x="302260" y="811530"/>
                  </a:lnTo>
                  <a:lnTo>
                    <a:pt x="260350" y="762000"/>
                  </a:lnTo>
                  <a:lnTo>
                    <a:pt x="227330" y="709930"/>
                  </a:lnTo>
                  <a:lnTo>
                    <a:pt x="205740" y="655320"/>
                  </a:lnTo>
                  <a:lnTo>
                    <a:pt x="194310" y="598170"/>
                  </a:lnTo>
                  <a:lnTo>
                    <a:pt x="193040" y="568960"/>
                  </a:lnTo>
                  <a:lnTo>
                    <a:pt x="196850" y="523240"/>
                  </a:lnTo>
                  <a:lnTo>
                    <a:pt x="205740" y="480060"/>
                  </a:lnTo>
                  <a:lnTo>
                    <a:pt x="222250" y="436880"/>
                  </a:lnTo>
                  <a:lnTo>
                    <a:pt x="245110" y="396240"/>
                  </a:lnTo>
                  <a:lnTo>
                    <a:pt x="274319" y="358140"/>
                  </a:lnTo>
                  <a:lnTo>
                    <a:pt x="307340" y="321310"/>
                  </a:lnTo>
                  <a:lnTo>
                    <a:pt x="346710" y="287020"/>
                  </a:lnTo>
                  <a:lnTo>
                    <a:pt x="389890" y="256540"/>
                  </a:lnTo>
                  <a:lnTo>
                    <a:pt x="438150" y="227330"/>
                  </a:lnTo>
                  <a:lnTo>
                    <a:pt x="490219" y="201930"/>
                  </a:lnTo>
                  <a:lnTo>
                    <a:pt x="546100" y="179070"/>
                  </a:lnTo>
                  <a:lnTo>
                    <a:pt x="604519" y="161290"/>
                  </a:lnTo>
                  <a:lnTo>
                    <a:pt x="666750" y="146050"/>
                  </a:lnTo>
                  <a:lnTo>
                    <a:pt x="731519" y="135890"/>
                  </a:lnTo>
                  <a:lnTo>
                    <a:pt x="798830" y="128270"/>
                  </a:lnTo>
                  <a:lnTo>
                    <a:pt x="867410" y="125730"/>
                  </a:lnTo>
                  <a:lnTo>
                    <a:pt x="935990" y="128270"/>
                  </a:lnTo>
                  <a:lnTo>
                    <a:pt x="1003300" y="135890"/>
                  </a:lnTo>
                  <a:lnTo>
                    <a:pt x="1068070" y="146050"/>
                  </a:lnTo>
                  <a:lnTo>
                    <a:pt x="1130300" y="161290"/>
                  </a:lnTo>
                  <a:lnTo>
                    <a:pt x="1188720" y="179070"/>
                  </a:lnTo>
                  <a:lnTo>
                    <a:pt x="1244600" y="201930"/>
                  </a:lnTo>
                  <a:lnTo>
                    <a:pt x="1296670" y="227330"/>
                  </a:lnTo>
                  <a:lnTo>
                    <a:pt x="1344930" y="256540"/>
                  </a:lnTo>
                  <a:lnTo>
                    <a:pt x="1388110" y="287020"/>
                  </a:lnTo>
                  <a:lnTo>
                    <a:pt x="1427480" y="321310"/>
                  </a:lnTo>
                  <a:lnTo>
                    <a:pt x="1460500" y="358140"/>
                  </a:lnTo>
                  <a:lnTo>
                    <a:pt x="1489709" y="396240"/>
                  </a:lnTo>
                  <a:lnTo>
                    <a:pt x="1512570" y="436880"/>
                  </a:lnTo>
                  <a:lnTo>
                    <a:pt x="1529080" y="480060"/>
                  </a:lnTo>
                  <a:lnTo>
                    <a:pt x="1539240" y="523240"/>
                  </a:lnTo>
                  <a:lnTo>
                    <a:pt x="1541780" y="568960"/>
                  </a:lnTo>
                  <a:lnTo>
                    <a:pt x="1540509" y="598170"/>
                  </a:lnTo>
                  <a:lnTo>
                    <a:pt x="1529080" y="655320"/>
                  </a:lnTo>
                  <a:lnTo>
                    <a:pt x="1507490" y="709930"/>
                  </a:lnTo>
                  <a:lnTo>
                    <a:pt x="1474470" y="762000"/>
                  </a:lnTo>
                  <a:lnTo>
                    <a:pt x="1432559" y="811530"/>
                  </a:lnTo>
                  <a:lnTo>
                    <a:pt x="1380490" y="855980"/>
                  </a:lnTo>
                  <a:lnTo>
                    <a:pt x="1319530" y="896620"/>
                  </a:lnTo>
                  <a:lnTo>
                    <a:pt x="1286510" y="915670"/>
                  </a:lnTo>
                  <a:lnTo>
                    <a:pt x="1214120" y="948690"/>
                  </a:lnTo>
                  <a:lnTo>
                    <a:pt x="1314450" y="1056640"/>
                  </a:lnTo>
                  <a:lnTo>
                    <a:pt x="1361440" y="1036320"/>
                  </a:lnTo>
                  <a:lnTo>
                    <a:pt x="1407160" y="1014730"/>
                  </a:lnTo>
                  <a:lnTo>
                    <a:pt x="1450340" y="990600"/>
                  </a:lnTo>
                  <a:lnTo>
                    <a:pt x="1489709" y="965200"/>
                  </a:lnTo>
                  <a:lnTo>
                    <a:pt x="1527809" y="938530"/>
                  </a:lnTo>
                  <a:lnTo>
                    <a:pt x="1562100" y="909320"/>
                  </a:lnTo>
                  <a:lnTo>
                    <a:pt x="1593850" y="880110"/>
                  </a:lnTo>
                  <a:lnTo>
                    <a:pt x="1623059" y="849630"/>
                  </a:lnTo>
                  <a:lnTo>
                    <a:pt x="1648459" y="816610"/>
                  </a:lnTo>
                  <a:lnTo>
                    <a:pt x="1671320" y="783590"/>
                  </a:lnTo>
                  <a:lnTo>
                    <a:pt x="1690370" y="749300"/>
                  </a:lnTo>
                  <a:lnTo>
                    <a:pt x="1719580" y="679450"/>
                  </a:lnTo>
                  <a:lnTo>
                    <a:pt x="1733550" y="605790"/>
                  </a:lnTo>
                  <a:lnTo>
                    <a:pt x="1736090" y="568960"/>
                  </a:lnTo>
                  <a:lnTo>
                    <a:pt x="1731009" y="510540"/>
                  </a:lnTo>
                  <a:lnTo>
                    <a:pt x="1718309" y="453390"/>
                  </a:lnTo>
                  <a:lnTo>
                    <a:pt x="1696720" y="400050"/>
                  </a:lnTo>
                  <a:lnTo>
                    <a:pt x="1667509" y="347980"/>
                  </a:lnTo>
                  <a:lnTo>
                    <a:pt x="1630680" y="297180"/>
                  </a:lnTo>
                  <a:lnTo>
                    <a:pt x="1587500" y="250190"/>
                  </a:lnTo>
                  <a:lnTo>
                    <a:pt x="1536700" y="207010"/>
                  </a:lnTo>
                  <a:lnTo>
                    <a:pt x="1480820" y="166370"/>
                  </a:lnTo>
                  <a:lnTo>
                    <a:pt x="1419860" y="129540"/>
                  </a:lnTo>
                  <a:lnTo>
                    <a:pt x="1352550" y="97790"/>
                  </a:lnTo>
                  <a:lnTo>
                    <a:pt x="1281430" y="68580"/>
                  </a:lnTo>
                  <a:lnTo>
                    <a:pt x="1205230" y="44450"/>
                  </a:lnTo>
                  <a:lnTo>
                    <a:pt x="1125220" y="25400"/>
                  </a:lnTo>
                  <a:lnTo>
                    <a:pt x="1042669" y="11430"/>
                  </a:lnTo>
                  <a:lnTo>
                    <a:pt x="956310" y="254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FFCC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23719" y="4485639"/>
              <a:ext cx="1736089" cy="1056640"/>
            </a:xfrm>
            <a:custGeom>
              <a:avLst/>
              <a:gdLst/>
              <a:ahLst/>
              <a:cxnLst/>
              <a:rect l="l" t="t" r="r" b="b"/>
              <a:pathLst>
                <a:path w="1736089" h="1056639">
                  <a:moveTo>
                    <a:pt x="520700" y="948690"/>
                  </a:moveTo>
                  <a:lnTo>
                    <a:pt x="467268" y="925304"/>
                  </a:lnTo>
                  <a:lnTo>
                    <a:pt x="417947" y="898952"/>
                  </a:lnTo>
                  <a:lnTo>
                    <a:pt x="372942" y="869882"/>
                  </a:lnTo>
                  <a:lnTo>
                    <a:pt x="332461" y="838338"/>
                  </a:lnTo>
                  <a:lnTo>
                    <a:pt x="296708" y="804567"/>
                  </a:lnTo>
                  <a:lnTo>
                    <a:pt x="265890" y="768815"/>
                  </a:lnTo>
                  <a:lnTo>
                    <a:pt x="240214" y="731329"/>
                  </a:lnTo>
                  <a:lnTo>
                    <a:pt x="219884" y="692354"/>
                  </a:lnTo>
                  <a:lnTo>
                    <a:pt x="205108" y="652136"/>
                  </a:lnTo>
                  <a:lnTo>
                    <a:pt x="196091" y="610923"/>
                  </a:lnTo>
                  <a:lnTo>
                    <a:pt x="193040" y="568960"/>
                  </a:lnTo>
                  <a:lnTo>
                    <a:pt x="195517" y="530670"/>
                  </a:lnTo>
                  <a:lnTo>
                    <a:pt x="214731" y="456964"/>
                  </a:lnTo>
                  <a:lnTo>
                    <a:pt x="231061" y="421811"/>
                  </a:lnTo>
                  <a:lnTo>
                    <a:pt x="251600" y="387968"/>
                  </a:lnTo>
                  <a:lnTo>
                    <a:pt x="276147" y="355567"/>
                  </a:lnTo>
                  <a:lnTo>
                    <a:pt x="304498" y="324740"/>
                  </a:lnTo>
                  <a:lnTo>
                    <a:pt x="336450" y="295620"/>
                  </a:lnTo>
                  <a:lnTo>
                    <a:pt x="371798" y="268338"/>
                  </a:lnTo>
                  <a:lnTo>
                    <a:pt x="410341" y="243027"/>
                  </a:lnTo>
                  <a:lnTo>
                    <a:pt x="451875" y="219819"/>
                  </a:lnTo>
                  <a:lnTo>
                    <a:pt x="496195" y="198847"/>
                  </a:lnTo>
                  <a:lnTo>
                    <a:pt x="543100" y="180242"/>
                  </a:lnTo>
                  <a:lnTo>
                    <a:pt x="592386" y="164136"/>
                  </a:lnTo>
                  <a:lnTo>
                    <a:pt x="643849" y="150662"/>
                  </a:lnTo>
                  <a:lnTo>
                    <a:pt x="697286" y="139952"/>
                  </a:lnTo>
                  <a:lnTo>
                    <a:pt x="752494" y="132139"/>
                  </a:lnTo>
                  <a:lnTo>
                    <a:pt x="809270" y="127354"/>
                  </a:lnTo>
                  <a:lnTo>
                    <a:pt x="867410" y="125730"/>
                  </a:lnTo>
                  <a:lnTo>
                    <a:pt x="925549" y="127354"/>
                  </a:lnTo>
                  <a:lnTo>
                    <a:pt x="982325" y="132139"/>
                  </a:lnTo>
                  <a:lnTo>
                    <a:pt x="1037533" y="139952"/>
                  </a:lnTo>
                  <a:lnTo>
                    <a:pt x="1090970" y="150662"/>
                  </a:lnTo>
                  <a:lnTo>
                    <a:pt x="1142433" y="164136"/>
                  </a:lnTo>
                  <a:lnTo>
                    <a:pt x="1191719" y="180242"/>
                  </a:lnTo>
                  <a:lnTo>
                    <a:pt x="1238624" y="198847"/>
                  </a:lnTo>
                  <a:lnTo>
                    <a:pt x="1282944" y="219819"/>
                  </a:lnTo>
                  <a:lnTo>
                    <a:pt x="1324478" y="243027"/>
                  </a:lnTo>
                  <a:lnTo>
                    <a:pt x="1363021" y="268338"/>
                  </a:lnTo>
                  <a:lnTo>
                    <a:pt x="1398369" y="295620"/>
                  </a:lnTo>
                  <a:lnTo>
                    <a:pt x="1430321" y="324740"/>
                  </a:lnTo>
                  <a:lnTo>
                    <a:pt x="1458672" y="355567"/>
                  </a:lnTo>
                  <a:lnTo>
                    <a:pt x="1483219" y="387968"/>
                  </a:lnTo>
                  <a:lnTo>
                    <a:pt x="1503758" y="421811"/>
                  </a:lnTo>
                  <a:lnTo>
                    <a:pt x="1520088" y="456964"/>
                  </a:lnTo>
                  <a:lnTo>
                    <a:pt x="1532003" y="493295"/>
                  </a:lnTo>
                  <a:lnTo>
                    <a:pt x="1541780" y="568960"/>
                  </a:lnTo>
                  <a:lnTo>
                    <a:pt x="1538728" y="610923"/>
                  </a:lnTo>
                  <a:lnTo>
                    <a:pt x="1529711" y="652136"/>
                  </a:lnTo>
                  <a:lnTo>
                    <a:pt x="1514935" y="692354"/>
                  </a:lnTo>
                  <a:lnTo>
                    <a:pt x="1494605" y="731329"/>
                  </a:lnTo>
                  <a:lnTo>
                    <a:pt x="1468929" y="768815"/>
                  </a:lnTo>
                  <a:lnTo>
                    <a:pt x="1438111" y="804567"/>
                  </a:lnTo>
                  <a:lnTo>
                    <a:pt x="1402358" y="838338"/>
                  </a:lnTo>
                  <a:lnTo>
                    <a:pt x="1361877" y="869882"/>
                  </a:lnTo>
                  <a:lnTo>
                    <a:pt x="1316872" y="898952"/>
                  </a:lnTo>
                  <a:lnTo>
                    <a:pt x="1267551" y="925304"/>
                  </a:lnTo>
                  <a:lnTo>
                    <a:pt x="1214120" y="948690"/>
                  </a:lnTo>
                  <a:lnTo>
                    <a:pt x="1314450" y="1056640"/>
                  </a:lnTo>
                  <a:lnTo>
                    <a:pt x="1368700" y="1033357"/>
                  </a:lnTo>
                  <a:lnTo>
                    <a:pt x="1419782" y="1007698"/>
                  </a:lnTo>
                  <a:lnTo>
                    <a:pt x="1467559" y="979812"/>
                  </a:lnTo>
                  <a:lnTo>
                    <a:pt x="1511896" y="949848"/>
                  </a:lnTo>
                  <a:lnTo>
                    <a:pt x="1552655" y="917958"/>
                  </a:lnTo>
                  <a:lnTo>
                    <a:pt x="1589703" y="884290"/>
                  </a:lnTo>
                  <a:lnTo>
                    <a:pt x="1622901" y="848995"/>
                  </a:lnTo>
                  <a:lnTo>
                    <a:pt x="1652114" y="812222"/>
                  </a:lnTo>
                  <a:lnTo>
                    <a:pt x="1677206" y="774122"/>
                  </a:lnTo>
                  <a:lnTo>
                    <a:pt x="1698041" y="734844"/>
                  </a:lnTo>
                  <a:lnTo>
                    <a:pt x="1714483" y="694540"/>
                  </a:lnTo>
                  <a:lnTo>
                    <a:pt x="1726396" y="653357"/>
                  </a:lnTo>
                  <a:lnTo>
                    <a:pt x="1733643" y="611447"/>
                  </a:lnTo>
                  <a:lnTo>
                    <a:pt x="1736090" y="568960"/>
                  </a:lnTo>
                  <a:lnTo>
                    <a:pt x="1734237" y="531469"/>
                  </a:lnTo>
                  <a:lnTo>
                    <a:pt x="1719766" y="458541"/>
                  </a:lnTo>
                  <a:lnTo>
                    <a:pt x="1691711" y="388843"/>
                  </a:lnTo>
                  <a:lnTo>
                    <a:pt x="1672877" y="355391"/>
                  </a:lnTo>
                  <a:lnTo>
                    <a:pt x="1650995" y="322969"/>
                  </a:lnTo>
                  <a:lnTo>
                    <a:pt x="1626178" y="291650"/>
                  </a:lnTo>
                  <a:lnTo>
                    <a:pt x="1598543" y="261510"/>
                  </a:lnTo>
                  <a:lnTo>
                    <a:pt x="1568206" y="232623"/>
                  </a:lnTo>
                  <a:lnTo>
                    <a:pt x="1535281" y="205062"/>
                  </a:lnTo>
                  <a:lnTo>
                    <a:pt x="1499885" y="178901"/>
                  </a:lnTo>
                  <a:lnTo>
                    <a:pt x="1462132" y="154216"/>
                  </a:lnTo>
                  <a:lnTo>
                    <a:pt x="1422140" y="131079"/>
                  </a:lnTo>
                  <a:lnTo>
                    <a:pt x="1380022" y="109565"/>
                  </a:lnTo>
                  <a:lnTo>
                    <a:pt x="1335895" y="89748"/>
                  </a:lnTo>
                  <a:lnTo>
                    <a:pt x="1289875" y="71703"/>
                  </a:lnTo>
                  <a:lnTo>
                    <a:pt x="1242076" y="55503"/>
                  </a:lnTo>
                  <a:lnTo>
                    <a:pt x="1192615" y="41222"/>
                  </a:lnTo>
                  <a:lnTo>
                    <a:pt x="1141608" y="28935"/>
                  </a:lnTo>
                  <a:lnTo>
                    <a:pt x="1089168" y="18716"/>
                  </a:lnTo>
                  <a:lnTo>
                    <a:pt x="1035413" y="10639"/>
                  </a:lnTo>
                  <a:lnTo>
                    <a:pt x="980458" y="4777"/>
                  </a:lnTo>
                  <a:lnTo>
                    <a:pt x="924418" y="1206"/>
                  </a:lnTo>
                  <a:lnTo>
                    <a:pt x="867410" y="0"/>
                  </a:lnTo>
                  <a:lnTo>
                    <a:pt x="810407" y="1206"/>
                  </a:lnTo>
                  <a:lnTo>
                    <a:pt x="754384" y="4777"/>
                  </a:lnTo>
                  <a:lnTo>
                    <a:pt x="699456" y="10639"/>
                  </a:lnTo>
                  <a:lnTo>
                    <a:pt x="645738" y="18716"/>
                  </a:lnTo>
                  <a:lnTo>
                    <a:pt x="593343" y="28935"/>
                  </a:lnTo>
                  <a:lnTo>
                    <a:pt x="542388" y="41222"/>
                  </a:lnTo>
                  <a:lnTo>
                    <a:pt x="492985" y="55503"/>
                  </a:lnTo>
                  <a:lnTo>
                    <a:pt x="445251" y="71703"/>
                  </a:lnTo>
                  <a:lnTo>
                    <a:pt x="399299" y="89748"/>
                  </a:lnTo>
                  <a:lnTo>
                    <a:pt x="355244" y="109565"/>
                  </a:lnTo>
                  <a:lnTo>
                    <a:pt x="313201" y="131079"/>
                  </a:lnTo>
                  <a:lnTo>
                    <a:pt x="273284" y="154216"/>
                  </a:lnTo>
                  <a:lnTo>
                    <a:pt x="235607" y="178901"/>
                  </a:lnTo>
                  <a:lnTo>
                    <a:pt x="200287" y="205062"/>
                  </a:lnTo>
                  <a:lnTo>
                    <a:pt x="167436" y="232623"/>
                  </a:lnTo>
                  <a:lnTo>
                    <a:pt x="137170" y="261510"/>
                  </a:lnTo>
                  <a:lnTo>
                    <a:pt x="109604" y="291650"/>
                  </a:lnTo>
                  <a:lnTo>
                    <a:pt x="84851" y="322969"/>
                  </a:lnTo>
                  <a:lnTo>
                    <a:pt x="63027" y="355391"/>
                  </a:lnTo>
                  <a:lnTo>
                    <a:pt x="44246" y="388843"/>
                  </a:lnTo>
                  <a:lnTo>
                    <a:pt x="16272" y="458541"/>
                  </a:lnTo>
                  <a:lnTo>
                    <a:pt x="1846" y="531469"/>
                  </a:lnTo>
                  <a:lnTo>
                    <a:pt x="0" y="568960"/>
                  </a:lnTo>
                  <a:lnTo>
                    <a:pt x="2427" y="611447"/>
                  </a:lnTo>
                  <a:lnTo>
                    <a:pt x="9623" y="653357"/>
                  </a:lnTo>
                  <a:lnTo>
                    <a:pt x="21456" y="694540"/>
                  </a:lnTo>
                  <a:lnTo>
                    <a:pt x="37796" y="734844"/>
                  </a:lnTo>
                  <a:lnTo>
                    <a:pt x="58513" y="774122"/>
                  </a:lnTo>
                  <a:lnTo>
                    <a:pt x="83475" y="812222"/>
                  </a:lnTo>
                  <a:lnTo>
                    <a:pt x="112553" y="848995"/>
                  </a:lnTo>
                  <a:lnTo>
                    <a:pt x="145616" y="884290"/>
                  </a:lnTo>
                  <a:lnTo>
                    <a:pt x="182534" y="917958"/>
                  </a:lnTo>
                  <a:lnTo>
                    <a:pt x="223175" y="949848"/>
                  </a:lnTo>
                  <a:lnTo>
                    <a:pt x="267410" y="979812"/>
                  </a:lnTo>
                  <a:lnTo>
                    <a:pt x="315108" y="1007698"/>
                  </a:lnTo>
                  <a:lnTo>
                    <a:pt x="366138" y="1033357"/>
                  </a:lnTo>
                  <a:lnTo>
                    <a:pt x="420369" y="1056640"/>
                  </a:lnTo>
                  <a:lnTo>
                    <a:pt x="520700" y="94869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(con’t)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3000"/>
            <a:ext cx="7610475" cy="43484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92646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C.	</a:t>
            </a:r>
            <a:r>
              <a:rPr sz="3200" b="1" u="heavy" spc="-6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Tonic</a:t>
            </a:r>
            <a:r>
              <a:rPr sz="3200" b="1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20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Opisthotonus, loss of</a:t>
            </a:r>
            <a:r>
              <a:rPr sz="3200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consciousness.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509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Marked autonomic</a:t>
            </a:r>
            <a:r>
              <a:rPr sz="3200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manifestations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2486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D.	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Atonic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r>
              <a:rPr sz="3200" b="1" u="heavy" spc="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2800" b="1" i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atypical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825500" marR="5080" indent="-812800">
              <a:lnSpc>
                <a:spcPts val="3550"/>
              </a:lnSpc>
              <a:spcBef>
                <a:spcPts val="880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Loss of postural tone,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sagging of the  head or falling.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450"/>
              </a:spcBef>
              <a:buChar char="•"/>
              <a:tabLst>
                <a:tab pos="824865" algn="l"/>
                <a:tab pos="8255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May loose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consciousness.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II.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Generalized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(con’t)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80440"/>
            <a:ext cx="8282305" cy="544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E.	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Clonic and Myoclonic</a:t>
            </a:r>
            <a:r>
              <a:rPr sz="3200" b="1" u="heavy" spc="1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825500" marR="5080" indent="-812800">
              <a:lnSpc>
                <a:spcPct val="82900"/>
              </a:lnSpc>
              <a:spcBef>
                <a:spcPts val="715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Clonic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Seizures: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Rhythmic clonic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contractions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</a:t>
            </a:r>
            <a:r>
              <a:rPr sz="2800" spc="-8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all  muscles,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loss 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consciousness, and marked  autonomic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manifestations.</a:t>
            </a:r>
            <a:endParaRPr sz="2800">
              <a:latin typeface="Times New Roman"/>
              <a:cs typeface="Times New Roman"/>
            </a:endParaRPr>
          </a:p>
          <a:p>
            <a:pPr marL="825500" marR="16510" indent="-812800">
              <a:lnSpc>
                <a:spcPts val="2780"/>
              </a:lnSpc>
              <a:spcBef>
                <a:spcPts val="705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Myoclonic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Seizures: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Isolated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clonic jerks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associated  with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brief bursts of multiple spikes in the</a:t>
            </a:r>
            <a:r>
              <a:rPr sz="2800" spc="-9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EEG.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37894" algn="l"/>
              </a:tabLst>
            </a:pPr>
            <a:r>
              <a:rPr sz="3200" b="1" spc="-150" dirty="0">
                <a:solidFill>
                  <a:srgbClr val="FF6600"/>
                </a:solidFill>
                <a:latin typeface="Times New Roman"/>
                <a:cs typeface="Times New Roman"/>
              </a:rPr>
              <a:t>F.	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Infantile</a:t>
            </a:r>
            <a:r>
              <a:rPr sz="3200" b="1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Spasms</a:t>
            </a:r>
            <a:endParaRPr sz="32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14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epileptic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syndrome.</a:t>
            </a:r>
            <a:endParaRPr sz="2800">
              <a:latin typeface="Times New Roman"/>
              <a:cs typeface="Times New Roman"/>
            </a:endParaRPr>
          </a:p>
          <a:p>
            <a:pPr marL="825500" indent="-812800">
              <a:lnSpc>
                <a:spcPct val="100000"/>
              </a:lnSpc>
              <a:spcBef>
                <a:spcPts val="12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Attacks,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although 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fragmentary,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often</a:t>
            </a:r>
            <a:r>
              <a:rPr sz="2800" spc="-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bilateral.</a:t>
            </a:r>
            <a:endParaRPr sz="2800">
              <a:latin typeface="Times New Roman"/>
              <a:cs typeface="Times New Roman"/>
            </a:endParaRPr>
          </a:p>
          <a:p>
            <a:pPr marL="825500" marR="144780" indent="-812800">
              <a:lnSpc>
                <a:spcPts val="2790"/>
              </a:lnSpc>
              <a:spcBef>
                <a:spcPts val="690"/>
              </a:spcBef>
              <a:buChar char="•"/>
              <a:tabLst>
                <a:tab pos="824865" algn="l"/>
                <a:tab pos="8255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Characterized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brief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recurrent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myoclonic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jerks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body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sudden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flexion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extension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the  body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limbs.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15900"/>
            <a:ext cx="7772400" cy="711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160"/>
              </a:lnSpc>
            </a:pPr>
            <a:r>
              <a:rPr sz="4400" spc="-20" dirty="0">
                <a:solidFill>
                  <a:srgbClr val="FF6600"/>
                </a:solidFill>
              </a:rPr>
              <a:t>Treatment </a:t>
            </a:r>
            <a:r>
              <a:rPr sz="4400" dirty="0">
                <a:solidFill>
                  <a:srgbClr val="FF6600"/>
                </a:solidFill>
              </a:rPr>
              <a:t>of</a:t>
            </a:r>
            <a:r>
              <a:rPr sz="4400" spc="15" dirty="0">
                <a:solidFill>
                  <a:srgbClr val="FF6600"/>
                </a:solidFill>
              </a:rPr>
              <a:t> </a:t>
            </a:r>
            <a:r>
              <a:rPr sz="4400" dirty="0">
                <a:solidFill>
                  <a:srgbClr val="FF6600"/>
                </a:solidFill>
              </a:rPr>
              <a:t>Seizures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66800"/>
            <a:ext cx="7885430" cy="47637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2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Goals</a:t>
            </a:r>
            <a:r>
              <a:rPr sz="3200" dirty="0">
                <a:solidFill>
                  <a:srgbClr val="FF66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2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Block repetitive neuronal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firing.</a:t>
            </a:r>
            <a:endParaRPr sz="3200">
              <a:latin typeface="Times New Roman"/>
              <a:cs typeface="Times New Roman"/>
            </a:endParaRPr>
          </a:p>
          <a:p>
            <a:pPr marL="622300" marR="1601470" indent="-609600">
              <a:lnSpc>
                <a:spcPts val="3550"/>
              </a:lnSpc>
              <a:spcBef>
                <a:spcPts val="87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Block synchronization of neuronal 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discharges.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45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Block propagation of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262890" algn="ctr">
              <a:lnSpc>
                <a:spcPts val="3695"/>
              </a:lnSpc>
            </a:pPr>
            <a:r>
              <a:rPr sz="3200" dirty="0">
                <a:solidFill>
                  <a:srgbClr val="66FF66"/>
                </a:solidFill>
                <a:latin typeface="Times New Roman"/>
                <a:cs typeface="Times New Roman"/>
              </a:rPr>
              <a:t>Minimize side </a:t>
            </a:r>
            <a:r>
              <a:rPr sz="3200" spc="-5" dirty="0">
                <a:solidFill>
                  <a:srgbClr val="66FF66"/>
                </a:solidFill>
                <a:latin typeface="Times New Roman"/>
                <a:cs typeface="Times New Roman"/>
              </a:rPr>
              <a:t>effects </a:t>
            </a:r>
            <a:r>
              <a:rPr sz="3200" dirty="0">
                <a:solidFill>
                  <a:srgbClr val="66FF66"/>
                </a:solidFill>
                <a:latin typeface="Times New Roman"/>
                <a:cs typeface="Times New Roman"/>
              </a:rPr>
              <a:t>with the simplest</a:t>
            </a:r>
            <a:r>
              <a:rPr sz="3200" spc="5" dirty="0">
                <a:solidFill>
                  <a:srgbClr val="66FF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FF66"/>
                </a:solidFill>
                <a:latin typeface="Times New Roman"/>
                <a:cs typeface="Times New Roman"/>
              </a:rPr>
              <a:t>drug</a:t>
            </a:r>
            <a:endParaRPr sz="3200">
              <a:latin typeface="Times New Roman"/>
              <a:cs typeface="Times New Roman"/>
            </a:endParaRPr>
          </a:p>
          <a:p>
            <a:pPr marL="872490" algn="ctr">
              <a:lnSpc>
                <a:spcPts val="3695"/>
              </a:lnSpc>
            </a:pPr>
            <a:r>
              <a:rPr sz="3200" dirty="0">
                <a:solidFill>
                  <a:srgbClr val="66FF66"/>
                </a:solidFill>
                <a:latin typeface="Times New Roman"/>
                <a:cs typeface="Times New Roman"/>
              </a:rPr>
              <a:t>regimen.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MONOTHERAPY IS RECOMMENDED </a:t>
            </a:r>
            <a:r>
              <a:rPr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MOST</a:t>
            </a:r>
            <a:r>
              <a:rPr sz="2400" b="1" spc="-14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CASES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4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Epilepsy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66240"/>
            <a:ext cx="7267575" cy="45732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791845" indent="-342900">
              <a:lnSpc>
                <a:spcPts val="32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There are 2.5 million Americans</a:t>
            </a:r>
            <a:r>
              <a:rPr sz="3200" spc="-1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epilepsy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in the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US</a:t>
            </a:r>
            <a:r>
              <a:rPr sz="3200" spc="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alone.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C00"/>
              </a:buClr>
              <a:buFont typeface="Times New Roman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More than 40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forms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of epilepsy have been  identified.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CC00"/>
              </a:buClr>
              <a:buFont typeface="Times New Roman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355600" marR="602615" indent="-342900">
              <a:lnSpc>
                <a:spcPct val="832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Therapy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symptomatic in that the  majority of drugs prevent seizures, but  neither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prophylaxis or cure is  available.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400" spc="-20" dirty="0">
                <a:solidFill>
                  <a:srgbClr val="FF6600"/>
                </a:solidFill>
              </a:rPr>
              <a:t>Treatment </a:t>
            </a:r>
            <a:r>
              <a:rPr sz="4400" dirty="0">
                <a:solidFill>
                  <a:srgbClr val="FF6600"/>
                </a:solidFill>
              </a:rPr>
              <a:t>of</a:t>
            </a:r>
            <a:r>
              <a:rPr sz="4400" spc="15" dirty="0">
                <a:solidFill>
                  <a:srgbClr val="FF6600"/>
                </a:solidFill>
              </a:rPr>
              <a:t> </a:t>
            </a:r>
            <a:r>
              <a:rPr sz="4400" dirty="0">
                <a:solidFill>
                  <a:srgbClr val="FF6600"/>
                </a:solidFill>
              </a:rPr>
              <a:t>Seizures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508125"/>
            <a:ext cx="7870190" cy="38652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6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Strategies</a:t>
            </a:r>
            <a:r>
              <a:rPr sz="36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2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Modification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ion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conductances.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CC00"/>
              </a:buClr>
              <a:buFont typeface="Times New Roman"/>
              <a:buChar char="•"/>
            </a:pPr>
            <a:endParaRPr sz="4500">
              <a:latin typeface="Times New Roman"/>
              <a:cs typeface="Times New Roman"/>
            </a:endParaRPr>
          </a:p>
          <a:p>
            <a:pPr marL="622300" marR="1835150" indent="-609600">
              <a:lnSpc>
                <a:spcPts val="3550"/>
              </a:lnSpc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Increase inhibitory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(GABAergic) 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transmission.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CC00"/>
              </a:buClr>
              <a:buFont typeface="Times New Roman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har char="•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Decrease excitatory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(glutamatergic)</a:t>
            </a:r>
            <a:r>
              <a:rPr sz="3200" spc="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CC00"/>
                </a:solidFill>
                <a:latin typeface="Times New Roman"/>
                <a:cs typeface="Times New Roman"/>
              </a:rPr>
              <a:t>activity.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0"/>
              </a:spcBef>
            </a:pPr>
            <a:r>
              <a:rPr spc="-5" dirty="0">
                <a:solidFill>
                  <a:srgbClr val="FF6600"/>
                </a:solidFill>
              </a:rPr>
              <a:t>Actions </a:t>
            </a:r>
            <a:r>
              <a:rPr dirty="0">
                <a:solidFill>
                  <a:srgbClr val="FF6600"/>
                </a:solidFill>
              </a:rPr>
              <a:t>of </a:t>
            </a:r>
            <a:r>
              <a:rPr spc="-5" dirty="0">
                <a:solidFill>
                  <a:srgbClr val="FF6600"/>
                </a:solidFill>
              </a:rPr>
              <a:t>Phenytoin </a:t>
            </a:r>
            <a:r>
              <a:rPr dirty="0">
                <a:solidFill>
                  <a:srgbClr val="FF6600"/>
                </a:solidFill>
              </a:rPr>
              <a:t>on </a:t>
            </a:r>
            <a:r>
              <a:rPr spc="-10" dirty="0">
                <a:solidFill>
                  <a:srgbClr val="FF6600"/>
                </a:solidFill>
              </a:rPr>
              <a:t>Na</a:t>
            </a:r>
            <a:r>
              <a:rPr sz="3150" spc="-15" baseline="29100" dirty="0">
                <a:solidFill>
                  <a:srgbClr val="FF6600"/>
                </a:solidFill>
              </a:rPr>
              <a:t>+</a:t>
            </a:r>
            <a:r>
              <a:rPr sz="3150" spc="555" baseline="29100" dirty="0">
                <a:solidFill>
                  <a:srgbClr val="FF6600"/>
                </a:solidFill>
              </a:rPr>
              <a:t> </a:t>
            </a:r>
            <a:r>
              <a:rPr sz="3600" spc="-5" dirty="0">
                <a:solidFill>
                  <a:srgbClr val="FF6600"/>
                </a:solidFill>
              </a:rPr>
              <a:t>Channels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619250"/>
            <a:ext cx="2446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B.	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Resting</a:t>
            </a:r>
            <a:r>
              <a:rPr sz="28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State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583179"/>
            <a:ext cx="3917315" cy="20269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46100" marR="5080" indent="-533400">
              <a:lnSpc>
                <a:spcPts val="3100"/>
              </a:lnSpc>
              <a:spcBef>
                <a:spcPts val="420"/>
              </a:spcBef>
              <a:tabLst>
                <a:tab pos="545465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D.	Arrival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Action  Potential causes  depolarization and  channel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opens</a:t>
            </a:r>
            <a:r>
              <a:rPr sz="2800" spc="-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allowing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sodium to flow</a:t>
            </a:r>
            <a:r>
              <a:rPr sz="2800" spc="-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121909"/>
            <a:ext cx="2966085" cy="84581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46100" marR="5080" indent="-533400">
              <a:lnSpc>
                <a:spcPts val="3100"/>
              </a:lnSpc>
              <a:spcBef>
                <a:spcPts val="420"/>
              </a:spcBef>
              <a:tabLst>
                <a:tab pos="545465" algn="l"/>
              </a:tabLst>
            </a:pPr>
            <a:r>
              <a:rPr sz="2800" spc="-110" dirty="0">
                <a:solidFill>
                  <a:srgbClr val="FFCC00"/>
                </a:solidFill>
                <a:latin typeface="Times New Roman"/>
                <a:cs typeface="Times New Roman"/>
              </a:rPr>
              <a:t>F.	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Refractory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State,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Inactivation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24527" y="1298347"/>
            <a:ext cx="1645285" cy="1525905"/>
            <a:chOff x="5024527" y="1298347"/>
            <a:chExt cx="1645285" cy="1525905"/>
          </a:xfrm>
        </p:grpSpPr>
        <p:sp>
          <p:nvSpPr>
            <p:cNvPr id="7" name="object 7"/>
            <p:cNvSpPr/>
            <p:nvPr/>
          </p:nvSpPr>
          <p:spPr>
            <a:xfrm>
              <a:off x="6172200" y="1905000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57200" y="9144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2200" y="1905000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2286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400"/>
                  </a:lnTo>
                  <a:lnTo>
                    <a:pt x="2286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1600" y="1905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1600" y="1905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9200" y="1905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9200" y="1905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200" y="20574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9200" y="20574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5527" y="1900327"/>
              <a:ext cx="161744" cy="161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1600" y="1981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81600" y="1981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34000" y="20574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4000" y="20574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57800" y="2590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7800" y="2590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0200" y="2590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200" y="2590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05400" y="2590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05400" y="2590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62600" y="1905000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57200" y="9144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2600" y="1905000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2286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400"/>
                  </a:lnTo>
                  <a:lnTo>
                    <a:pt x="2286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19800" y="19812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19800" y="19812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762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228600"/>
                  </a:lnTo>
                  <a:lnTo>
                    <a:pt x="762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72200" y="25146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72200" y="25146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762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228600"/>
                  </a:lnTo>
                  <a:lnTo>
                    <a:pt x="762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96610" y="1381760"/>
              <a:ext cx="207010" cy="674370"/>
            </a:xfrm>
            <a:custGeom>
              <a:avLst/>
              <a:gdLst/>
              <a:ahLst/>
              <a:cxnLst/>
              <a:rect l="l" t="t" r="r" b="b"/>
              <a:pathLst>
                <a:path w="207010" h="674369">
                  <a:moveTo>
                    <a:pt x="0" y="0"/>
                  </a:moveTo>
                  <a:lnTo>
                    <a:pt x="5079" y="176529"/>
                  </a:lnTo>
                  <a:lnTo>
                    <a:pt x="132079" y="674369"/>
                  </a:lnTo>
                  <a:lnTo>
                    <a:pt x="207010" y="655319"/>
                  </a:lnTo>
                  <a:lnTo>
                    <a:pt x="80010" y="157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96610" y="1381760"/>
              <a:ext cx="207010" cy="674370"/>
            </a:xfrm>
            <a:custGeom>
              <a:avLst/>
              <a:gdLst/>
              <a:ahLst/>
              <a:cxnLst/>
              <a:rect l="l" t="t" r="r" b="b"/>
              <a:pathLst>
                <a:path w="207010" h="674369">
                  <a:moveTo>
                    <a:pt x="132079" y="674369"/>
                  </a:moveTo>
                  <a:lnTo>
                    <a:pt x="5079" y="176529"/>
                  </a:lnTo>
                  <a:lnTo>
                    <a:pt x="0" y="0"/>
                  </a:lnTo>
                  <a:lnTo>
                    <a:pt x="80010" y="157479"/>
                  </a:lnTo>
                  <a:lnTo>
                    <a:pt x="207010" y="655319"/>
                  </a:lnTo>
                  <a:lnTo>
                    <a:pt x="132079" y="6743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64530" y="1303020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62230" y="0"/>
                  </a:moveTo>
                  <a:lnTo>
                    <a:pt x="0" y="266700"/>
                  </a:lnTo>
                  <a:lnTo>
                    <a:pt x="285750" y="160019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64530" y="1303020"/>
              <a:ext cx="285750" cy="266700"/>
            </a:xfrm>
            <a:custGeom>
              <a:avLst/>
              <a:gdLst/>
              <a:ahLst/>
              <a:cxnLst/>
              <a:rect l="l" t="t" r="r" b="b"/>
              <a:pathLst>
                <a:path w="285750" h="266700">
                  <a:moveTo>
                    <a:pt x="62230" y="0"/>
                  </a:moveTo>
                  <a:lnTo>
                    <a:pt x="285750" y="160019"/>
                  </a:lnTo>
                  <a:lnTo>
                    <a:pt x="0" y="266700"/>
                  </a:lnTo>
                  <a:lnTo>
                    <a:pt x="622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99150" y="1304596"/>
              <a:ext cx="765810" cy="709930"/>
            </a:xfrm>
            <a:custGeom>
              <a:avLst/>
              <a:gdLst/>
              <a:ahLst/>
              <a:cxnLst/>
              <a:rect l="l" t="t" r="r" b="b"/>
              <a:pathLst>
                <a:path w="765809" h="709930">
                  <a:moveTo>
                    <a:pt x="536182" y="0"/>
                  </a:moveTo>
                  <a:lnTo>
                    <a:pt x="489984" y="2468"/>
                  </a:lnTo>
                  <a:lnTo>
                    <a:pt x="444477" y="9985"/>
                  </a:lnTo>
                  <a:lnTo>
                    <a:pt x="399994" y="22593"/>
                  </a:lnTo>
                  <a:lnTo>
                    <a:pt x="356870" y="40333"/>
                  </a:lnTo>
                  <a:lnTo>
                    <a:pt x="317304" y="61996"/>
                  </a:lnTo>
                  <a:lnTo>
                    <a:pt x="280755" y="87522"/>
                  </a:lnTo>
                  <a:lnTo>
                    <a:pt x="247356" y="116628"/>
                  </a:lnTo>
                  <a:lnTo>
                    <a:pt x="217238" y="149029"/>
                  </a:lnTo>
                  <a:lnTo>
                    <a:pt x="190532" y="184441"/>
                  </a:lnTo>
                  <a:lnTo>
                    <a:pt x="167372" y="222578"/>
                  </a:lnTo>
                  <a:lnTo>
                    <a:pt x="147888" y="263157"/>
                  </a:lnTo>
                  <a:lnTo>
                    <a:pt x="132212" y="305894"/>
                  </a:lnTo>
                  <a:lnTo>
                    <a:pt x="120476" y="350504"/>
                  </a:lnTo>
                  <a:lnTo>
                    <a:pt x="112812" y="396702"/>
                  </a:lnTo>
                  <a:lnTo>
                    <a:pt x="109352" y="444204"/>
                  </a:lnTo>
                  <a:lnTo>
                    <a:pt x="110227" y="492726"/>
                  </a:lnTo>
                  <a:lnTo>
                    <a:pt x="115570" y="541983"/>
                  </a:lnTo>
                  <a:lnTo>
                    <a:pt x="0" y="552143"/>
                  </a:lnTo>
                  <a:lnTo>
                    <a:pt x="184150" y="709623"/>
                  </a:lnTo>
                  <a:lnTo>
                    <a:pt x="307742" y="535633"/>
                  </a:lnTo>
                  <a:lnTo>
                    <a:pt x="199389" y="535633"/>
                  </a:lnTo>
                  <a:lnTo>
                    <a:pt x="194203" y="483066"/>
                  </a:lnTo>
                  <a:lnTo>
                    <a:pt x="195234" y="431635"/>
                  </a:lnTo>
                  <a:lnTo>
                    <a:pt x="202224" y="381865"/>
                  </a:lnTo>
                  <a:lnTo>
                    <a:pt x="214914" y="334282"/>
                  </a:lnTo>
                  <a:lnTo>
                    <a:pt x="233045" y="289412"/>
                  </a:lnTo>
                  <a:lnTo>
                    <a:pt x="256357" y="247780"/>
                  </a:lnTo>
                  <a:lnTo>
                    <a:pt x="284591" y="209912"/>
                  </a:lnTo>
                  <a:lnTo>
                    <a:pt x="317489" y="176335"/>
                  </a:lnTo>
                  <a:lnTo>
                    <a:pt x="354792" y="147573"/>
                  </a:lnTo>
                  <a:lnTo>
                    <a:pt x="396239" y="124153"/>
                  </a:lnTo>
                  <a:lnTo>
                    <a:pt x="441937" y="106343"/>
                  </a:lnTo>
                  <a:lnTo>
                    <a:pt x="489368" y="95354"/>
                  </a:lnTo>
                  <a:lnTo>
                    <a:pt x="537932" y="91163"/>
                  </a:lnTo>
                  <a:lnTo>
                    <a:pt x="753278" y="91163"/>
                  </a:lnTo>
                  <a:lnTo>
                    <a:pt x="765809" y="61923"/>
                  </a:lnTo>
                  <a:lnTo>
                    <a:pt x="721180" y="39775"/>
                  </a:lnTo>
                  <a:lnTo>
                    <a:pt x="675568" y="22468"/>
                  </a:lnTo>
                  <a:lnTo>
                    <a:pt x="629308" y="10041"/>
                  </a:lnTo>
                  <a:lnTo>
                    <a:pt x="582734" y="2538"/>
                  </a:lnTo>
                  <a:lnTo>
                    <a:pt x="536182" y="0"/>
                  </a:lnTo>
                  <a:close/>
                </a:path>
                <a:path w="765809" h="709930">
                  <a:moveTo>
                    <a:pt x="314960" y="525473"/>
                  </a:moveTo>
                  <a:lnTo>
                    <a:pt x="199389" y="535633"/>
                  </a:lnTo>
                  <a:lnTo>
                    <a:pt x="307742" y="535633"/>
                  </a:lnTo>
                  <a:lnTo>
                    <a:pt x="314960" y="525473"/>
                  </a:lnTo>
                  <a:close/>
                </a:path>
                <a:path w="765809" h="709930">
                  <a:moveTo>
                    <a:pt x="753278" y="91163"/>
                  </a:moveTo>
                  <a:lnTo>
                    <a:pt x="537932" y="91163"/>
                  </a:lnTo>
                  <a:lnTo>
                    <a:pt x="587028" y="93747"/>
                  </a:lnTo>
                  <a:lnTo>
                    <a:pt x="636058" y="103085"/>
                  </a:lnTo>
                  <a:lnTo>
                    <a:pt x="684422" y="119154"/>
                  </a:lnTo>
                  <a:lnTo>
                    <a:pt x="731520" y="141933"/>
                  </a:lnTo>
                  <a:lnTo>
                    <a:pt x="753278" y="91163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99150" y="1304596"/>
              <a:ext cx="765810" cy="709930"/>
            </a:xfrm>
            <a:custGeom>
              <a:avLst/>
              <a:gdLst/>
              <a:ahLst/>
              <a:cxnLst/>
              <a:rect l="l" t="t" r="r" b="b"/>
              <a:pathLst>
                <a:path w="765809" h="709930">
                  <a:moveTo>
                    <a:pt x="199389" y="535633"/>
                  </a:moveTo>
                  <a:lnTo>
                    <a:pt x="194203" y="483066"/>
                  </a:lnTo>
                  <a:lnTo>
                    <a:pt x="195234" y="431635"/>
                  </a:lnTo>
                  <a:lnTo>
                    <a:pt x="202224" y="381865"/>
                  </a:lnTo>
                  <a:lnTo>
                    <a:pt x="214914" y="334282"/>
                  </a:lnTo>
                  <a:lnTo>
                    <a:pt x="233045" y="289412"/>
                  </a:lnTo>
                  <a:lnTo>
                    <a:pt x="256357" y="247780"/>
                  </a:lnTo>
                  <a:lnTo>
                    <a:pt x="284591" y="209912"/>
                  </a:lnTo>
                  <a:lnTo>
                    <a:pt x="317489" y="176335"/>
                  </a:lnTo>
                  <a:lnTo>
                    <a:pt x="354792" y="147573"/>
                  </a:lnTo>
                  <a:lnTo>
                    <a:pt x="396239" y="124153"/>
                  </a:lnTo>
                  <a:lnTo>
                    <a:pt x="441937" y="106343"/>
                  </a:lnTo>
                  <a:lnTo>
                    <a:pt x="489368" y="95354"/>
                  </a:lnTo>
                  <a:lnTo>
                    <a:pt x="537932" y="91163"/>
                  </a:lnTo>
                  <a:lnTo>
                    <a:pt x="587028" y="93747"/>
                  </a:lnTo>
                  <a:lnTo>
                    <a:pt x="636058" y="103085"/>
                  </a:lnTo>
                  <a:lnTo>
                    <a:pt x="684422" y="119154"/>
                  </a:lnTo>
                  <a:lnTo>
                    <a:pt x="731520" y="141933"/>
                  </a:lnTo>
                  <a:lnTo>
                    <a:pt x="765809" y="61923"/>
                  </a:lnTo>
                  <a:lnTo>
                    <a:pt x="721180" y="39775"/>
                  </a:lnTo>
                  <a:lnTo>
                    <a:pt x="675568" y="22468"/>
                  </a:lnTo>
                  <a:lnTo>
                    <a:pt x="629308" y="10041"/>
                  </a:lnTo>
                  <a:lnTo>
                    <a:pt x="582734" y="2538"/>
                  </a:lnTo>
                  <a:lnTo>
                    <a:pt x="536182" y="0"/>
                  </a:lnTo>
                  <a:lnTo>
                    <a:pt x="489984" y="2468"/>
                  </a:lnTo>
                  <a:lnTo>
                    <a:pt x="444477" y="9985"/>
                  </a:lnTo>
                  <a:lnTo>
                    <a:pt x="399994" y="22593"/>
                  </a:lnTo>
                  <a:lnTo>
                    <a:pt x="356870" y="40333"/>
                  </a:lnTo>
                  <a:lnTo>
                    <a:pt x="317304" y="61996"/>
                  </a:lnTo>
                  <a:lnTo>
                    <a:pt x="280755" y="87522"/>
                  </a:lnTo>
                  <a:lnTo>
                    <a:pt x="247356" y="116628"/>
                  </a:lnTo>
                  <a:lnTo>
                    <a:pt x="217238" y="149029"/>
                  </a:lnTo>
                  <a:lnTo>
                    <a:pt x="190532" y="184441"/>
                  </a:lnTo>
                  <a:lnTo>
                    <a:pt x="167372" y="222578"/>
                  </a:lnTo>
                  <a:lnTo>
                    <a:pt x="147888" y="263157"/>
                  </a:lnTo>
                  <a:lnTo>
                    <a:pt x="132212" y="305894"/>
                  </a:lnTo>
                  <a:lnTo>
                    <a:pt x="120476" y="350504"/>
                  </a:lnTo>
                  <a:lnTo>
                    <a:pt x="112812" y="396702"/>
                  </a:lnTo>
                  <a:lnTo>
                    <a:pt x="109352" y="444204"/>
                  </a:lnTo>
                  <a:lnTo>
                    <a:pt x="110227" y="492726"/>
                  </a:lnTo>
                  <a:lnTo>
                    <a:pt x="115570" y="541983"/>
                  </a:lnTo>
                  <a:lnTo>
                    <a:pt x="0" y="552143"/>
                  </a:lnTo>
                  <a:lnTo>
                    <a:pt x="184150" y="709623"/>
                  </a:lnTo>
                  <a:lnTo>
                    <a:pt x="314960" y="525473"/>
                  </a:lnTo>
                  <a:lnTo>
                    <a:pt x="199389" y="535633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795927" y="3357324"/>
            <a:ext cx="1645285" cy="1219835"/>
            <a:chOff x="4795927" y="3357324"/>
            <a:chExt cx="1645285" cy="1219835"/>
          </a:xfrm>
        </p:grpSpPr>
        <p:sp>
          <p:nvSpPr>
            <p:cNvPr id="39" name="object 39"/>
            <p:cNvSpPr/>
            <p:nvPr/>
          </p:nvSpPr>
          <p:spPr>
            <a:xfrm>
              <a:off x="5943600" y="36575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57200" y="9144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3600" y="36575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2286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400"/>
                  </a:lnTo>
                  <a:lnTo>
                    <a:pt x="2286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43600" y="37337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43600" y="37337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762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228600"/>
                  </a:lnTo>
                  <a:lnTo>
                    <a:pt x="762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3600" y="41909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43600" y="41909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762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228600"/>
                  </a:lnTo>
                  <a:lnTo>
                    <a:pt x="762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72127" y="3652927"/>
              <a:ext cx="314144" cy="1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72127" y="4338727"/>
              <a:ext cx="466544" cy="161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53000" y="3809999"/>
              <a:ext cx="228600" cy="533400"/>
            </a:xfrm>
            <a:custGeom>
              <a:avLst/>
              <a:gdLst/>
              <a:ahLst/>
              <a:cxnLst/>
              <a:rect l="l" t="t" r="r" b="b"/>
              <a:pathLst>
                <a:path w="228600" h="533400">
                  <a:moveTo>
                    <a:pt x="114300" y="0"/>
                  </a:moveTo>
                  <a:lnTo>
                    <a:pt x="0" y="266700"/>
                  </a:lnTo>
                  <a:lnTo>
                    <a:pt x="114300" y="533400"/>
                  </a:lnTo>
                  <a:lnTo>
                    <a:pt x="228600" y="2667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53000" y="3809999"/>
              <a:ext cx="228600" cy="533400"/>
            </a:xfrm>
            <a:custGeom>
              <a:avLst/>
              <a:gdLst/>
              <a:ahLst/>
              <a:cxnLst/>
              <a:rect l="l" t="t" r="r" b="b"/>
              <a:pathLst>
                <a:path w="228600" h="533400">
                  <a:moveTo>
                    <a:pt x="0" y="266700"/>
                  </a:moveTo>
                  <a:lnTo>
                    <a:pt x="114300" y="0"/>
                  </a:lnTo>
                  <a:lnTo>
                    <a:pt x="228600" y="266700"/>
                  </a:lnTo>
                  <a:lnTo>
                    <a:pt x="114300" y="533400"/>
                  </a:lnTo>
                  <a:lnTo>
                    <a:pt x="0" y="2667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00600" y="38099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00600" y="38099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81600" y="3733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81600" y="3733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34000" y="36575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57200" y="9144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34000" y="36575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2286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400"/>
                  </a:lnTo>
                  <a:lnTo>
                    <a:pt x="2286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70550" y="3361996"/>
              <a:ext cx="765810" cy="709930"/>
            </a:xfrm>
            <a:custGeom>
              <a:avLst/>
              <a:gdLst/>
              <a:ahLst/>
              <a:cxnLst/>
              <a:rect l="l" t="t" r="r" b="b"/>
              <a:pathLst>
                <a:path w="765810" h="709929">
                  <a:moveTo>
                    <a:pt x="536182" y="0"/>
                  </a:moveTo>
                  <a:lnTo>
                    <a:pt x="489984" y="2468"/>
                  </a:lnTo>
                  <a:lnTo>
                    <a:pt x="444477" y="9985"/>
                  </a:lnTo>
                  <a:lnTo>
                    <a:pt x="399994" y="22593"/>
                  </a:lnTo>
                  <a:lnTo>
                    <a:pt x="356870" y="40333"/>
                  </a:lnTo>
                  <a:lnTo>
                    <a:pt x="317304" y="61996"/>
                  </a:lnTo>
                  <a:lnTo>
                    <a:pt x="280755" y="87522"/>
                  </a:lnTo>
                  <a:lnTo>
                    <a:pt x="247356" y="116628"/>
                  </a:lnTo>
                  <a:lnTo>
                    <a:pt x="217238" y="149029"/>
                  </a:lnTo>
                  <a:lnTo>
                    <a:pt x="190532" y="184441"/>
                  </a:lnTo>
                  <a:lnTo>
                    <a:pt x="167372" y="222578"/>
                  </a:lnTo>
                  <a:lnTo>
                    <a:pt x="147888" y="263157"/>
                  </a:lnTo>
                  <a:lnTo>
                    <a:pt x="132212" y="305894"/>
                  </a:lnTo>
                  <a:lnTo>
                    <a:pt x="120476" y="350504"/>
                  </a:lnTo>
                  <a:lnTo>
                    <a:pt x="112812" y="396702"/>
                  </a:lnTo>
                  <a:lnTo>
                    <a:pt x="109352" y="444204"/>
                  </a:lnTo>
                  <a:lnTo>
                    <a:pt x="110227" y="492726"/>
                  </a:lnTo>
                  <a:lnTo>
                    <a:pt x="115570" y="541983"/>
                  </a:lnTo>
                  <a:lnTo>
                    <a:pt x="0" y="552143"/>
                  </a:lnTo>
                  <a:lnTo>
                    <a:pt x="184150" y="709623"/>
                  </a:lnTo>
                  <a:lnTo>
                    <a:pt x="307742" y="535633"/>
                  </a:lnTo>
                  <a:lnTo>
                    <a:pt x="199389" y="535633"/>
                  </a:lnTo>
                  <a:lnTo>
                    <a:pt x="194203" y="483066"/>
                  </a:lnTo>
                  <a:lnTo>
                    <a:pt x="195234" y="431635"/>
                  </a:lnTo>
                  <a:lnTo>
                    <a:pt x="202224" y="381865"/>
                  </a:lnTo>
                  <a:lnTo>
                    <a:pt x="214914" y="334282"/>
                  </a:lnTo>
                  <a:lnTo>
                    <a:pt x="233045" y="289412"/>
                  </a:lnTo>
                  <a:lnTo>
                    <a:pt x="256357" y="247780"/>
                  </a:lnTo>
                  <a:lnTo>
                    <a:pt x="284591" y="209912"/>
                  </a:lnTo>
                  <a:lnTo>
                    <a:pt x="317489" y="176335"/>
                  </a:lnTo>
                  <a:lnTo>
                    <a:pt x="354792" y="147573"/>
                  </a:lnTo>
                  <a:lnTo>
                    <a:pt x="396239" y="124153"/>
                  </a:lnTo>
                  <a:lnTo>
                    <a:pt x="441937" y="106343"/>
                  </a:lnTo>
                  <a:lnTo>
                    <a:pt x="489368" y="95354"/>
                  </a:lnTo>
                  <a:lnTo>
                    <a:pt x="537932" y="91163"/>
                  </a:lnTo>
                  <a:lnTo>
                    <a:pt x="753278" y="91163"/>
                  </a:lnTo>
                  <a:lnTo>
                    <a:pt x="765810" y="61923"/>
                  </a:lnTo>
                  <a:lnTo>
                    <a:pt x="721180" y="39775"/>
                  </a:lnTo>
                  <a:lnTo>
                    <a:pt x="675568" y="22468"/>
                  </a:lnTo>
                  <a:lnTo>
                    <a:pt x="629308" y="10041"/>
                  </a:lnTo>
                  <a:lnTo>
                    <a:pt x="582734" y="2538"/>
                  </a:lnTo>
                  <a:lnTo>
                    <a:pt x="536182" y="0"/>
                  </a:lnTo>
                  <a:close/>
                </a:path>
                <a:path w="765810" h="709929">
                  <a:moveTo>
                    <a:pt x="314960" y="525473"/>
                  </a:moveTo>
                  <a:lnTo>
                    <a:pt x="199389" y="535633"/>
                  </a:lnTo>
                  <a:lnTo>
                    <a:pt x="307742" y="535633"/>
                  </a:lnTo>
                  <a:lnTo>
                    <a:pt x="314960" y="525473"/>
                  </a:lnTo>
                  <a:close/>
                </a:path>
                <a:path w="765810" h="709929">
                  <a:moveTo>
                    <a:pt x="753278" y="91163"/>
                  </a:moveTo>
                  <a:lnTo>
                    <a:pt x="537932" y="91163"/>
                  </a:lnTo>
                  <a:lnTo>
                    <a:pt x="587028" y="93747"/>
                  </a:lnTo>
                  <a:lnTo>
                    <a:pt x="636058" y="103085"/>
                  </a:lnTo>
                  <a:lnTo>
                    <a:pt x="684422" y="119154"/>
                  </a:lnTo>
                  <a:lnTo>
                    <a:pt x="731520" y="141933"/>
                  </a:lnTo>
                  <a:lnTo>
                    <a:pt x="753278" y="91163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70550" y="3361996"/>
              <a:ext cx="765810" cy="709930"/>
            </a:xfrm>
            <a:custGeom>
              <a:avLst/>
              <a:gdLst/>
              <a:ahLst/>
              <a:cxnLst/>
              <a:rect l="l" t="t" r="r" b="b"/>
              <a:pathLst>
                <a:path w="765810" h="709929">
                  <a:moveTo>
                    <a:pt x="199389" y="535633"/>
                  </a:moveTo>
                  <a:lnTo>
                    <a:pt x="194203" y="483066"/>
                  </a:lnTo>
                  <a:lnTo>
                    <a:pt x="195234" y="431635"/>
                  </a:lnTo>
                  <a:lnTo>
                    <a:pt x="202224" y="381865"/>
                  </a:lnTo>
                  <a:lnTo>
                    <a:pt x="214914" y="334282"/>
                  </a:lnTo>
                  <a:lnTo>
                    <a:pt x="233045" y="289412"/>
                  </a:lnTo>
                  <a:lnTo>
                    <a:pt x="256357" y="247780"/>
                  </a:lnTo>
                  <a:lnTo>
                    <a:pt x="284591" y="209912"/>
                  </a:lnTo>
                  <a:lnTo>
                    <a:pt x="317489" y="176335"/>
                  </a:lnTo>
                  <a:lnTo>
                    <a:pt x="354792" y="147573"/>
                  </a:lnTo>
                  <a:lnTo>
                    <a:pt x="396239" y="124153"/>
                  </a:lnTo>
                  <a:lnTo>
                    <a:pt x="441937" y="106343"/>
                  </a:lnTo>
                  <a:lnTo>
                    <a:pt x="489368" y="95354"/>
                  </a:lnTo>
                  <a:lnTo>
                    <a:pt x="537932" y="91163"/>
                  </a:lnTo>
                  <a:lnTo>
                    <a:pt x="587028" y="93747"/>
                  </a:lnTo>
                  <a:lnTo>
                    <a:pt x="636058" y="103085"/>
                  </a:lnTo>
                  <a:lnTo>
                    <a:pt x="684422" y="119154"/>
                  </a:lnTo>
                  <a:lnTo>
                    <a:pt x="731520" y="141933"/>
                  </a:lnTo>
                  <a:lnTo>
                    <a:pt x="765810" y="61923"/>
                  </a:lnTo>
                  <a:lnTo>
                    <a:pt x="721180" y="39775"/>
                  </a:lnTo>
                  <a:lnTo>
                    <a:pt x="675568" y="22468"/>
                  </a:lnTo>
                  <a:lnTo>
                    <a:pt x="629308" y="10041"/>
                  </a:lnTo>
                  <a:lnTo>
                    <a:pt x="582734" y="2538"/>
                  </a:lnTo>
                  <a:lnTo>
                    <a:pt x="536182" y="0"/>
                  </a:lnTo>
                  <a:lnTo>
                    <a:pt x="489984" y="2468"/>
                  </a:lnTo>
                  <a:lnTo>
                    <a:pt x="444477" y="9985"/>
                  </a:lnTo>
                  <a:lnTo>
                    <a:pt x="399994" y="22593"/>
                  </a:lnTo>
                  <a:lnTo>
                    <a:pt x="356870" y="40333"/>
                  </a:lnTo>
                  <a:lnTo>
                    <a:pt x="317304" y="61996"/>
                  </a:lnTo>
                  <a:lnTo>
                    <a:pt x="280755" y="87522"/>
                  </a:lnTo>
                  <a:lnTo>
                    <a:pt x="247356" y="116628"/>
                  </a:lnTo>
                  <a:lnTo>
                    <a:pt x="217238" y="149029"/>
                  </a:lnTo>
                  <a:lnTo>
                    <a:pt x="190532" y="184441"/>
                  </a:lnTo>
                  <a:lnTo>
                    <a:pt x="167372" y="222578"/>
                  </a:lnTo>
                  <a:lnTo>
                    <a:pt x="147888" y="263157"/>
                  </a:lnTo>
                  <a:lnTo>
                    <a:pt x="132212" y="305894"/>
                  </a:lnTo>
                  <a:lnTo>
                    <a:pt x="120476" y="350504"/>
                  </a:lnTo>
                  <a:lnTo>
                    <a:pt x="112812" y="396702"/>
                  </a:lnTo>
                  <a:lnTo>
                    <a:pt x="109352" y="444204"/>
                  </a:lnTo>
                  <a:lnTo>
                    <a:pt x="110227" y="492726"/>
                  </a:lnTo>
                  <a:lnTo>
                    <a:pt x="115570" y="541983"/>
                  </a:lnTo>
                  <a:lnTo>
                    <a:pt x="0" y="552143"/>
                  </a:lnTo>
                  <a:lnTo>
                    <a:pt x="184150" y="709623"/>
                  </a:lnTo>
                  <a:lnTo>
                    <a:pt x="314960" y="525473"/>
                  </a:lnTo>
                  <a:lnTo>
                    <a:pt x="199389" y="535633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76927" y="3652927"/>
              <a:ext cx="161744" cy="161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124607" y="4936897"/>
            <a:ext cx="4063365" cy="1661795"/>
            <a:chOff x="3124607" y="4936897"/>
            <a:chExt cx="4063365" cy="1661795"/>
          </a:xfrm>
        </p:grpSpPr>
        <p:sp>
          <p:nvSpPr>
            <p:cNvPr id="59" name="object 59"/>
            <p:cNvSpPr/>
            <p:nvPr/>
          </p:nvSpPr>
          <p:spPr>
            <a:xfrm>
              <a:off x="5638800" y="61721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38800" y="61721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86400" y="61721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86400" y="61721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15000" y="5638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715000" y="5638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81727" y="5481727"/>
              <a:ext cx="161744" cy="161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38800" y="5638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38800" y="5638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86400" y="5638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304800"/>
                  </a:lnTo>
                  <a:lnTo>
                    <a:pt x="114300" y="609600"/>
                  </a:lnTo>
                  <a:lnTo>
                    <a:pt x="228600" y="3048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86400" y="5638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304800"/>
                  </a:moveTo>
                  <a:lnTo>
                    <a:pt x="114300" y="0"/>
                  </a:lnTo>
                  <a:lnTo>
                    <a:pt x="228600" y="304800"/>
                  </a:lnTo>
                  <a:lnTo>
                    <a:pt x="114300" y="609600"/>
                  </a:lnTo>
                  <a:lnTo>
                    <a:pt x="0" y="3048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34127" y="5481727"/>
              <a:ext cx="314144" cy="1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86527" y="6167527"/>
              <a:ext cx="161744" cy="161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43600" y="54101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57200" y="9144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43600" y="54101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2286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400"/>
                  </a:lnTo>
                  <a:lnTo>
                    <a:pt x="2286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53200" y="54101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457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57200" y="91440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53200" y="5410199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228600" y="914400"/>
                  </a:moveTo>
                  <a:lnTo>
                    <a:pt x="0" y="914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914400"/>
                  </a:lnTo>
                  <a:lnTo>
                    <a:pt x="2286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00800" y="59435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00800" y="59435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762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228600"/>
                  </a:lnTo>
                  <a:lnTo>
                    <a:pt x="762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53200" y="54863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53200" y="5486399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762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228600"/>
                  </a:lnTo>
                  <a:lnTo>
                    <a:pt x="762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53810" y="5267959"/>
              <a:ext cx="207010" cy="674370"/>
            </a:xfrm>
            <a:custGeom>
              <a:avLst/>
              <a:gdLst/>
              <a:ahLst/>
              <a:cxnLst/>
              <a:rect l="l" t="t" r="r" b="b"/>
              <a:pathLst>
                <a:path w="207009" h="674370">
                  <a:moveTo>
                    <a:pt x="0" y="0"/>
                  </a:moveTo>
                  <a:lnTo>
                    <a:pt x="5079" y="176529"/>
                  </a:lnTo>
                  <a:lnTo>
                    <a:pt x="132079" y="674369"/>
                  </a:lnTo>
                  <a:lnTo>
                    <a:pt x="207010" y="655319"/>
                  </a:lnTo>
                  <a:lnTo>
                    <a:pt x="80010" y="157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53810" y="5267959"/>
              <a:ext cx="207010" cy="674370"/>
            </a:xfrm>
            <a:custGeom>
              <a:avLst/>
              <a:gdLst/>
              <a:ahLst/>
              <a:cxnLst/>
              <a:rect l="l" t="t" r="r" b="b"/>
              <a:pathLst>
                <a:path w="207009" h="674370">
                  <a:moveTo>
                    <a:pt x="132079" y="674369"/>
                  </a:moveTo>
                  <a:lnTo>
                    <a:pt x="5079" y="176529"/>
                  </a:lnTo>
                  <a:lnTo>
                    <a:pt x="0" y="0"/>
                  </a:lnTo>
                  <a:lnTo>
                    <a:pt x="80010" y="157479"/>
                  </a:lnTo>
                  <a:lnTo>
                    <a:pt x="207010" y="655319"/>
                  </a:lnTo>
                  <a:lnTo>
                    <a:pt x="132079" y="6743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99200" y="5105093"/>
              <a:ext cx="883919" cy="774065"/>
            </a:xfrm>
            <a:custGeom>
              <a:avLst/>
              <a:gdLst/>
              <a:ahLst/>
              <a:cxnLst/>
              <a:rect l="l" t="t" r="r" b="b"/>
              <a:pathLst>
                <a:path w="883920" h="774064">
                  <a:moveTo>
                    <a:pt x="554465" y="0"/>
                  </a:moveTo>
                  <a:lnTo>
                    <a:pt x="508000" y="1576"/>
                  </a:lnTo>
                  <a:lnTo>
                    <a:pt x="464576" y="8116"/>
                  </a:lnTo>
                  <a:lnTo>
                    <a:pt x="422726" y="19061"/>
                  </a:lnTo>
                  <a:lnTo>
                    <a:pt x="382623" y="34179"/>
                  </a:lnTo>
                  <a:lnTo>
                    <a:pt x="344444" y="53235"/>
                  </a:lnTo>
                  <a:lnTo>
                    <a:pt x="308363" y="75995"/>
                  </a:lnTo>
                  <a:lnTo>
                    <a:pt x="274556" y="102224"/>
                  </a:lnTo>
                  <a:lnTo>
                    <a:pt x="243198" y="131689"/>
                  </a:lnTo>
                  <a:lnTo>
                    <a:pt x="214464" y="164155"/>
                  </a:lnTo>
                  <a:lnTo>
                    <a:pt x="188529" y="199387"/>
                  </a:lnTo>
                  <a:lnTo>
                    <a:pt x="165570" y="237153"/>
                  </a:lnTo>
                  <a:lnTo>
                    <a:pt x="145760" y="277217"/>
                  </a:lnTo>
                  <a:lnTo>
                    <a:pt x="129276" y="319345"/>
                  </a:lnTo>
                  <a:lnTo>
                    <a:pt x="116293" y="363304"/>
                  </a:lnTo>
                  <a:lnTo>
                    <a:pt x="106985" y="408859"/>
                  </a:lnTo>
                  <a:lnTo>
                    <a:pt x="101528" y="455775"/>
                  </a:lnTo>
                  <a:lnTo>
                    <a:pt x="100098" y="503819"/>
                  </a:lnTo>
                  <a:lnTo>
                    <a:pt x="102870" y="552756"/>
                  </a:lnTo>
                  <a:lnTo>
                    <a:pt x="104060" y="567976"/>
                  </a:lnTo>
                  <a:lnTo>
                    <a:pt x="105727" y="583077"/>
                  </a:lnTo>
                  <a:lnTo>
                    <a:pt x="107870" y="597940"/>
                  </a:lnTo>
                  <a:lnTo>
                    <a:pt x="110489" y="612446"/>
                  </a:lnTo>
                  <a:lnTo>
                    <a:pt x="0" y="637846"/>
                  </a:lnTo>
                  <a:lnTo>
                    <a:pt x="185420" y="773736"/>
                  </a:lnTo>
                  <a:lnTo>
                    <a:pt x="287745" y="594666"/>
                  </a:lnTo>
                  <a:lnTo>
                    <a:pt x="191770" y="594666"/>
                  </a:lnTo>
                  <a:lnTo>
                    <a:pt x="189150" y="582284"/>
                  </a:lnTo>
                  <a:lnTo>
                    <a:pt x="187007" y="569901"/>
                  </a:lnTo>
                  <a:lnTo>
                    <a:pt x="185340" y="557519"/>
                  </a:lnTo>
                  <a:lnTo>
                    <a:pt x="184150" y="545136"/>
                  </a:lnTo>
                  <a:lnTo>
                    <a:pt x="182087" y="496362"/>
                  </a:lnTo>
                  <a:lnTo>
                    <a:pt x="184986" y="448783"/>
                  </a:lnTo>
                  <a:lnTo>
                    <a:pt x="192601" y="402736"/>
                  </a:lnTo>
                  <a:lnTo>
                    <a:pt x="204684" y="358561"/>
                  </a:lnTo>
                  <a:lnTo>
                    <a:pt x="220988" y="316596"/>
                  </a:lnTo>
                  <a:lnTo>
                    <a:pt x="241266" y="277181"/>
                  </a:lnTo>
                  <a:lnTo>
                    <a:pt x="265271" y="240654"/>
                  </a:lnTo>
                  <a:lnTo>
                    <a:pt x="292755" y="207353"/>
                  </a:lnTo>
                  <a:lnTo>
                    <a:pt x="323471" y="177618"/>
                  </a:lnTo>
                  <a:lnTo>
                    <a:pt x="357173" y="151788"/>
                  </a:lnTo>
                  <a:lnTo>
                    <a:pt x="393613" y="130201"/>
                  </a:lnTo>
                  <a:lnTo>
                    <a:pt x="432544" y="113195"/>
                  </a:lnTo>
                  <a:lnTo>
                    <a:pt x="473718" y="101111"/>
                  </a:lnTo>
                  <a:lnTo>
                    <a:pt x="516890" y="94286"/>
                  </a:lnTo>
                  <a:lnTo>
                    <a:pt x="565772" y="93001"/>
                  </a:lnTo>
                  <a:lnTo>
                    <a:pt x="810367" y="93001"/>
                  </a:lnTo>
                  <a:lnTo>
                    <a:pt x="774041" y="67428"/>
                  </a:lnTo>
                  <a:lnTo>
                    <a:pt x="732906" y="44389"/>
                  </a:lnTo>
                  <a:lnTo>
                    <a:pt x="690057" y="25980"/>
                  </a:lnTo>
                  <a:lnTo>
                    <a:pt x="645818" y="12348"/>
                  </a:lnTo>
                  <a:lnTo>
                    <a:pt x="600513" y="3639"/>
                  </a:lnTo>
                  <a:lnTo>
                    <a:pt x="554465" y="0"/>
                  </a:lnTo>
                  <a:close/>
                </a:path>
                <a:path w="883920" h="774064">
                  <a:moveTo>
                    <a:pt x="302259" y="569266"/>
                  </a:moveTo>
                  <a:lnTo>
                    <a:pt x="191770" y="594666"/>
                  </a:lnTo>
                  <a:lnTo>
                    <a:pt x="287745" y="594666"/>
                  </a:lnTo>
                  <a:lnTo>
                    <a:pt x="302259" y="569266"/>
                  </a:lnTo>
                  <a:close/>
                </a:path>
                <a:path w="883920" h="774064">
                  <a:moveTo>
                    <a:pt x="810367" y="93001"/>
                  </a:moveTo>
                  <a:lnTo>
                    <a:pt x="565772" y="93001"/>
                  </a:lnTo>
                  <a:lnTo>
                    <a:pt x="614032" y="98781"/>
                  </a:lnTo>
                  <a:lnTo>
                    <a:pt x="661047" y="111381"/>
                  </a:lnTo>
                  <a:lnTo>
                    <a:pt x="706197" y="130557"/>
                  </a:lnTo>
                  <a:lnTo>
                    <a:pt x="748859" y="156064"/>
                  </a:lnTo>
                  <a:lnTo>
                    <a:pt x="788410" y="187659"/>
                  </a:lnTo>
                  <a:lnTo>
                    <a:pt x="824229" y="225096"/>
                  </a:lnTo>
                  <a:lnTo>
                    <a:pt x="883920" y="162866"/>
                  </a:lnTo>
                  <a:lnTo>
                    <a:pt x="849872" y="126813"/>
                  </a:lnTo>
                  <a:lnTo>
                    <a:pt x="813137" y="94952"/>
                  </a:lnTo>
                  <a:lnTo>
                    <a:pt x="810367" y="93001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99200" y="5105093"/>
              <a:ext cx="883919" cy="774065"/>
            </a:xfrm>
            <a:custGeom>
              <a:avLst/>
              <a:gdLst/>
              <a:ahLst/>
              <a:cxnLst/>
              <a:rect l="l" t="t" r="r" b="b"/>
              <a:pathLst>
                <a:path w="883920" h="774064">
                  <a:moveTo>
                    <a:pt x="191770" y="594666"/>
                  </a:moveTo>
                  <a:lnTo>
                    <a:pt x="184150" y="545136"/>
                  </a:lnTo>
                  <a:lnTo>
                    <a:pt x="182087" y="496362"/>
                  </a:lnTo>
                  <a:lnTo>
                    <a:pt x="184986" y="448783"/>
                  </a:lnTo>
                  <a:lnTo>
                    <a:pt x="192601" y="402736"/>
                  </a:lnTo>
                  <a:lnTo>
                    <a:pt x="204684" y="358561"/>
                  </a:lnTo>
                  <a:lnTo>
                    <a:pt x="220988" y="316596"/>
                  </a:lnTo>
                  <a:lnTo>
                    <a:pt x="241266" y="277181"/>
                  </a:lnTo>
                  <a:lnTo>
                    <a:pt x="265271" y="240654"/>
                  </a:lnTo>
                  <a:lnTo>
                    <a:pt x="292755" y="207353"/>
                  </a:lnTo>
                  <a:lnTo>
                    <a:pt x="323471" y="177618"/>
                  </a:lnTo>
                  <a:lnTo>
                    <a:pt x="357173" y="151788"/>
                  </a:lnTo>
                  <a:lnTo>
                    <a:pt x="393613" y="130201"/>
                  </a:lnTo>
                  <a:lnTo>
                    <a:pt x="432544" y="113195"/>
                  </a:lnTo>
                  <a:lnTo>
                    <a:pt x="473718" y="101111"/>
                  </a:lnTo>
                  <a:lnTo>
                    <a:pt x="516890" y="94286"/>
                  </a:lnTo>
                  <a:lnTo>
                    <a:pt x="565772" y="93001"/>
                  </a:lnTo>
                  <a:lnTo>
                    <a:pt x="614032" y="98781"/>
                  </a:lnTo>
                  <a:lnTo>
                    <a:pt x="661047" y="111381"/>
                  </a:lnTo>
                  <a:lnTo>
                    <a:pt x="706197" y="130557"/>
                  </a:lnTo>
                  <a:lnTo>
                    <a:pt x="748859" y="156064"/>
                  </a:lnTo>
                  <a:lnTo>
                    <a:pt x="788410" y="187659"/>
                  </a:lnTo>
                  <a:lnTo>
                    <a:pt x="824229" y="225096"/>
                  </a:lnTo>
                  <a:lnTo>
                    <a:pt x="883920" y="162866"/>
                  </a:lnTo>
                  <a:lnTo>
                    <a:pt x="849872" y="126813"/>
                  </a:lnTo>
                  <a:lnTo>
                    <a:pt x="813137" y="94952"/>
                  </a:lnTo>
                  <a:lnTo>
                    <a:pt x="774041" y="67428"/>
                  </a:lnTo>
                  <a:lnTo>
                    <a:pt x="732906" y="44389"/>
                  </a:lnTo>
                  <a:lnTo>
                    <a:pt x="690057" y="25980"/>
                  </a:lnTo>
                  <a:lnTo>
                    <a:pt x="645818" y="12348"/>
                  </a:lnTo>
                  <a:lnTo>
                    <a:pt x="600513" y="3639"/>
                  </a:lnTo>
                  <a:lnTo>
                    <a:pt x="554465" y="0"/>
                  </a:lnTo>
                  <a:lnTo>
                    <a:pt x="508000" y="1576"/>
                  </a:lnTo>
                  <a:lnTo>
                    <a:pt x="464576" y="8116"/>
                  </a:lnTo>
                  <a:lnTo>
                    <a:pt x="422726" y="19061"/>
                  </a:lnTo>
                  <a:lnTo>
                    <a:pt x="382623" y="34179"/>
                  </a:lnTo>
                  <a:lnTo>
                    <a:pt x="344444" y="53235"/>
                  </a:lnTo>
                  <a:lnTo>
                    <a:pt x="308363" y="75995"/>
                  </a:lnTo>
                  <a:lnTo>
                    <a:pt x="274556" y="102224"/>
                  </a:lnTo>
                  <a:lnTo>
                    <a:pt x="243198" y="131689"/>
                  </a:lnTo>
                  <a:lnTo>
                    <a:pt x="214464" y="164155"/>
                  </a:lnTo>
                  <a:lnTo>
                    <a:pt x="188529" y="199387"/>
                  </a:lnTo>
                  <a:lnTo>
                    <a:pt x="165570" y="237153"/>
                  </a:lnTo>
                  <a:lnTo>
                    <a:pt x="145760" y="277217"/>
                  </a:lnTo>
                  <a:lnTo>
                    <a:pt x="129276" y="319345"/>
                  </a:lnTo>
                  <a:lnTo>
                    <a:pt x="116293" y="363304"/>
                  </a:lnTo>
                  <a:lnTo>
                    <a:pt x="106985" y="408859"/>
                  </a:lnTo>
                  <a:lnTo>
                    <a:pt x="101528" y="455775"/>
                  </a:lnTo>
                  <a:lnTo>
                    <a:pt x="100098" y="503819"/>
                  </a:lnTo>
                  <a:lnTo>
                    <a:pt x="102870" y="552756"/>
                  </a:lnTo>
                  <a:lnTo>
                    <a:pt x="104060" y="567976"/>
                  </a:lnTo>
                  <a:lnTo>
                    <a:pt x="105727" y="583077"/>
                  </a:lnTo>
                  <a:lnTo>
                    <a:pt x="107870" y="597940"/>
                  </a:lnTo>
                  <a:lnTo>
                    <a:pt x="110489" y="612446"/>
                  </a:lnTo>
                  <a:lnTo>
                    <a:pt x="0" y="637846"/>
                  </a:lnTo>
                  <a:lnTo>
                    <a:pt x="185420" y="773736"/>
                  </a:lnTo>
                  <a:lnTo>
                    <a:pt x="302259" y="569266"/>
                  </a:lnTo>
                  <a:lnTo>
                    <a:pt x="191770" y="594666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21730" y="5113019"/>
              <a:ext cx="285750" cy="267970"/>
            </a:xfrm>
            <a:custGeom>
              <a:avLst/>
              <a:gdLst/>
              <a:ahLst/>
              <a:cxnLst/>
              <a:rect l="l" t="t" r="r" b="b"/>
              <a:pathLst>
                <a:path w="285750" h="267970">
                  <a:moveTo>
                    <a:pt x="62230" y="0"/>
                  </a:moveTo>
                  <a:lnTo>
                    <a:pt x="0" y="267969"/>
                  </a:lnTo>
                  <a:lnTo>
                    <a:pt x="285750" y="160019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21730" y="5113019"/>
              <a:ext cx="285750" cy="267970"/>
            </a:xfrm>
            <a:custGeom>
              <a:avLst/>
              <a:gdLst/>
              <a:ahLst/>
              <a:cxnLst/>
              <a:rect l="l" t="t" r="r" b="b"/>
              <a:pathLst>
                <a:path w="285750" h="267970">
                  <a:moveTo>
                    <a:pt x="62230" y="0"/>
                  </a:moveTo>
                  <a:lnTo>
                    <a:pt x="285750" y="160019"/>
                  </a:lnTo>
                  <a:lnTo>
                    <a:pt x="0" y="267969"/>
                  </a:lnTo>
                  <a:lnTo>
                    <a:pt x="622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129280" y="4941569"/>
              <a:ext cx="2508250" cy="1652270"/>
            </a:xfrm>
            <a:custGeom>
              <a:avLst/>
              <a:gdLst/>
              <a:ahLst/>
              <a:cxnLst/>
              <a:rect l="l" t="t" r="r" b="b"/>
              <a:pathLst>
                <a:path w="2508250" h="1652270">
                  <a:moveTo>
                    <a:pt x="1340473" y="1282699"/>
                  </a:moveTo>
                  <a:lnTo>
                    <a:pt x="1074420" y="1282699"/>
                  </a:lnTo>
                  <a:lnTo>
                    <a:pt x="1282699" y="1652269"/>
                  </a:lnTo>
                  <a:lnTo>
                    <a:pt x="1340473" y="1282699"/>
                  </a:lnTo>
                  <a:close/>
                </a:path>
                <a:path w="2508250" h="1652270">
                  <a:moveTo>
                    <a:pt x="1347224" y="1239519"/>
                  </a:moveTo>
                  <a:lnTo>
                    <a:pt x="817880" y="1239519"/>
                  </a:lnTo>
                  <a:lnTo>
                    <a:pt x="798830" y="1517649"/>
                  </a:lnTo>
                  <a:lnTo>
                    <a:pt x="1074420" y="1282699"/>
                  </a:lnTo>
                  <a:lnTo>
                    <a:pt x="1340473" y="1282699"/>
                  </a:lnTo>
                  <a:lnTo>
                    <a:pt x="1347224" y="1239519"/>
                  </a:lnTo>
                  <a:close/>
                </a:path>
                <a:path w="2508250" h="1652270">
                  <a:moveTo>
                    <a:pt x="0" y="637539"/>
                  </a:moveTo>
                  <a:lnTo>
                    <a:pt x="571499" y="849629"/>
                  </a:lnTo>
                  <a:lnTo>
                    <a:pt x="95250" y="1074419"/>
                  </a:lnTo>
                  <a:lnTo>
                    <a:pt x="562609" y="1159509"/>
                  </a:lnTo>
                  <a:lnTo>
                    <a:pt x="237490" y="1471929"/>
                  </a:lnTo>
                  <a:lnTo>
                    <a:pt x="817880" y="1239519"/>
                  </a:lnTo>
                  <a:lnTo>
                    <a:pt x="1347224" y="1239519"/>
                  </a:lnTo>
                  <a:lnTo>
                    <a:pt x="1362709" y="1140459"/>
                  </a:lnTo>
                  <a:lnTo>
                    <a:pt x="1740056" y="1140459"/>
                  </a:lnTo>
                  <a:lnTo>
                    <a:pt x="1728470" y="989329"/>
                  </a:lnTo>
                  <a:lnTo>
                    <a:pt x="2163662" y="989329"/>
                  </a:lnTo>
                  <a:lnTo>
                    <a:pt x="1998980" y="791209"/>
                  </a:lnTo>
                  <a:lnTo>
                    <a:pt x="2451135" y="670559"/>
                  </a:lnTo>
                  <a:lnTo>
                    <a:pt x="833119" y="670559"/>
                  </a:lnTo>
                  <a:lnTo>
                    <a:pt x="0" y="637539"/>
                  </a:lnTo>
                  <a:close/>
                </a:path>
                <a:path w="2508250" h="1652270">
                  <a:moveTo>
                    <a:pt x="1740056" y="1140459"/>
                  </a:moveTo>
                  <a:lnTo>
                    <a:pt x="1362709" y="1140459"/>
                  </a:lnTo>
                  <a:lnTo>
                    <a:pt x="1757680" y="1370329"/>
                  </a:lnTo>
                  <a:lnTo>
                    <a:pt x="1740056" y="1140459"/>
                  </a:lnTo>
                  <a:close/>
                </a:path>
                <a:path w="2508250" h="1652270">
                  <a:moveTo>
                    <a:pt x="2163662" y="989329"/>
                  </a:moveTo>
                  <a:lnTo>
                    <a:pt x="1728470" y="989329"/>
                  </a:lnTo>
                  <a:lnTo>
                    <a:pt x="2249170" y="1092199"/>
                  </a:lnTo>
                  <a:lnTo>
                    <a:pt x="2163662" y="989329"/>
                  </a:lnTo>
                  <a:close/>
                </a:path>
                <a:path w="2508250" h="1652270">
                  <a:moveTo>
                    <a:pt x="858519" y="364489"/>
                  </a:moveTo>
                  <a:lnTo>
                    <a:pt x="833119" y="670559"/>
                  </a:lnTo>
                  <a:lnTo>
                    <a:pt x="2451135" y="670559"/>
                  </a:lnTo>
                  <a:lnTo>
                    <a:pt x="2508249" y="655319"/>
                  </a:lnTo>
                  <a:lnTo>
                    <a:pt x="2029459" y="599439"/>
                  </a:lnTo>
                  <a:lnTo>
                    <a:pt x="2126399" y="516889"/>
                  </a:lnTo>
                  <a:lnTo>
                    <a:pt x="1196340" y="516889"/>
                  </a:lnTo>
                  <a:lnTo>
                    <a:pt x="858519" y="364489"/>
                  </a:lnTo>
                  <a:close/>
                </a:path>
                <a:path w="2508250" h="1652270">
                  <a:moveTo>
                    <a:pt x="1473199" y="0"/>
                  </a:moveTo>
                  <a:lnTo>
                    <a:pt x="1196340" y="516889"/>
                  </a:lnTo>
                  <a:lnTo>
                    <a:pt x="2126399" y="516889"/>
                  </a:lnTo>
                  <a:lnTo>
                    <a:pt x="2244218" y="416559"/>
                  </a:lnTo>
                  <a:lnTo>
                    <a:pt x="1864359" y="416559"/>
                  </a:lnTo>
                  <a:lnTo>
                    <a:pt x="1886286" y="370839"/>
                  </a:lnTo>
                  <a:lnTo>
                    <a:pt x="1548130" y="370839"/>
                  </a:lnTo>
                  <a:lnTo>
                    <a:pt x="1473199" y="0"/>
                  </a:lnTo>
                  <a:close/>
                </a:path>
                <a:path w="2508250" h="1652270">
                  <a:moveTo>
                    <a:pt x="2354580" y="322579"/>
                  </a:moveTo>
                  <a:lnTo>
                    <a:pt x="1864359" y="416559"/>
                  </a:lnTo>
                  <a:lnTo>
                    <a:pt x="2244218" y="416559"/>
                  </a:lnTo>
                  <a:lnTo>
                    <a:pt x="2354580" y="322579"/>
                  </a:lnTo>
                  <a:close/>
                </a:path>
                <a:path w="2508250" h="1652270">
                  <a:moveTo>
                    <a:pt x="1983740" y="167639"/>
                  </a:moveTo>
                  <a:lnTo>
                    <a:pt x="1548130" y="370839"/>
                  </a:lnTo>
                  <a:lnTo>
                    <a:pt x="1886286" y="370839"/>
                  </a:lnTo>
                  <a:lnTo>
                    <a:pt x="1983740" y="16763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29280" y="4941569"/>
              <a:ext cx="2508250" cy="1652270"/>
            </a:xfrm>
            <a:custGeom>
              <a:avLst/>
              <a:gdLst/>
              <a:ahLst/>
              <a:cxnLst/>
              <a:rect l="l" t="t" r="r" b="b"/>
              <a:pathLst>
                <a:path w="2508250" h="1652270">
                  <a:moveTo>
                    <a:pt x="1196340" y="516889"/>
                  </a:moveTo>
                  <a:lnTo>
                    <a:pt x="858519" y="364489"/>
                  </a:lnTo>
                  <a:lnTo>
                    <a:pt x="833119" y="670559"/>
                  </a:lnTo>
                  <a:lnTo>
                    <a:pt x="0" y="637539"/>
                  </a:lnTo>
                  <a:lnTo>
                    <a:pt x="571499" y="849629"/>
                  </a:lnTo>
                  <a:lnTo>
                    <a:pt x="95250" y="1074419"/>
                  </a:lnTo>
                  <a:lnTo>
                    <a:pt x="562609" y="1159509"/>
                  </a:lnTo>
                  <a:lnTo>
                    <a:pt x="237490" y="1471929"/>
                  </a:lnTo>
                  <a:lnTo>
                    <a:pt x="817880" y="1239519"/>
                  </a:lnTo>
                  <a:lnTo>
                    <a:pt x="798830" y="1517649"/>
                  </a:lnTo>
                  <a:lnTo>
                    <a:pt x="1074420" y="1282699"/>
                  </a:lnTo>
                  <a:lnTo>
                    <a:pt x="1282699" y="1652269"/>
                  </a:lnTo>
                  <a:lnTo>
                    <a:pt x="1362709" y="1140459"/>
                  </a:lnTo>
                  <a:lnTo>
                    <a:pt x="1757680" y="1370329"/>
                  </a:lnTo>
                  <a:lnTo>
                    <a:pt x="1728470" y="989329"/>
                  </a:lnTo>
                  <a:lnTo>
                    <a:pt x="2249170" y="1092199"/>
                  </a:lnTo>
                  <a:lnTo>
                    <a:pt x="1998980" y="791209"/>
                  </a:lnTo>
                  <a:lnTo>
                    <a:pt x="2508249" y="655319"/>
                  </a:lnTo>
                  <a:lnTo>
                    <a:pt x="2029459" y="599439"/>
                  </a:lnTo>
                  <a:lnTo>
                    <a:pt x="2354580" y="322579"/>
                  </a:lnTo>
                  <a:lnTo>
                    <a:pt x="1864359" y="416559"/>
                  </a:lnTo>
                  <a:lnTo>
                    <a:pt x="1983740" y="167639"/>
                  </a:lnTo>
                  <a:lnTo>
                    <a:pt x="1548130" y="370839"/>
                  </a:lnTo>
                  <a:lnTo>
                    <a:pt x="1473199" y="0"/>
                  </a:lnTo>
                  <a:lnTo>
                    <a:pt x="1196340" y="5168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81400" y="5410199"/>
              <a:ext cx="1752600" cy="580390"/>
            </a:xfrm>
            <a:custGeom>
              <a:avLst/>
              <a:gdLst/>
              <a:ahLst/>
              <a:cxnLst/>
              <a:rect l="l" t="t" r="r" b="b"/>
              <a:pathLst>
                <a:path w="1752600" h="580389">
                  <a:moveTo>
                    <a:pt x="0" y="0"/>
                  </a:moveTo>
                  <a:lnTo>
                    <a:pt x="1752600" y="0"/>
                  </a:lnTo>
                  <a:lnTo>
                    <a:pt x="1752600" y="580390"/>
                  </a:lnTo>
                  <a:lnTo>
                    <a:pt x="0" y="580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793230" y="1219200"/>
            <a:ext cx="732790" cy="520700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800" b="1" dirty="0">
                <a:latin typeface="Times New Roman"/>
                <a:cs typeface="Times New Roman"/>
              </a:rPr>
              <a:t>Na</a:t>
            </a:r>
            <a:r>
              <a:rPr sz="2400" b="1" baseline="29513" dirty="0">
                <a:latin typeface="Times New Roman"/>
                <a:cs typeface="Times New Roman"/>
              </a:rPr>
              <a:t>+</a:t>
            </a:r>
            <a:endParaRPr sz="2400" baseline="29513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402830" y="5029200"/>
            <a:ext cx="734060" cy="520700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800" b="1" dirty="0">
                <a:latin typeface="Times New Roman"/>
                <a:cs typeface="Times New Roman"/>
              </a:rPr>
              <a:t>Na</a:t>
            </a:r>
            <a:r>
              <a:rPr sz="2400" b="1" baseline="29513" dirty="0">
                <a:latin typeface="Times New Roman"/>
                <a:cs typeface="Times New Roman"/>
              </a:rPr>
              <a:t>+</a:t>
            </a:r>
            <a:endParaRPr sz="2400" baseline="29513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564630" y="3276600"/>
            <a:ext cx="732790" cy="520700"/>
          </a:xfrm>
          <a:prstGeom prst="rect">
            <a:avLst/>
          </a:prstGeom>
          <a:solidFill>
            <a:srgbClr val="98CC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800" b="1" dirty="0">
                <a:latin typeface="Times New Roman"/>
                <a:cs typeface="Times New Roman"/>
              </a:rPr>
              <a:t>Na</a:t>
            </a:r>
            <a:r>
              <a:rPr sz="2400" b="1" baseline="29513" dirty="0">
                <a:latin typeface="Times New Roman"/>
                <a:cs typeface="Times New Roman"/>
              </a:rPr>
              <a:t>+</a:t>
            </a:r>
            <a:endParaRPr sz="2400" baseline="29513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99509" y="5443220"/>
            <a:ext cx="1515745" cy="51180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 marR="5080" indent="-25400">
              <a:lnSpc>
                <a:spcPts val="1910"/>
              </a:lnSpc>
              <a:spcBef>
                <a:spcPts val="170"/>
              </a:spcBef>
            </a:pPr>
            <a:r>
              <a:rPr sz="1600" spc="-5" dirty="0">
                <a:solidFill>
                  <a:srgbClr val="009800"/>
                </a:solidFill>
                <a:latin typeface="Times New Roman"/>
                <a:cs typeface="Times New Roman"/>
              </a:rPr>
              <a:t>Sustain channel</a:t>
            </a:r>
            <a:r>
              <a:rPr sz="1600" spc="-4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9800"/>
                </a:solidFill>
                <a:latin typeface="Times New Roman"/>
                <a:cs typeface="Times New Roman"/>
              </a:rPr>
              <a:t>in  </a:t>
            </a:r>
            <a:r>
              <a:rPr sz="1600" spc="-5" dirty="0">
                <a:solidFill>
                  <a:srgbClr val="009800"/>
                </a:solidFill>
                <a:latin typeface="Times New Roman"/>
                <a:cs typeface="Times New Roman"/>
              </a:rPr>
              <a:t>this</a:t>
            </a:r>
            <a:r>
              <a:rPr sz="1600" spc="-3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9800"/>
                </a:solidFill>
                <a:latin typeface="Times New Roman"/>
                <a:cs typeface="Times New Roman"/>
              </a:rPr>
              <a:t>conformation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90600"/>
            <a:ext cx="454152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0010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GABAergic SYNAPSE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3140" y="1285240"/>
            <a:ext cx="3874770" cy="47256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38150" marR="5080" indent="-146050">
              <a:lnSpc>
                <a:spcPts val="3190"/>
              </a:lnSpc>
              <a:spcBef>
                <a:spcPts val="745"/>
              </a:spcBef>
            </a:pPr>
            <a:r>
              <a:rPr sz="32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Drugs that </a:t>
            </a:r>
            <a:r>
              <a:rPr sz="3200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Act at </a:t>
            </a:r>
            <a:r>
              <a:rPr sz="32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GABAergic</a:t>
            </a:r>
            <a:r>
              <a:rPr sz="3200" u="heavy" spc="-6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Synapse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GABA</a:t>
            </a:r>
            <a:r>
              <a:rPr sz="2800" spc="-1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agonists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GABA</a:t>
            </a:r>
            <a:r>
              <a:rPr sz="2800" spc="-18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antagonists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Barbiturates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Benzodiazepines</a:t>
            </a:r>
            <a:endParaRPr sz="2800">
              <a:latin typeface="Times New Roman"/>
              <a:cs typeface="Times New Roman"/>
            </a:endParaRPr>
          </a:p>
          <a:p>
            <a:pPr marL="355600" marR="658495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GABA</a:t>
            </a:r>
            <a:r>
              <a:rPr sz="2800" spc="-254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synthesizing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enzymes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GABA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uptake</a:t>
            </a:r>
            <a:r>
              <a:rPr sz="2800" spc="-2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inhibitors</a:t>
            </a:r>
            <a:endParaRPr sz="2800">
              <a:latin typeface="Times New Roman"/>
              <a:cs typeface="Times New Roman"/>
            </a:endParaRPr>
          </a:p>
          <a:p>
            <a:pPr marL="355600" marR="582295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GABA</a:t>
            </a:r>
            <a:r>
              <a:rPr sz="2800" spc="-2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metabolizing  enzymes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6270" y="3082290"/>
            <a:ext cx="422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6FF"/>
                </a:solidFill>
                <a:latin typeface="Times New Roman"/>
                <a:cs typeface="Times New Roman"/>
              </a:rPr>
              <a:t>G</a:t>
            </a:r>
            <a:r>
              <a:rPr sz="1400" b="1" spc="5" dirty="0">
                <a:solidFill>
                  <a:srgbClr val="0066FF"/>
                </a:solidFill>
                <a:latin typeface="Times New Roman"/>
                <a:cs typeface="Times New Roman"/>
              </a:rPr>
              <a:t>A</a:t>
            </a:r>
            <a:r>
              <a:rPr sz="1400" b="1" dirty="0">
                <a:solidFill>
                  <a:srgbClr val="0066FF"/>
                </a:solidFill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1927" y="3957727"/>
            <a:ext cx="278765" cy="467995"/>
            <a:chOff x="3271927" y="3957727"/>
            <a:chExt cx="278765" cy="467995"/>
          </a:xfrm>
        </p:grpSpPr>
        <p:sp>
          <p:nvSpPr>
            <p:cNvPr id="7" name="object 7"/>
            <p:cNvSpPr/>
            <p:nvPr/>
          </p:nvSpPr>
          <p:spPr>
            <a:xfrm>
              <a:off x="3408680" y="4090670"/>
              <a:ext cx="137160" cy="330200"/>
            </a:xfrm>
            <a:custGeom>
              <a:avLst/>
              <a:gdLst/>
              <a:ahLst/>
              <a:cxnLst/>
              <a:rect l="l" t="t" r="r" b="b"/>
              <a:pathLst>
                <a:path w="137160" h="330200">
                  <a:moveTo>
                    <a:pt x="98444" y="71119"/>
                  </a:moveTo>
                  <a:lnTo>
                    <a:pt x="40640" y="71119"/>
                  </a:lnTo>
                  <a:lnTo>
                    <a:pt x="66635" y="87947"/>
                  </a:lnTo>
                  <a:lnTo>
                    <a:pt x="86677" y="112394"/>
                  </a:lnTo>
                  <a:lnTo>
                    <a:pt x="99575" y="142557"/>
                  </a:lnTo>
                  <a:lnTo>
                    <a:pt x="104140" y="176529"/>
                  </a:lnTo>
                  <a:lnTo>
                    <a:pt x="96857" y="221376"/>
                  </a:lnTo>
                  <a:lnTo>
                    <a:pt x="75406" y="258127"/>
                  </a:lnTo>
                  <a:lnTo>
                    <a:pt x="43239" y="282971"/>
                  </a:lnTo>
                  <a:lnTo>
                    <a:pt x="3810" y="292099"/>
                  </a:lnTo>
                  <a:lnTo>
                    <a:pt x="3810" y="330199"/>
                  </a:lnTo>
                  <a:lnTo>
                    <a:pt x="46573" y="321777"/>
                  </a:lnTo>
                  <a:lnTo>
                    <a:pt x="83484" y="299699"/>
                  </a:lnTo>
                  <a:lnTo>
                    <a:pt x="112349" y="266466"/>
                  </a:lnTo>
                  <a:lnTo>
                    <a:pt x="130972" y="224576"/>
                  </a:lnTo>
                  <a:lnTo>
                    <a:pt x="137160" y="176529"/>
                  </a:lnTo>
                  <a:lnTo>
                    <a:pt x="131226" y="131464"/>
                  </a:lnTo>
                  <a:lnTo>
                    <a:pt x="114458" y="91281"/>
                  </a:lnTo>
                  <a:lnTo>
                    <a:pt x="98444" y="71119"/>
                  </a:lnTo>
                  <a:close/>
                </a:path>
                <a:path w="137160" h="330200">
                  <a:moveTo>
                    <a:pt x="67310" y="0"/>
                  </a:moveTo>
                  <a:lnTo>
                    <a:pt x="0" y="30479"/>
                  </a:lnTo>
                  <a:lnTo>
                    <a:pt x="27940" y="105409"/>
                  </a:lnTo>
                  <a:lnTo>
                    <a:pt x="40640" y="71119"/>
                  </a:lnTo>
                  <a:lnTo>
                    <a:pt x="98444" y="71119"/>
                  </a:lnTo>
                  <a:lnTo>
                    <a:pt x="88403" y="58479"/>
                  </a:lnTo>
                  <a:lnTo>
                    <a:pt x="54610" y="35559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08680" y="4090670"/>
              <a:ext cx="137160" cy="330200"/>
            </a:xfrm>
            <a:custGeom>
              <a:avLst/>
              <a:gdLst/>
              <a:ahLst/>
              <a:cxnLst/>
              <a:rect l="l" t="t" r="r" b="b"/>
              <a:pathLst>
                <a:path w="137160" h="330200">
                  <a:moveTo>
                    <a:pt x="40640" y="71119"/>
                  </a:moveTo>
                  <a:lnTo>
                    <a:pt x="66635" y="87947"/>
                  </a:lnTo>
                  <a:lnTo>
                    <a:pt x="86677" y="112394"/>
                  </a:lnTo>
                  <a:lnTo>
                    <a:pt x="99575" y="142557"/>
                  </a:lnTo>
                  <a:lnTo>
                    <a:pt x="104140" y="176529"/>
                  </a:lnTo>
                  <a:lnTo>
                    <a:pt x="96857" y="221376"/>
                  </a:lnTo>
                  <a:lnTo>
                    <a:pt x="75406" y="258127"/>
                  </a:lnTo>
                  <a:lnTo>
                    <a:pt x="43239" y="282971"/>
                  </a:lnTo>
                  <a:lnTo>
                    <a:pt x="3810" y="292099"/>
                  </a:lnTo>
                  <a:lnTo>
                    <a:pt x="3810" y="330199"/>
                  </a:lnTo>
                  <a:lnTo>
                    <a:pt x="46573" y="321777"/>
                  </a:lnTo>
                  <a:lnTo>
                    <a:pt x="83484" y="299699"/>
                  </a:lnTo>
                  <a:lnTo>
                    <a:pt x="112349" y="266466"/>
                  </a:lnTo>
                  <a:lnTo>
                    <a:pt x="130972" y="224576"/>
                  </a:lnTo>
                  <a:lnTo>
                    <a:pt x="137160" y="176529"/>
                  </a:lnTo>
                  <a:lnTo>
                    <a:pt x="131226" y="131464"/>
                  </a:lnTo>
                  <a:lnTo>
                    <a:pt x="114458" y="91281"/>
                  </a:lnTo>
                  <a:lnTo>
                    <a:pt x="88403" y="58479"/>
                  </a:lnTo>
                  <a:lnTo>
                    <a:pt x="54610" y="35559"/>
                  </a:lnTo>
                  <a:lnTo>
                    <a:pt x="67310" y="0"/>
                  </a:lnTo>
                  <a:lnTo>
                    <a:pt x="0" y="30479"/>
                  </a:lnTo>
                  <a:lnTo>
                    <a:pt x="27940" y="105409"/>
                  </a:lnTo>
                  <a:lnTo>
                    <a:pt x="40640" y="711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1927" y="3957727"/>
              <a:ext cx="85544" cy="1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06470" y="3996690"/>
            <a:ext cx="412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66"/>
                </a:solidFill>
                <a:latin typeface="Times New Roman"/>
                <a:cs typeface="Times New Roman"/>
              </a:rPr>
              <a:t>G</a:t>
            </a:r>
            <a:r>
              <a:rPr sz="14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sz="1400" b="1" dirty="0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8927" y="2281327"/>
            <a:ext cx="161744" cy="161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11070" y="2396490"/>
            <a:ext cx="721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983300"/>
                </a:solidFill>
                <a:latin typeface="Times New Roman"/>
                <a:cs typeface="Times New Roman"/>
              </a:rPr>
              <a:t>G</a:t>
            </a:r>
            <a:r>
              <a:rPr sz="1400" b="1" spc="5" dirty="0">
                <a:solidFill>
                  <a:srgbClr val="983300"/>
                </a:solidFill>
                <a:latin typeface="Times New Roman"/>
                <a:cs typeface="Times New Roman"/>
              </a:rPr>
              <a:t>ABA</a:t>
            </a:r>
            <a:r>
              <a:rPr sz="1400" b="1" dirty="0">
                <a:solidFill>
                  <a:srgbClr val="983300"/>
                </a:solidFill>
                <a:latin typeface="Times New Roman"/>
                <a:cs typeface="Times New Roman"/>
              </a:rPr>
              <a:t>-T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380"/>
              </a:spcBef>
            </a:pPr>
            <a:r>
              <a:rPr sz="3200" b="1" spc="-35" dirty="0">
                <a:solidFill>
                  <a:srgbClr val="FF6600"/>
                </a:solidFill>
                <a:latin typeface="Times New Roman"/>
                <a:cs typeface="Times New Roman"/>
              </a:rPr>
              <a:t>GLUTAMATERGIC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SYNAPSE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1540" y="1518920"/>
            <a:ext cx="3830954" cy="434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Excitatory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Synapse.</a:t>
            </a:r>
            <a:endParaRPr sz="2800">
              <a:latin typeface="Times New Roman"/>
              <a:cs typeface="Times New Roman"/>
            </a:endParaRPr>
          </a:p>
          <a:p>
            <a:pPr marL="381000" marR="170815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Permeable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Na</a:t>
            </a:r>
            <a:r>
              <a:rPr sz="2400" spc="-7" baseline="29513" dirty="0">
                <a:solidFill>
                  <a:srgbClr val="FFCC00"/>
                </a:solidFill>
                <a:latin typeface="Times New Roman"/>
                <a:cs typeface="Times New Roman"/>
              </a:rPr>
              <a:t>+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,</a:t>
            </a:r>
            <a:r>
              <a:rPr sz="2800" spc="-1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Ca</a:t>
            </a:r>
            <a:r>
              <a:rPr sz="2400" baseline="29513" dirty="0">
                <a:solidFill>
                  <a:srgbClr val="FFCC00"/>
                </a:solidFill>
                <a:latin typeface="Times New Roman"/>
                <a:cs typeface="Times New Roman"/>
              </a:rPr>
              <a:t>2+ </a:t>
            </a:r>
            <a:r>
              <a:rPr sz="16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K</a:t>
            </a:r>
            <a:r>
              <a:rPr sz="2400" baseline="29513" dirty="0">
                <a:solidFill>
                  <a:srgbClr val="FFCC00"/>
                </a:solidFill>
                <a:latin typeface="Times New Roman"/>
                <a:cs typeface="Times New Roman"/>
              </a:rPr>
              <a:t>+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81000" marR="83820" indent="-342900">
              <a:lnSpc>
                <a:spcPts val="2790"/>
              </a:lnSpc>
              <a:spcBef>
                <a:spcPts val="69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Magnesium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ions block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channel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resting</a:t>
            </a:r>
            <a:r>
              <a:rPr sz="2800" spc="-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state.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82900"/>
              </a:lnSpc>
              <a:spcBef>
                <a:spcPts val="7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Glycine </a:t>
            </a:r>
            <a:r>
              <a:rPr sz="2800" spc="-60" dirty="0">
                <a:solidFill>
                  <a:srgbClr val="FFCC00"/>
                </a:solidFill>
                <a:latin typeface="Times New Roman"/>
                <a:cs typeface="Times New Roman"/>
              </a:rPr>
              <a:t>(GLY)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binding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enhances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ability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GLU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NMDA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</a:t>
            </a:r>
            <a:r>
              <a:rPr sz="2800" spc="-2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open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channel.</a:t>
            </a:r>
            <a:endParaRPr sz="2800">
              <a:latin typeface="Times New Roman"/>
              <a:cs typeface="Times New Roman"/>
            </a:endParaRPr>
          </a:p>
          <a:p>
            <a:pPr marL="381000" marR="814069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Agonists:</a:t>
            </a:r>
            <a:r>
              <a:rPr sz="2800" spc="-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NMDA,  </a:t>
            </a:r>
            <a:r>
              <a:rPr sz="2800" spc="-60" dirty="0">
                <a:solidFill>
                  <a:srgbClr val="FFCC00"/>
                </a:solidFill>
                <a:latin typeface="Times New Roman"/>
                <a:cs typeface="Times New Roman"/>
              </a:rPr>
              <a:t>AMPA,</a:t>
            </a:r>
            <a:r>
              <a:rPr sz="2800" spc="-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Kianate.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0037" y="1595437"/>
            <a:ext cx="4276725" cy="5114925"/>
            <a:chOff x="300037" y="1595437"/>
            <a:chExt cx="4276725" cy="5114925"/>
          </a:xfrm>
        </p:grpSpPr>
        <p:sp>
          <p:nvSpPr>
            <p:cNvPr id="5" name="object 5"/>
            <p:cNvSpPr/>
            <p:nvPr/>
          </p:nvSpPr>
          <p:spPr>
            <a:xfrm>
              <a:off x="304800" y="1600200"/>
              <a:ext cx="4267200" cy="5105400"/>
            </a:xfrm>
            <a:custGeom>
              <a:avLst/>
              <a:gdLst/>
              <a:ahLst/>
              <a:cxnLst/>
              <a:rect l="l" t="t" r="r" b="b"/>
              <a:pathLst>
                <a:path w="4267200" h="5105400">
                  <a:moveTo>
                    <a:pt x="4267200" y="0"/>
                  </a:moveTo>
                  <a:lnTo>
                    <a:pt x="0" y="0"/>
                  </a:lnTo>
                  <a:lnTo>
                    <a:pt x="0" y="5105400"/>
                  </a:lnTo>
                  <a:lnTo>
                    <a:pt x="4267200" y="510540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00200"/>
              <a:ext cx="4267200" cy="5105400"/>
            </a:xfrm>
            <a:custGeom>
              <a:avLst/>
              <a:gdLst/>
              <a:ahLst/>
              <a:cxnLst/>
              <a:rect l="l" t="t" r="r" b="b"/>
              <a:pathLst>
                <a:path w="4267200" h="5105400">
                  <a:moveTo>
                    <a:pt x="2133600" y="5105400"/>
                  </a:moveTo>
                  <a:lnTo>
                    <a:pt x="0" y="5105400"/>
                  </a:lnTo>
                  <a:lnTo>
                    <a:pt x="0" y="0"/>
                  </a:lnTo>
                  <a:lnTo>
                    <a:pt x="4267200" y="0"/>
                  </a:lnTo>
                  <a:lnTo>
                    <a:pt x="4267200" y="5105400"/>
                  </a:lnTo>
                  <a:lnTo>
                    <a:pt x="2133600" y="5105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5400" y="4038600"/>
              <a:ext cx="990600" cy="1981200"/>
            </a:xfrm>
            <a:custGeom>
              <a:avLst/>
              <a:gdLst/>
              <a:ahLst/>
              <a:cxnLst/>
              <a:rect l="l" t="t" r="r" b="b"/>
              <a:pathLst>
                <a:path w="990600" h="1981200">
                  <a:moveTo>
                    <a:pt x="990600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990600" y="1981200"/>
                  </a:lnTo>
                  <a:close/>
                </a:path>
              </a:pathLst>
            </a:custGeom>
            <a:solidFill>
              <a:srgbClr val="FF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5400" y="4038600"/>
              <a:ext cx="990600" cy="1981200"/>
            </a:xfrm>
            <a:custGeom>
              <a:avLst/>
              <a:gdLst/>
              <a:ahLst/>
              <a:cxnLst/>
              <a:rect l="l" t="t" r="r" b="b"/>
              <a:pathLst>
                <a:path w="990600" h="1981200">
                  <a:moveTo>
                    <a:pt x="495300" y="1981200"/>
                  </a:moveTo>
                  <a:lnTo>
                    <a:pt x="0" y="19812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1981200"/>
                  </a:lnTo>
                  <a:lnTo>
                    <a:pt x="495300" y="1981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200" y="4038600"/>
              <a:ext cx="990600" cy="1981200"/>
            </a:xfrm>
            <a:custGeom>
              <a:avLst/>
              <a:gdLst/>
              <a:ahLst/>
              <a:cxnLst/>
              <a:rect l="l" t="t" r="r" b="b"/>
              <a:pathLst>
                <a:path w="990600" h="1981200">
                  <a:moveTo>
                    <a:pt x="990600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990600" y="1981200"/>
                  </a:lnTo>
                  <a:close/>
                </a:path>
              </a:pathLst>
            </a:custGeom>
            <a:solidFill>
              <a:srgbClr val="FF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200" y="4038600"/>
              <a:ext cx="990600" cy="1981200"/>
            </a:xfrm>
            <a:custGeom>
              <a:avLst/>
              <a:gdLst/>
              <a:ahLst/>
              <a:cxnLst/>
              <a:rect l="l" t="t" r="r" b="b"/>
              <a:pathLst>
                <a:path w="990600" h="1981200">
                  <a:moveTo>
                    <a:pt x="495300" y="1981200"/>
                  </a:moveTo>
                  <a:lnTo>
                    <a:pt x="0" y="1981200"/>
                  </a:lnTo>
                  <a:lnTo>
                    <a:pt x="0" y="0"/>
                  </a:lnTo>
                  <a:lnTo>
                    <a:pt x="990600" y="0"/>
                  </a:lnTo>
                  <a:lnTo>
                    <a:pt x="990600" y="1981200"/>
                  </a:lnTo>
                  <a:lnTo>
                    <a:pt x="495300" y="1981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3800" y="34290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685800" y="0"/>
                  </a:moveTo>
                  <a:lnTo>
                    <a:pt x="0" y="0"/>
                  </a:lnTo>
                  <a:lnTo>
                    <a:pt x="171450" y="457200"/>
                  </a:lnTo>
                  <a:lnTo>
                    <a:pt x="514350" y="4572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3800" y="34290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0"/>
                  </a:moveTo>
                  <a:lnTo>
                    <a:pt x="171450" y="457200"/>
                  </a:lnTo>
                  <a:lnTo>
                    <a:pt x="514350" y="457200"/>
                  </a:lnTo>
                  <a:lnTo>
                    <a:pt x="685800" y="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600" y="40386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685800" y="0"/>
                  </a:moveTo>
                  <a:lnTo>
                    <a:pt x="0" y="0"/>
                  </a:lnTo>
                  <a:lnTo>
                    <a:pt x="171450" y="457200"/>
                  </a:lnTo>
                  <a:lnTo>
                    <a:pt x="514350" y="4572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00" y="40386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0"/>
                  </a:moveTo>
                  <a:lnTo>
                    <a:pt x="171450" y="457200"/>
                  </a:lnTo>
                  <a:lnTo>
                    <a:pt x="514350" y="457200"/>
                  </a:lnTo>
                  <a:lnTo>
                    <a:pt x="685800" y="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5181600"/>
              <a:ext cx="990600" cy="45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81200" y="5181600"/>
            <a:ext cx="9906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2520"/>
              </a:lnSpc>
            </a:pPr>
            <a:r>
              <a:rPr sz="3600" b="1" spc="-15" baseline="-16203" dirty="0">
                <a:latin typeface="Times New Roman"/>
                <a:cs typeface="Times New Roman"/>
              </a:rPr>
              <a:t>Mg</a:t>
            </a:r>
            <a:r>
              <a:rPr sz="1400" b="1" spc="-10" dirty="0">
                <a:latin typeface="Times New Roman"/>
                <a:cs typeface="Times New Roman"/>
              </a:rPr>
              <a:t>++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3437" y="3043237"/>
            <a:ext cx="2905125" cy="1304925"/>
            <a:chOff x="833437" y="3043237"/>
            <a:chExt cx="2905125" cy="1304925"/>
          </a:xfrm>
        </p:grpSpPr>
        <p:sp>
          <p:nvSpPr>
            <p:cNvPr id="18" name="object 18"/>
            <p:cNvSpPr/>
            <p:nvPr/>
          </p:nvSpPr>
          <p:spPr>
            <a:xfrm>
              <a:off x="3048000" y="30480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685800" y="0"/>
                  </a:moveTo>
                  <a:lnTo>
                    <a:pt x="0" y="0"/>
                  </a:lnTo>
                  <a:lnTo>
                    <a:pt x="171450" y="457200"/>
                  </a:lnTo>
                  <a:lnTo>
                    <a:pt x="514350" y="4572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8000" y="304800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0"/>
                  </a:moveTo>
                  <a:lnTo>
                    <a:pt x="171450" y="457200"/>
                  </a:lnTo>
                  <a:lnTo>
                    <a:pt x="514350" y="457200"/>
                  </a:lnTo>
                  <a:lnTo>
                    <a:pt x="685800" y="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4000" y="4038600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482600" y="0"/>
                  </a:moveTo>
                  <a:lnTo>
                    <a:pt x="50800" y="0"/>
                  </a:lnTo>
                  <a:lnTo>
                    <a:pt x="32146" y="4187"/>
                  </a:lnTo>
                  <a:lnTo>
                    <a:pt x="15875" y="15398"/>
                  </a:lnTo>
                  <a:lnTo>
                    <a:pt x="4365" y="3161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4365" y="272653"/>
                  </a:lnTo>
                  <a:lnTo>
                    <a:pt x="15875" y="288925"/>
                  </a:lnTo>
                  <a:lnTo>
                    <a:pt x="32146" y="300434"/>
                  </a:lnTo>
                  <a:lnTo>
                    <a:pt x="50800" y="304800"/>
                  </a:lnTo>
                  <a:lnTo>
                    <a:pt x="482600" y="304800"/>
                  </a:lnTo>
                  <a:lnTo>
                    <a:pt x="501253" y="300434"/>
                  </a:lnTo>
                  <a:lnTo>
                    <a:pt x="517525" y="288925"/>
                  </a:lnTo>
                  <a:lnTo>
                    <a:pt x="529034" y="272653"/>
                  </a:lnTo>
                  <a:lnTo>
                    <a:pt x="533400" y="254000"/>
                  </a:lnTo>
                  <a:lnTo>
                    <a:pt x="533400" y="50800"/>
                  </a:lnTo>
                  <a:lnTo>
                    <a:pt x="529034" y="31611"/>
                  </a:lnTo>
                  <a:lnTo>
                    <a:pt x="517525" y="15398"/>
                  </a:lnTo>
                  <a:lnTo>
                    <a:pt x="501253" y="4187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4000" y="4038600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50800" y="0"/>
                  </a:moveTo>
                  <a:lnTo>
                    <a:pt x="32146" y="4187"/>
                  </a:lnTo>
                  <a:lnTo>
                    <a:pt x="15875" y="15398"/>
                  </a:lnTo>
                  <a:lnTo>
                    <a:pt x="4365" y="3161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4365" y="272653"/>
                  </a:lnTo>
                  <a:lnTo>
                    <a:pt x="15875" y="288925"/>
                  </a:lnTo>
                  <a:lnTo>
                    <a:pt x="32146" y="300434"/>
                  </a:lnTo>
                  <a:lnTo>
                    <a:pt x="50800" y="304800"/>
                  </a:lnTo>
                  <a:lnTo>
                    <a:pt x="482600" y="304800"/>
                  </a:lnTo>
                  <a:lnTo>
                    <a:pt x="501253" y="300434"/>
                  </a:lnTo>
                  <a:lnTo>
                    <a:pt x="517525" y="288925"/>
                  </a:lnTo>
                  <a:lnTo>
                    <a:pt x="529034" y="272653"/>
                  </a:lnTo>
                  <a:lnTo>
                    <a:pt x="533400" y="254000"/>
                  </a:lnTo>
                  <a:lnTo>
                    <a:pt x="533400" y="50800"/>
                  </a:lnTo>
                  <a:lnTo>
                    <a:pt x="529034" y="31611"/>
                  </a:lnTo>
                  <a:lnTo>
                    <a:pt x="517525" y="15398"/>
                  </a:lnTo>
                  <a:lnTo>
                    <a:pt x="501253" y="4187"/>
                  </a:lnTo>
                  <a:lnTo>
                    <a:pt x="482600" y="0"/>
                  </a:lnTo>
                  <a:lnTo>
                    <a:pt x="5080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200" y="3657600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482600" y="0"/>
                  </a:moveTo>
                  <a:lnTo>
                    <a:pt x="50800" y="0"/>
                  </a:lnTo>
                  <a:lnTo>
                    <a:pt x="32146" y="4365"/>
                  </a:lnTo>
                  <a:lnTo>
                    <a:pt x="15875" y="15875"/>
                  </a:lnTo>
                  <a:lnTo>
                    <a:pt x="4365" y="32146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4365" y="272653"/>
                  </a:lnTo>
                  <a:lnTo>
                    <a:pt x="15875" y="288925"/>
                  </a:lnTo>
                  <a:lnTo>
                    <a:pt x="32146" y="300434"/>
                  </a:lnTo>
                  <a:lnTo>
                    <a:pt x="50800" y="304800"/>
                  </a:lnTo>
                  <a:lnTo>
                    <a:pt x="482600" y="304800"/>
                  </a:lnTo>
                  <a:lnTo>
                    <a:pt x="501253" y="300434"/>
                  </a:lnTo>
                  <a:lnTo>
                    <a:pt x="517525" y="288925"/>
                  </a:lnTo>
                  <a:lnTo>
                    <a:pt x="529034" y="272653"/>
                  </a:lnTo>
                  <a:lnTo>
                    <a:pt x="533400" y="254000"/>
                  </a:lnTo>
                  <a:lnTo>
                    <a:pt x="533400" y="50800"/>
                  </a:lnTo>
                  <a:lnTo>
                    <a:pt x="529034" y="32146"/>
                  </a:lnTo>
                  <a:lnTo>
                    <a:pt x="517525" y="15875"/>
                  </a:lnTo>
                  <a:lnTo>
                    <a:pt x="501253" y="4365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8200" y="3657600"/>
              <a:ext cx="533400" cy="304800"/>
            </a:xfrm>
            <a:custGeom>
              <a:avLst/>
              <a:gdLst/>
              <a:ahLst/>
              <a:cxnLst/>
              <a:rect l="l" t="t" r="r" b="b"/>
              <a:pathLst>
                <a:path w="533400" h="304800">
                  <a:moveTo>
                    <a:pt x="50800" y="0"/>
                  </a:moveTo>
                  <a:lnTo>
                    <a:pt x="32146" y="4365"/>
                  </a:lnTo>
                  <a:lnTo>
                    <a:pt x="15875" y="15875"/>
                  </a:lnTo>
                  <a:lnTo>
                    <a:pt x="4365" y="32146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4365" y="272653"/>
                  </a:lnTo>
                  <a:lnTo>
                    <a:pt x="15875" y="288925"/>
                  </a:lnTo>
                  <a:lnTo>
                    <a:pt x="32146" y="300434"/>
                  </a:lnTo>
                  <a:lnTo>
                    <a:pt x="50800" y="304800"/>
                  </a:lnTo>
                  <a:lnTo>
                    <a:pt x="482600" y="304800"/>
                  </a:lnTo>
                  <a:lnTo>
                    <a:pt x="501253" y="300434"/>
                  </a:lnTo>
                  <a:lnTo>
                    <a:pt x="517525" y="288925"/>
                  </a:lnTo>
                  <a:lnTo>
                    <a:pt x="529034" y="272653"/>
                  </a:lnTo>
                  <a:lnTo>
                    <a:pt x="533400" y="254000"/>
                  </a:lnTo>
                  <a:lnTo>
                    <a:pt x="533400" y="50800"/>
                  </a:lnTo>
                  <a:lnTo>
                    <a:pt x="529034" y="32146"/>
                  </a:lnTo>
                  <a:lnTo>
                    <a:pt x="517525" y="15875"/>
                  </a:lnTo>
                  <a:lnTo>
                    <a:pt x="501253" y="4365"/>
                  </a:lnTo>
                  <a:lnTo>
                    <a:pt x="482600" y="0"/>
                  </a:lnTo>
                  <a:lnTo>
                    <a:pt x="5080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743200" y="2590800"/>
            <a:ext cx="1447800" cy="3683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AGONISTS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6029" y="3009900"/>
            <a:ext cx="675640" cy="3683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solidFill>
                  <a:srgbClr val="0066FF"/>
                </a:solidFill>
                <a:latin typeface="Times New Roman"/>
                <a:cs typeface="Times New Roman"/>
              </a:rPr>
              <a:t>GLU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4927" y="2421027"/>
            <a:ext cx="3829050" cy="4060825"/>
            <a:chOff x="604927" y="2421027"/>
            <a:chExt cx="3829050" cy="4060825"/>
          </a:xfrm>
        </p:grpSpPr>
        <p:sp>
          <p:nvSpPr>
            <p:cNvPr id="27" name="object 27"/>
            <p:cNvSpPr/>
            <p:nvPr/>
          </p:nvSpPr>
          <p:spPr>
            <a:xfrm>
              <a:off x="609599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412" y="219491"/>
                  </a:lnTo>
                  <a:lnTo>
                    <a:pt x="194786" y="194786"/>
                  </a:lnTo>
                  <a:lnTo>
                    <a:pt x="219491" y="158412"/>
                  </a:lnTo>
                  <a:lnTo>
                    <a:pt x="228600" y="114300"/>
                  </a:lnTo>
                  <a:lnTo>
                    <a:pt x="219491" y="69651"/>
                  </a:lnTo>
                  <a:lnTo>
                    <a:pt x="194786" y="33337"/>
                  </a:lnTo>
                  <a:lnTo>
                    <a:pt x="158412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9599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412" y="8929"/>
                  </a:lnTo>
                  <a:lnTo>
                    <a:pt x="194786" y="33337"/>
                  </a:lnTo>
                  <a:lnTo>
                    <a:pt x="219491" y="69651"/>
                  </a:lnTo>
                  <a:lnTo>
                    <a:pt x="228600" y="114300"/>
                  </a:lnTo>
                  <a:lnTo>
                    <a:pt x="219491" y="158412"/>
                  </a:lnTo>
                  <a:lnTo>
                    <a:pt x="194786" y="194786"/>
                  </a:lnTo>
                  <a:lnTo>
                    <a:pt x="158412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200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412" y="219491"/>
                  </a:lnTo>
                  <a:lnTo>
                    <a:pt x="194786" y="194786"/>
                  </a:lnTo>
                  <a:lnTo>
                    <a:pt x="219491" y="158412"/>
                  </a:lnTo>
                  <a:lnTo>
                    <a:pt x="228600" y="114300"/>
                  </a:lnTo>
                  <a:lnTo>
                    <a:pt x="219491" y="69651"/>
                  </a:lnTo>
                  <a:lnTo>
                    <a:pt x="194786" y="33337"/>
                  </a:lnTo>
                  <a:lnTo>
                    <a:pt x="158412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200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412" y="8929"/>
                  </a:lnTo>
                  <a:lnTo>
                    <a:pt x="194786" y="33337"/>
                  </a:lnTo>
                  <a:lnTo>
                    <a:pt x="219491" y="69651"/>
                  </a:lnTo>
                  <a:lnTo>
                    <a:pt x="228600" y="114300"/>
                  </a:lnTo>
                  <a:lnTo>
                    <a:pt x="219491" y="158412"/>
                  </a:lnTo>
                  <a:lnTo>
                    <a:pt x="194786" y="194786"/>
                  </a:lnTo>
                  <a:lnTo>
                    <a:pt x="158412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6800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412" y="219491"/>
                  </a:lnTo>
                  <a:lnTo>
                    <a:pt x="194786" y="194786"/>
                  </a:lnTo>
                  <a:lnTo>
                    <a:pt x="219491" y="158412"/>
                  </a:lnTo>
                  <a:lnTo>
                    <a:pt x="228600" y="114300"/>
                  </a:lnTo>
                  <a:lnTo>
                    <a:pt x="219491" y="69651"/>
                  </a:lnTo>
                  <a:lnTo>
                    <a:pt x="194786" y="33337"/>
                  </a:lnTo>
                  <a:lnTo>
                    <a:pt x="158412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6800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412" y="8929"/>
                  </a:lnTo>
                  <a:lnTo>
                    <a:pt x="194786" y="33337"/>
                  </a:lnTo>
                  <a:lnTo>
                    <a:pt x="219491" y="69651"/>
                  </a:lnTo>
                  <a:lnTo>
                    <a:pt x="228600" y="114300"/>
                  </a:lnTo>
                  <a:lnTo>
                    <a:pt x="219491" y="158412"/>
                  </a:lnTo>
                  <a:lnTo>
                    <a:pt x="194786" y="194786"/>
                  </a:lnTo>
                  <a:lnTo>
                    <a:pt x="158412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6800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412" y="219491"/>
                  </a:lnTo>
                  <a:lnTo>
                    <a:pt x="194786" y="194786"/>
                  </a:lnTo>
                  <a:lnTo>
                    <a:pt x="219491" y="158412"/>
                  </a:lnTo>
                  <a:lnTo>
                    <a:pt x="228600" y="114300"/>
                  </a:lnTo>
                  <a:lnTo>
                    <a:pt x="219491" y="69651"/>
                  </a:lnTo>
                  <a:lnTo>
                    <a:pt x="194786" y="33337"/>
                  </a:lnTo>
                  <a:lnTo>
                    <a:pt x="158412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6800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412" y="8929"/>
                  </a:lnTo>
                  <a:lnTo>
                    <a:pt x="194786" y="33337"/>
                  </a:lnTo>
                  <a:lnTo>
                    <a:pt x="219491" y="69651"/>
                  </a:lnTo>
                  <a:lnTo>
                    <a:pt x="228600" y="114300"/>
                  </a:lnTo>
                  <a:lnTo>
                    <a:pt x="219491" y="158412"/>
                  </a:lnTo>
                  <a:lnTo>
                    <a:pt x="194786" y="194786"/>
                  </a:lnTo>
                  <a:lnTo>
                    <a:pt x="158412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8200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412" y="219491"/>
                  </a:lnTo>
                  <a:lnTo>
                    <a:pt x="194786" y="194786"/>
                  </a:lnTo>
                  <a:lnTo>
                    <a:pt x="219491" y="158412"/>
                  </a:lnTo>
                  <a:lnTo>
                    <a:pt x="228600" y="114300"/>
                  </a:lnTo>
                  <a:lnTo>
                    <a:pt x="219491" y="69651"/>
                  </a:lnTo>
                  <a:lnTo>
                    <a:pt x="194786" y="33337"/>
                  </a:lnTo>
                  <a:lnTo>
                    <a:pt x="158412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8200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412" y="8929"/>
                  </a:lnTo>
                  <a:lnTo>
                    <a:pt x="194786" y="33337"/>
                  </a:lnTo>
                  <a:lnTo>
                    <a:pt x="219491" y="69651"/>
                  </a:lnTo>
                  <a:lnTo>
                    <a:pt x="228600" y="114300"/>
                  </a:lnTo>
                  <a:lnTo>
                    <a:pt x="219491" y="158412"/>
                  </a:lnTo>
                  <a:lnTo>
                    <a:pt x="194786" y="194786"/>
                  </a:lnTo>
                  <a:lnTo>
                    <a:pt x="158412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599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412" y="219491"/>
                  </a:lnTo>
                  <a:lnTo>
                    <a:pt x="194786" y="194786"/>
                  </a:lnTo>
                  <a:lnTo>
                    <a:pt x="219491" y="158412"/>
                  </a:lnTo>
                  <a:lnTo>
                    <a:pt x="228600" y="114300"/>
                  </a:lnTo>
                  <a:lnTo>
                    <a:pt x="219491" y="69651"/>
                  </a:lnTo>
                  <a:lnTo>
                    <a:pt x="194786" y="33337"/>
                  </a:lnTo>
                  <a:lnTo>
                    <a:pt x="158412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9599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412" y="8929"/>
                  </a:lnTo>
                  <a:lnTo>
                    <a:pt x="194786" y="33337"/>
                  </a:lnTo>
                  <a:lnTo>
                    <a:pt x="219491" y="69651"/>
                  </a:lnTo>
                  <a:lnTo>
                    <a:pt x="228600" y="114300"/>
                  </a:lnTo>
                  <a:lnTo>
                    <a:pt x="219491" y="158412"/>
                  </a:lnTo>
                  <a:lnTo>
                    <a:pt x="194786" y="194786"/>
                  </a:lnTo>
                  <a:lnTo>
                    <a:pt x="158412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33800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948" y="219491"/>
                  </a:lnTo>
                  <a:lnTo>
                    <a:pt x="195262" y="194786"/>
                  </a:lnTo>
                  <a:lnTo>
                    <a:pt x="219670" y="158412"/>
                  </a:lnTo>
                  <a:lnTo>
                    <a:pt x="228600" y="114300"/>
                  </a:lnTo>
                  <a:lnTo>
                    <a:pt x="219670" y="69651"/>
                  </a:lnTo>
                  <a:lnTo>
                    <a:pt x="195262" y="33337"/>
                  </a:lnTo>
                  <a:lnTo>
                    <a:pt x="158948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33800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948" y="8929"/>
                  </a:lnTo>
                  <a:lnTo>
                    <a:pt x="195262" y="33337"/>
                  </a:lnTo>
                  <a:lnTo>
                    <a:pt x="219670" y="69651"/>
                  </a:lnTo>
                  <a:lnTo>
                    <a:pt x="228600" y="114300"/>
                  </a:lnTo>
                  <a:lnTo>
                    <a:pt x="219670" y="158412"/>
                  </a:lnTo>
                  <a:lnTo>
                    <a:pt x="195262" y="194786"/>
                  </a:lnTo>
                  <a:lnTo>
                    <a:pt x="158948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62399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948" y="219491"/>
                  </a:lnTo>
                  <a:lnTo>
                    <a:pt x="195262" y="194786"/>
                  </a:lnTo>
                  <a:lnTo>
                    <a:pt x="219670" y="158412"/>
                  </a:lnTo>
                  <a:lnTo>
                    <a:pt x="228600" y="114300"/>
                  </a:lnTo>
                  <a:lnTo>
                    <a:pt x="219670" y="69651"/>
                  </a:lnTo>
                  <a:lnTo>
                    <a:pt x="195262" y="33337"/>
                  </a:lnTo>
                  <a:lnTo>
                    <a:pt x="158948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2399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948" y="8929"/>
                  </a:lnTo>
                  <a:lnTo>
                    <a:pt x="195262" y="33337"/>
                  </a:lnTo>
                  <a:lnTo>
                    <a:pt x="219670" y="69651"/>
                  </a:lnTo>
                  <a:lnTo>
                    <a:pt x="228600" y="114300"/>
                  </a:lnTo>
                  <a:lnTo>
                    <a:pt x="219670" y="158412"/>
                  </a:lnTo>
                  <a:lnTo>
                    <a:pt x="195262" y="194786"/>
                  </a:lnTo>
                  <a:lnTo>
                    <a:pt x="158948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90999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948" y="219491"/>
                  </a:lnTo>
                  <a:lnTo>
                    <a:pt x="195262" y="194786"/>
                  </a:lnTo>
                  <a:lnTo>
                    <a:pt x="219670" y="158412"/>
                  </a:lnTo>
                  <a:lnTo>
                    <a:pt x="228600" y="114300"/>
                  </a:lnTo>
                  <a:lnTo>
                    <a:pt x="219670" y="69651"/>
                  </a:lnTo>
                  <a:lnTo>
                    <a:pt x="195262" y="33337"/>
                  </a:lnTo>
                  <a:lnTo>
                    <a:pt x="158948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90999" y="43434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948" y="8929"/>
                  </a:lnTo>
                  <a:lnTo>
                    <a:pt x="195262" y="33337"/>
                  </a:lnTo>
                  <a:lnTo>
                    <a:pt x="219670" y="69651"/>
                  </a:lnTo>
                  <a:lnTo>
                    <a:pt x="228600" y="114300"/>
                  </a:lnTo>
                  <a:lnTo>
                    <a:pt x="219670" y="158412"/>
                  </a:lnTo>
                  <a:lnTo>
                    <a:pt x="195262" y="194786"/>
                  </a:lnTo>
                  <a:lnTo>
                    <a:pt x="158948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33800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948" y="219491"/>
                  </a:lnTo>
                  <a:lnTo>
                    <a:pt x="195262" y="194786"/>
                  </a:lnTo>
                  <a:lnTo>
                    <a:pt x="219670" y="158412"/>
                  </a:lnTo>
                  <a:lnTo>
                    <a:pt x="228600" y="114300"/>
                  </a:lnTo>
                  <a:lnTo>
                    <a:pt x="219670" y="69651"/>
                  </a:lnTo>
                  <a:lnTo>
                    <a:pt x="195262" y="33337"/>
                  </a:lnTo>
                  <a:lnTo>
                    <a:pt x="158948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33800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948" y="8929"/>
                  </a:lnTo>
                  <a:lnTo>
                    <a:pt x="195262" y="33337"/>
                  </a:lnTo>
                  <a:lnTo>
                    <a:pt x="219670" y="69651"/>
                  </a:lnTo>
                  <a:lnTo>
                    <a:pt x="228600" y="114300"/>
                  </a:lnTo>
                  <a:lnTo>
                    <a:pt x="219670" y="158412"/>
                  </a:lnTo>
                  <a:lnTo>
                    <a:pt x="195262" y="194786"/>
                  </a:lnTo>
                  <a:lnTo>
                    <a:pt x="158948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62399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948" y="219491"/>
                  </a:lnTo>
                  <a:lnTo>
                    <a:pt x="195262" y="194786"/>
                  </a:lnTo>
                  <a:lnTo>
                    <a:pt x="219670" y="158412"/>
                  </a:lnTo>
                  <a:lnTo>
                    <a:pt x="228600" y="114300"/>
                  </a:lnTo>
                  <a:lnTo>
                    <a:pt x="219670" y="69651"/>
                  </a:lnTo>
                  <a:lnTo>
                    <a:pt x="195262" y="33337"/>
                  </a:lnTo>
                  <a:lnTo>
                    <a:pt x="158948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62399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948" y="8929"/>
                  </a:lnTo>
                  <a:lnTo>
                    <a:pt x="195262" y="33337"/>
                  </a:lnTo>
                  <a:lnTo>
                    <a:pt x="219670" y="69651"/>
                  </a:lnTo>
                  <a:lnTo>
                    <a:pt x="228600" y="114300"/>
                  </a:lnTo>
                  <a:lnTo>
                    <a:pt x="219670" y="158412"/>
                  </a:lnTo>
                  <a:lnTo>
                    <a:pt x="195262" y="194786"/>
                  </a:lnTo>
                  <a:lnTo>
                    <a:pt x="158948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90999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651" y="8929"/>
                  </a:lnTo>
                  <a:lnTo>
                    <a:pt x="33337" y="33337"/>
                  </a:lnTo>
                  <a:lnTo>
                    <a:pt x="8929" y="69651"/>
                  </a:lnTo>
                  <a:lnTo>
                    <a:pt x="0" y="114300"/>
                  </a:lnTo>
                  <a:lnTo>
                    <a:pt x="8929" y="158412"/>
                  </a:lnTo>
                  <a:lnTo>
                    <a:pt x="33337" y="194786"/>
                  </a:lnTo>
                  <a:lnTo>
                    <a:pt x="69651" y="219491"/>
                  </a:lnTo>
                  <a:lnTo>
                    <a:pt x="114300" y="228600"/>
                  </a:lnTo>
                  <a:lnTo>
                    <a:pt x="158948" y="219491"/>
                  </a:lnTo>
                  <a:lnTo>
                    <a:pt x="195262" y="194786"/>
                  </a:lnTo>
                  <a:lnTo>
                    <a:pt x="219670" y="158412"/>
                  </a:lnTo>
                  <a:lnTo>
                    <a:pt x="228600" y="114300"/>
                  </a:lnTo>
                  <a:lnTo>
                    <a:pt x="219670" y="69651"/>
                  </a:lnTo>
                  <a:lnTo>
                    <a:pt x="195262" y="33337"/>
                  </a:lnTo>
                  <a:lnTo>
                    <a:pt x="158948" y="892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90999" y="56388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228600"/>
                  </a:moveTo>
                  <a:lnTo>
                    <a:pt x="69651" y="219491"/>
                  </a:lnTo>
                  <a:lnTo>
                    <a:pt x="33337" y="194786"/>
                  </a:lnTo>
                  <a:lnTo>
                    <a:pt x="8929" y="158412"/>
                  </a:lnTo>
                  <a:lnTo>
                    <a:pt x="0" y="114300"/>
                  </a:lnTo>
                  <a:lnTo>
                    <a:pt x="8929" y="69651"/>
                  </a:lnTo>
                  <a:lnTo>
                    <a:pt x="33337" y="33337"/>
                  </a:lnTo>
                  <a:lnTo>
                    <a:pt x="69651" y="8929"/>
                  </a:lnTo>
                  <a:lnTo>
                    <a:pt x="114300" y="0"/>
                  </a:lnTo>
                  <a:lnTo>
                    <a:pt x="158948" y="8929"/>
                  </a:lnTo>
                  <a:lnTo>
                    <a:pt x="195262" y="33337"/>
                  </a:lnTo>
                  <a:lnTo>
                    <a:pt x="219670" y="69651"/>
                  </a:lnTo>
                  <a:lnTo>
                    <a:pt x="228600" y="114300"/>
                  </a:lnTo>
                  <a:lnTo>
                    <a:pt x="219670" y="158412"/>
                  </a:lnTo>
                  <a:lnTo>
                    <a:pt x="195262" y="194786"/>
                  </a:lnTo>
                  <a:lnTo>
                    <a:pt x="158948" y="219491"/>
                  </a:lnTo>
                  <a:lnTo>
                    <a:pt x="114300" y="2286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5799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76200" y="0"/>
                  </a:moveTo>
                  <a:lnTo>
                    <a:pt x="0" y="495300"/>
                  </a:lnTo>
                  <a:lnTo>
                    <a:pt x="76200" y="990600"/>
                  </a:lnTo>
                  <a:lnTo>
                    <a:pt x="152400" y="4953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5799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0" y="495300"/>
                  </a:moveTo>
                  <a:lnTo>
                    <a:pt x="76200" y="0"/>
                  </a:lnTo>
                  <a:lnTo>
                    <a:pt x="152400" y="495300"/>
                  </a:lnTo>
                  <a:lnTo>
                    <a:pt x="76200" y="990600"/>
                  </a:lnTo>
                  <a:lnTo>
                    <a:pt x="0" y="4953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14400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76200" y="0"/>
                  </a:moveTo>
                  <a:lnTo>
                    <a:pt x="0" y="495300"/>
                  </a:lnTo>
                  <a:lnTo>
                    <a:pt x="76200" y="990600"/>
                  </a:lnTo>
                  <a:lnTo>
                    <a:pt x="152400" y="4953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14400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0" y="495300"/>
                  </a:moveTo>
                  <a:lnTo>
                    <a:pt x="76200" y="0"/>
                  </a:lnTo>
                  <a:lnTo>
                    <a:pt x="152400" y="495300"/>
                  </a:lnTo>
                  <a:lnTo>
                    <a:pt x="76200" y="990600"/>
                  </a:lnTo>
                  <a:lnTo>
                    <a:pt x="0" y="4953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43000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76200" y="0"/>
                  </a:moveTo>
                  <a:lnTo>
                    <a:pt x="0" y="495300"/>
                  </a:lnTo>
                  <a:lnTo>
                    <a:pt x="76200" y="990600"/>
                  </a:lnTo>
                  <a:lnTo>
                    <a:pt x="152400" y="4953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43000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0" y="495300"/>
                  </a:moveTo>
                  <a:lnTo>
                    <a:pt x="76200" y="0"/>
                  </a:lnTo>
                  <a:lnTo>
                    <a:pt x="152400" y="495300"/>
                  </a:lnTo>
                  <a:lnTo>
                    <a:pt x="76200" y="990600"/>
                  </a:lnTo>
                  <a:lnTo>
                    <a:pt x="0" y="4953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10000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76200" y="0"/>
                  </a:moveTo>
                  <a:lnTo>
                    <a:pt x="0" y="495300"/>
                  </a:lnTo>
                  <a:lnTo>
                    <a:pt x="76200" y="990600"/>
                  </a:lnTo>
                  <a:lnTo>
                    <a:pt x="152400" y="4953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10000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0" y="495300"/>
                  </a:moveTo>
                  <a:lnTo>
                    <a:pt x="76200" y="0"/>
                  </a:lnTo>
                  <a:lnTo>
                    <a:pt x="152400" y="495300"/>
                  </a:lnTo>
                  <a:lnTo>
                    <a:pt x="76200" y="990600"/>
                  </a:lnTo>
                  <a:lnTo>
                    <a:pt x="0" y="4953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38599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76200" y="0"/>
                  </a:moveTo>
                  <a:lnTo>
                    <a:pt x="0" y="495300"/>
                  </a:lnTo>
                  <a:lnTo>
                    <a:pt x="76200" y="990600"/>
                  </a:lnTo>
                  <a:lnTo>
                    <a:pt x="152400" y="4953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38599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0" y="495300"/>
                  </a:moveTo>
                  <a:lnTo>
                    <a:pt x="76200" y="0"/>
                  </a:lnTo>
                  <a:lnTo>
                    <a:pt x="152400" y="495300"/>
                  </a:lnTo>
                  <a:lnTo>
                    <a:pt x="76200" y="990600"/>
                  </a:lnTo>
                  <a:lnTo>
                    <a:pt x="0" y="4953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7199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76200" y="0"/>
                  </a:moveTo>
                  <a:lnTo>
                    <a:pt x="0" y="495300"/>
                  </a:lnTo>
                  <a:lnTo>
                    <a:pt x="76200" y="990600"/>
                  </a:lnTo>
                  <a:lnTo>
                    <a:pt x="152400" y="4953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67199" y="4648200"/>
              <a:ext cx="152400" cy="990600"/>
            </a:xfrm>
            <a:custGeom>
              <a:avLst/>
              <a:gdLst/>
              <a:ahLst/>
              <a:cxnLst/>
              <a:rect l="l" t="t" r="r" b="b"/>
              <a:pathLst>
                <a:path w="152400" h="990600">
                  <a:moveTo>
                    <a:pt x="0" y="495300"/>
                  </a:moveTo>
                  <a:lnTo>
                    <a:pt x="76200" y="0"/>
                  </a:lnTo>
                  <a:lnTo>
                    <a:pt x="152400" y="495300"/>
                  </a:lnTo>
                  <a:lnTo>
                    <a:pt x="76200" y="990600"/>
                  </a:lnTo>
                  <a:lnTo>
                    <a:pt x="0" y="4953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09140" y="2425699"/>
              <a:ext cx="706120" cy="2385060"/>
            </a:xfrm>
            <a:custGeom>
              <a:avLst/>
              <a:gdLst/>
              <a:ahLst/>
              <a:cxnLst/>
              <a:rect l="l" t="t" r="r" b="b"/>
              <a:pathLst>
                <a:path w="706119" h="2385060">
                  <a:moveTo>
                    <a:pt x="12700" y="0"/>
                  </a:moveTo>
                  <a:lnTo>
                    <a:pt x="0" y="349250"/>
                  </a:lnTo>
                  <a:lnTo>
                    <a:pt x="330200" y="360679"/>
                  </a:lnTo>
                  <a:lnTo>
                    <a:pt x="341940" y="363961"/>
                  </a:lnTo>
                  <a:lnTo>
                    <a:pt x="374471" y="405386"/>
                  </a:lnTo>
                  <a:lnTo>
                    <a:pt x="393679" y="457366"/>
                  </a:lnTo>
                  <a:lnTo>
                    <a:pt x="410682" y="527014"/>
                  </a:lnTo>
                  <a:lnTo>
                    <a:pt x="418298" y="567975"/>
                  </a:lnTo>
                  <a:lnTo>
                    <a:pt x="425292" y="612766"/>
                  </a:lnTo>
                  <a:lnTo>
                    <a:pt x="431641" y="661193"/>
                  </a:lnTo>
                  <a:lnTo>
                    <a:pt x="437320" y="713060"/>
                  </a:lnTo>
                  <a:lnTo>
                    <a:pt x="442307" y="768172"/>
                  </a:lnTo>
                  <a:lnTo>
                    <a:pt x="446578" y="826332"/>
                  </a:lnTo>
                  <a:lnTo>
                    <a:pt x="450108" y="887347"/>
                  </a:lnTo>
                  <a:lnTo>
                    <a:pt x="452875" y="951021"/>
                  </a:lnTo>
                  <a:lnTo>
                    <a:pt x="454855" y="1017157"/>
                  </a:lnTo>
                  <a:lnTo>
                    <a:pt x="456024" y="1085561"/>
                  </a:lnTo>
                  <a:lnTo>
                    <a:pt x="456359" y="1156038"/>
                  </a:lnTo>
                  <a:lnTo>
                    <a:pt x="455835" y="1228392"/>
                  </a:lnTo>
                  <a:lnTo>
                    <a:pt x="454430" y="1302428"/>
                  </a:lnTo>
                  <a:lnTo>
                    <a:pt x="452120" y="1377950"/>
                  </a:lnTo>
                  <a:lnTo>
                    <a:pt x="439420" y="1720850"/>
                  </a:lnTo>
                  <a:lnTo>
                    <a:pt x="281940" y="1714500"/>
                  </a:lnTo>
                  <a:lnTo>
                    <a:pt x="471170" y="2385060"/>
                  </a:lnTo>
                  <a:lnTo>
                    <a:pt x="706120" y="1729739"/>
                  </a:lnTo>
                  <a:lnTo>
                    <a:pt x="548640" y="1724660"/>
                  </a:lnTo>
                  <a:lnTo>
                    <a:pt x="561340" y="1381760"/>
                  </a:lnTo>
                  <a:lnTo>
                    <a:pt x="563594" y="1307054"/>
                  </a:lnTo>
                  <a:lnTo>
                    <a:pt x="565036" y="1233376"/>
                  </a:lnTo>
                  <a:lnTo>
                    <a:pt x="565682" y="1160830"/>
                  </a:lnTo>
                  <a:lnTo>
                    <a:pt x="565547" y="1089520"/>
                  </a:lnTo>
                  <a:lnTo>
                    <a:pt x="564650" y="1019551"/>
                  </a:lnTo>
                  <a:lnTo>
                    <a:pt x="563006" y="951026"/>
                  </a:lnTo>
                  <a:lnTo>
                    <a:pt x="560632" y="884051"/>
                  </a:lnTo>
                  <a:lnTo>
                    <a:pt x="557545" y="818730"/>
                  </a:lnTo>
                  <a:lnTo>
                    <a:pt x="553761" y="755167"/>
                  </a:lnTo>
                  <a:lnTo>
                    <a:pt x="549298" y="693467"/>
                  </a:lnTo>
                  <a:lnTo>
                    <a:pt x="544171" y="633733"/>
                  </a:lnTo>
                  <a:lnTo>
                    <a:pt x="538398" y="576072"/>
                  </a:lnTo>
                  <a:lnTo>
                    <a:pt x="531995" y="520586"/>
                  </a:lnTo>
                  <a:lnTo>
                    <a:pt x="524979" y="467380"/>
                  </a:lnTo>
                  <a:lnTo>
                    <a:pt x="517366" y="416560"/>
                  </a:lnTo>
                  <a:lnTo>
                    <a:pt x="509173" y="368228"/>
                  </a:lnTo>
                  <a:lnTo>
                    <a:pt x="500417" y="322490"/>
                  </a:lnTo>
                  <a:lnTo>
                    <a:pt x="491114" y="279450"/>
                  </a:lnTo>
                  <a:lnTo>
                    <a:pt x="481281" y="239213"/>
                  </a:lnTo>
                  <a:lnTo>
                    <a:pt x="470934" y="201882"/>
                  </a:lnTo>
                  <a:lnTo>
                    <a:pt x="448768" y="136360"/>
                  </a:lnTo>
                  <a:lnTo>
                    <a:pt x="424748" y="83718"/>
                  </a:lnTo>
                  <a:lnTo>
                    <a:pt x="399008" y="44792"/>
                  </a:lnTo>
                  <a:lnTo>
                    <a:pt x="357464" y="13948"/>
                  </a:lnTo>
                  <a:lnTo>
                    <a:pt x="342900" y="114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09140" y="2425699"/>
              <a:ext cx="706120" cy="2385060"/>
            </a:xfrm>
            <a:custGeom>
              <a:avLst/>
              <a:gdLst/>
              <a:ahLst/>
              <a:cxnLst/>
              <a:rect l="l" t="t" r="r" b="b"/>
              <a:pathLst>
                <a:path w="706119" h="2385060">
                  <a:moveTo>
                    <a:pt x="471170" y="2385060"/>
                  </a:moveTo>
                  <a:lnTo>
                    <a:pt x="706120" y="1729739"/>
                  </a:lnTo>
                  <a:lnTo>
                    <a:pt x="548640" y="1724660"/>
                  </a:lnTo>
                  <a:lnTo>
                    <a:pt x="561340" y="1381760"/>
                  </a:lnTo>
                  <a:lnTo>
                    <a:pt x="563594" y="1307054"/>
                  </a:lnTo>
                  <a:lnTo>
                    <a:pt x="565036" y="1233376"/>
                  </a:lnTo>
                  <a:lnTo>
                    <a:pt x="565682" y="1160830"/>
                  </a:lnTo>
                  <a:lnTo>
                    <a:pt x="565547" y="1089520"/>
                  </a:lnTo>
                  <a:lnTo>
                    <a:pt x="564650" y="1019551"/>
                  </a:lnTo>
                  <a:lnTo>
                    <a:pt x="563006" y="951026"/>
                  </a:lnTo>
                  <a:lnTo>
                    <a:pt x="560632" y="884051"/>
                  </a:lnTo>
                  <a:lnTo>
                    <a:pt x="557545" y="818730"/>
                  </a:lnTo>
                  <a:lnTo>
                    <a:pt x="553761" y="755167"/>
                  </a:lnTo>
                  <a:lnTo>
                    <a:pt x="549298" y="693467"/>
                  </a:lnTo>
                  <a:lnTo>
                    <a:pt x="544171" y="633733"/>
                  </a:lnTo>
                  <a:lnTo>
                    <a:pt x="538398" y="576072"/>
                  </a:lnTo>
                  <a:lnTo>
                    <a:pt x="531995" y="520586"/>
                  </a:lnTo>
                  <a:lnTo>
                    <a:pt x="524979" y="467380"/>
                  </a:lnTo>
                  <a:lnTo>
                    <a:pt x="517366" y="416560"/>
                  </a:lnTo>
                  <a:lnTo>
                    <a:pt x="509173" y="368228"/>
                  </a:lnTo>
                  <a:lnTo>
                    <a:pt x="500417" y="322490"/>
                  </a:lnTo>
                  <a:lnTo>
                    <a:pt x="491114" y="279450"/>
                  </a:lnTo>
                  <a:lnTo>
                    <a:pt x="481281" y="239213"/>
                  </a:lnTo>
                  <a:lnTo>
                    <a:pt x="470934" y="201882"/>
                  </a:lnTo>
                  <a:lnTo>
                    <a:pt x="448768" y="136360"/>
                  </a:lnTo>
                  <a:lnTo>
                    <a:pt x="424748" y="83718"/>
                  </a:lnTo>
                  <a:lnTo>
                    <a:pt x="399008" y="44792"/>
                  </a:lnTo>
                  <a:lnTo>
                    <a:pt x="357464" y="13948"/>
                  </a:lnTo>
                  <a:lnTo>
                    <a:pt x="12700" y="0"/>
                  </a:lnTo>
                  <a:lnTo>
                    <a:pt x="0" y="349250"/>
                  </a:lnTo>
                  <a:lnTo>
                    <a:pt x="330200" y="360679"/>
                  </a:lnTo>
                  <a:lnTo>
                    <a:pt x="341940" y="363961"/>
                  </a:lnTo>
                  <a:lnTo>
                    <a:pt x="374471" y="405386"/>
                  </a:lnTo>
                  <a:lnTo>
                    <a:pt x="393679" y="457366"/>
                  </a:lnTo>
                  <a:lnTo>
                    <a:pt x="410682" y="527014"/>
                  </a:lnTo>
                  <a:lnTo>
                    <a:pt x="418298" y="567975"/>
                  </a:lnTo>
                  <a:lnTo>
                    <a:pt x="425292" y="612766"/>
                  </a:lnTo>
                  <a:lnTo>
                    <a:pt x="431641" y="661193"/>
                  </a:lnTo>
                  <a:lnTo>
                    <a:pt x="437320" y="713060"/>
                  </a:lnTo>
                  <a:lnTo>
                    <a:pt x="442307" y="768172"/>
                  </a:lnTo>
                  <a:lnTo>
                    <a:pt x="446578" y="826332"/>
                  </a:lnTo>
                  <a:lnTo>
                    <a:pt x="450108" y="887347"/>
                  </a:lnTo>
                  <a:lnTo>
                    <a:pt x="452875" y="951021"/>
                  </a:lnTo>
                  <a:lnTo>
                    <a:pt x="454855" y="1017157"/>
                  </a:lnTo>
                  <a:lnTo>
                    <a:pt x="456024" y="1085561"/>
                  </a:lnTo>
                  <a:lnTo>
                    <a:pt x="456359" y="1156038"/>
                  </a:lnTo>
                  <a:lnTo>
                    <a:pt x="455835" y="1228392"/>
                  </a:lnTo>
                  <a:lnTo>
                    <a:pt x="454430" y="1302428"/>
                  </a:lnTo>
                  <a:lnTo>
                    <a:pt x="452120" y="1377950"/>
                  </a:lnTo>
                  <a:lnTo>
                    <a:pt x="439420" y="1720850"/>
                  </a:lnTo>
                  <a:lnTo>
                    <a:pt x="281940" y="1714500"/>
                  </a:lnTo>
                  <a:lnTo>
                    <a:pt x="471170" y="23850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09799" y="57149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326389" y="0"/>
                  </a:moveTo>
                  <a:lnTo>
                    <a:pt x="195580" y="254000"/>
                  </a:lnTo>
                  <a:lnTo>
                    <a:pt x="261619" y="254000"/>
                  </a:lnTo>
                  <a:lnTo>
                    <a:pt x="261619" y="508000"/>
                  </a:lnTo>
                  <a:lnTo>
                    <a:pt x="0" y="508000"/>
                  </a:lnTo>
                  <a:lnTo>
                    <a:pt x="0" y="762000"/>
                  </a:lnTo>
                  <a:lnTo>
                    <a:pt x="392430" y="762000"/>
                  </a:lnTo>
                  <a:lnTo>
                    <a:pt x="392430" y="254000"/>
                  </a:lnTo>
                  <a:lnTo>
                    <a:pt x="457200" y="254000"/>
                  </a:lnTo>
                  <a:lnTo>
                    <a:pt x="326389" y="0"/>
                  </a:lnTo>
                  <a:close/>
                </a:path>
              </a:pathLst>
            </a:custGeom>
            <a:solidFill>
              <a:srgbClr val="FF9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09799" y="5714999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326389" y="0"/>
                  </a:moveTo>
                  <a:lnTo>
                    <a:pt x="195580" y="254000"/>
                  </a:lnTo>
                  <a:lnTo>
                    <a:pt x="261619" y="254000"/>
                  </a:lnTo>
                  <a:lnTo>
                    <a:pt x="261619" y="508000"/>
                  </a:lnTo>
                  <a:lnTo>
                    <a:pt x="0" y="508000"/>
                  </a:lnTo>
                  <a:lnTo>
                    <a:pt x="0" y="762000"/>
                  </a:lnTo>
                  <a:lnTo>
                    <a:pt x="392430" y="762000"/>
                  </a:lnTo>
                  <a:lnTo>
                    <a:pt x="392430" y="254000"/>
                  </a:lnTo>
                  <a:lnTo>
                    <a:pt x="457200" y="254000"/>
                  </a:lnTo>
                  <a:lnTo>
                    <a:pt x="32638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228089" y="2133600"/>
            <a:ext cx="713740" cy="84074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3190" rIns="0" bIns="0" rtlCol="0">
            <a:spAutoFit/>
          </a:bodyPr>
          <a:lstStyle/>
          <a:p>
            <a:pPr marL="95885" marR="83185" indent="-6350">
              <a:lnSpc>
                <a:spcPct val="79200"/>
              </a:lnSpc>
              <a:spcBef>
                <a:spcPts val="970"/>
              </a:spcBef>
            </a:pPr>
            <a:r>
              <a:rPr sz="2400" spc="-5" dirty="0">
                <a:latin typeface="Times New Roman"/>
                <a:cs typeface="Times New Roman"/>
              </a:rPr>
              <a:t>Na</a:t>
            </a:r>
            <a:r>
              <a:rPr sz="2100" spc="-7" baseline="27777" dirty="0">
                <a:latin typeface="Times New Roman"/>
                <a:cs typeface="Times New Roman"/>
              </a:rPr>
              <a:t>+  </a:t>
            </a:r>
            <a:r>
              <a:rPr sz="3600" spc="-15" baseline="-16203" dirty="0">
                <a:latin typeface="Times New Roman"/>
                <a:cs typeface="Times New Roman"/>
              </a:rPr>
              <a:t>C</a:t>
            </a:r>
            <a:r>
              <a:rPr sz="3600" baseline="-16203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93850" y="6060440"/>
            <a:ext cx="499109" cy="45974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2530"/>
              </a:lnSpc>
            </a:pPr>
            <a:r>
              <a:rPr sz="3600" spc="-15" baseline="-16203" dirty="0">
                <a:latin typeface="Times New Roman"/>
                <a:cs typeface="Times New Roman"/>
              </a:rPr>
              <a:t>K</a:t>
            </a:r>
            <a:r>
              <a:rPr sz="1400" spc="-10" dirty="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2000" y="3238500"/>
            <a:ext cx="685800" cy="3683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800" b="1" dirty="0">
                <a:solidFill>
                  <a:srgbClr val="980000"/>
                </a:solidFill>
                <a:latin typeface="Times New Roman"/>
                <a:cs typeface="Times New Roman"/>
              </a:rPr>
              <a:t>GLY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2407920" marR="1301750" indent="-1210310">
              <a:lnSpc>
                <a:spcPts val="3979"/>
              </a:lnSpc>
              <a:spcBef>
                <a:spcPts val="535"/>
              </a:spcBef>
            </a:pPr>
            <a:r>
              <a:rPr spc="-5" dirty="0">
                <a:solidFill>
                  <a:srgbClr val="FF6600"/>
                </a:solidFill>
              </a:rPr>
              <a:t>Chemical Structure </a:t>
            </a:r>
            <a:r>
              <a:rPr dirty="0">
                <a:solidFill>
                  <a:srgbClr val="FF6600"/>
                </a:solidFill>
              </a:rPr>
              <a:t>of </a:t>
            </a:r>
            <a:r>
              <a:rPr spc="-5" dirty="0">
                <a:solidFill>
                  <a:srgbClr val="FF6600"/>
                </a:solidFill>
              </a:rPr>
              <a:t>Classical  Antiseizure</a:t>
            </a:r>
            <a:r>
              <a:rPr spc="-215" dirty="0">
                <a:solidFill>
                  <a:srgbClr val="FF6600"/>
                </a:solidFill>
              </a:rPr>
              <a:t> </a:t>
            </a:r>
            <a:r>
              <a:rPr dirty="0">
                <a:solidFill>
                  <a:srgbClr val="FF6600"/>
                </a:solidFill>
              </a:rPr>
              <a:t>Agents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4540" y="1553391"/>
            <a:ext cx="2873375" cy="14008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65"/>
              </a:spcBef>
            </a:pPr>
            <a:r>
              <a:rPr sz="24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X may vary as</a:t>
            </a:r>
            <a:r>
              <a:rPr sz="2400" u="heavy" spc="-9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follows: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Barbiturates 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Hydantoins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4117" y="1965960"/>
            <a:ext cx="1305560" cy="988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- C – N</a:t>
            </a:r>
            <a:r>
              <a:rPr sz="2800" b="1" spc="-1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430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- N</a:t>
            </a:r>
            <a:r>
              <a:rPr sz="2800" b="1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4540" y="2984500"/>
            <a:ext cx="37992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6880" algn="l"/>
              </a:tabLst>
            </a:pP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Oxazolidinediones	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– O</a:t>
            </a:r>
            <a:r>
              <a:rPr sz="2800" b="1" spc="-10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4540" y="3409950"/>
            <a:ext cx="201930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Su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8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ini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id</a:t>
            </a:r>
            <a:r>
              <a:rPr sz="28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s  </a:t>
            </a:r>
            <a:r>
              <a:rPr sz="2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Acetylureas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6805" y="3409950"/>
            <a:ext cx="1363980" cy="9906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540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– C</a:t>
            </a:r>
            <a:r>
              <a:rPr sz="2800" b="1" spc="-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39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-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NH</a:t>
            </a:r>
            <a:r>
              <a:rPr sz="2400" b="1" spc="-7" baseline="-24305" dirty="0">
                <a:solidFill>
                  <a:srgbClr val="FFCC00"/>
                </a:solidFill>
                <a:latin typeface="Times New Roman"/>
                <a:cs typeface="Times New Roman"/>
              </a:rPr>
              <a:t>2</a:t>
            </a:r>
            <a:r>
              <a:rPr sz="2400" b="1" spc="345" baseline="-2430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–*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2057400"/>
            <a:ext cx="4039870" cy="304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4990" y="4486909"/>
            <a:ext cx="8369934" cy="217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280" algn="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*(N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connected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to</a:t>
            </a:r>
            <a:r>
              <a:rPr sz="2800" b="1" spc="-9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C2)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  <a:spcBef>
                <a:spcPts val="2335"/>
              </a:spcBef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Small changes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alter clinical activity and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site of</a:t>
            </a:r>
            <a:r>
              <a:rPr sz="2800" spc="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action.</a:t>
            </a:r>
            <a:endParaRPr sz="2800">
              <a:latin typeface="Times New Roman"/>
              <a:cs typeface="Times New Roman"/>
            </a:endParaRPr>
          </a:p>
          <a:p>
            <a:pPr marL="50800" marR="184150">
              <a:lnSpc>
                <a:spcPct val="100000"/>
              </a:lnSpc>
            </a:pPr>
            <a:r>
              <a:rPr sz="1800" b="1" dirty="0">
                <a:solidFill>
                  <a:srgbClr val="FF6600"/>
                </a:solidFill>
                <a:latin typeface="Times New Roman"/>
                <a:cs typeface="Times New Roman"/>
              </a:rPr>
              <a:t>e.g. </a:t>
            </a: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At R1, </a:t>
            </a:r>
            <a:r>
              <a:rPr sz="1800" b="1" dirty="0">
                <a:solidFill>
                  <a:srgbClr val="FF6600"/>
                </a:solidFill>
                <a:latin typeface="Times New Roman"/>
                <a:cs typeface="Times New Roman"/>
              </a:rPr>
              <a:t>a </a:t>
            </a: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phenyl group (phenytoin) confers </a:t>
            </a:r>
            <a:r>
              <a:rPr sz="1800" b="1" dirty="0">
                <a:solidFill>
                  <a:srgbClr val="FF6600"/>
                </a:solidFill>
                <a:latin typeface="Times New Roman"/>
                <a:cs typeface="Times New Roman"/>
              </a:rPr>
              <a:t>activity </a:t>
            </a: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against partial seizures, but  </a:t>
            </a:r>
            <a:r>
              <a:rPr sz="1800" b="1" dirty="0">
                <a:solidFill>
                  <a:srgbClr val="FF6600"/>
                </a:solidFill>
                <a:latin typeface="Times New Roman"/>
                <a:cs typeface="Times New Roman"/>
              </a:rPr>
              <a:t>an </a:t>
            </a: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alkyl group (ethosuximide) 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100" spc="-494" baseline="41666" dirty="0">
                <a:latin typeface="Times New Roman"/>
                <a:cs typeface="Times New Roman"/>
              </a:rPr>
              <a:t>w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o</a:t>
            </a:r>
            <a:r>
              <a:rPr sz="2100" spc="-494" baseline="41666" dirty="0">
                <a:latin typeface="Times New Roman"/>
                <a:cs typeface="Times New Roman"/>
              </a:rPr>
              <a:t>w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2100" spc="-494" baseline="41666" dirty="0">
                <a:latin typeface="Times New Roman"/>
                <a:cs typeface="Times New Roman"/>
              </a:rPr>
              <a:t>w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fe</a:t>
            </a:r>
            <a:r>
              <a:rPr sz="2100" spc="-494" baseline="41666" dirty="0">
                <a:latin typeface="Times New Roman"/>
                <a:cs typeface="Times New Roman"/>
              </a:rPr>
              <a:t>.f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2100" spc="-494" baseline="41666" dirty="0">
                <a:latin typeface="Times New Roman"/>
                <a:cs typeface="Times New Roman"/>
              </a:rPr>
              <a:t>re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100" spc="-494" baseline="41666" dirty="0">
                <a:latin typeface="Times New Roman"/>
                <a:cs typeface="Times New Roman"/>
              </a:rPr>
              <a:t>e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100" spc="-494" baseline="41666" dirty="0">
                <a:latin typeface="Times New Roman"/>
                <a:cs typeface="Times New Roman"/>
              </a:rPr>
              <a:t>liv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100" spc="-494" baseline="41666" dirty="0">
                <a:latin typeface="Times New Roman"/>
                <a:cs typeface="Times New Roman"/>
              </a:rPr>
              <a:t>e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2100" spc="-494" baseline="41666" dirty="0">
                <a:latin typeface="Times New Roman"/>
                <a:cs typeface="Times New Roman"/>
              </a:rPr>
              <a:t>d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iv</a:t>
            </a:r>
            <a:r>
              <a:rPr sz="2100" spc="-494" baseline="41666" dirty="0">
                <a:latin typeface="Times New Roman"/>
                <a:cs typeface="Times New Roman"/>
              </a:rPr>
              <a:t>oc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2100" spc="-494" baseline="41666" dirty="0">
                <a:latin typeface="Times New Roman"/>
                <a:cs typeface="Times New Roman"/>
              </a:rPr>
              <a:t>t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2100" spc="-494" baseline="41666" dirty="0">
                <a:latin typeface="Times New Roman"/>
                <a:cs typeface="Times New Roman"/>
              </a:rPr>
              <a:t>o</a:t>
            </a:r>
            <a:r>
              <a:rPr sz="1800" b="1" spc="-330" dirty="0">
                <a:solidFill>
                  <a:srgbClr val="FF6600"/>
                </a:solidFill>
                <a:latin typeface="Times New Roman"/>
                <a:cs typeface="Times New Roman"/>
              </a:rPr>
              <a:t>y</a:t>
            </a:r>
            <a:r>
              <a:rPr sz="2100" spc="-494" baseline="41666" dirty="0">
                <a:latin typeface="Times New Roman"/>
                <a:cs typeface="Times New Roman"/>
              </a:rPr>
              <a:t>r </a:t>
            </a:r>
            <a:r>
              <a:rPr sz="2100" spc="-375" baseline="41666" dirty="0">
                <a:latin typeface="Times New Roman"/>
                <a:cs typeface="Times New Roman"/>
              </a:rPr>
              <a:t>.</a:t>
            </a:r>
            <a:r>
              <a:rPr sz="1800" b="1" spc="-250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100" spc="-375" baseline="41666" dirty="0">
                <a:latin typeface="Times New Roman"/>
                <a:cs typeface="Times New Roman"/>
              </a:rPr>
              <a:t>c</a:t>
            </a:r>
            <a:r>
              <a:rPr sz="1800" b="1" spc="-250" dirty="0">
                <a:solidFill>
                  <a:srgbClr val="FF6600"/>
                </a:solidFill>
                <a:latin typeface="Times New Roman"/>
                <a:cs typeface="Times New Roman"/>
              </a:rPr>
              <a:t>g</a:t>
            </a:r>
            <a:r>
              <a:rPr sz="2100" spc="-375" baseline="41666" dirty="0">
                <a:latin typeface="Times New Roman"/>
                <a:cs typeface="Times New Roman"/>
              </a:rPr>
              <a:t>om</a:t>
            </a:r>
            <a:r>
              <a:rPr sz="1800" b="1" spc="-250" dirty="0">
                <a:solidFill>
                  <a:srgbClr val="FF6600"/>
                </a:solidFill>
                <a:latin typeface="Times New Roman"/>
                <a:cs typeface="Times New Roman"/>
              </a:rPr>
              <a:t>ainst </a:t>
            </a:r>
            <a:r>
              <a:rPr sz="1800" b="1" dirty="0">
                <a:solidFill>
                  <a:srgbClr val="FF6600"/>
                </a:solidFill>
                <a:latin typeface="Times New Roman"/>
                <a:cs typeface="Times New Roman"/>
              </a:rPr>
              <a:t>generalized </a:t>
            </a: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absence</a:t>
            </a:r>
            <a:r>
              <a:rPr sz="1800" b="1" spc="4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r>
              <a:rPr sz="1800" spc="-5" dirty="0">
                <a:solidFill>
                  <a:srgbClr val="FF66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400" b="1" spc="-45" dirty="0">
                <a:solidFill>
                  <a:srgbClr val="FF6600"/>
                </a:solidFill>
                <a:latin typeface="Times New Roman"/>
                <a:cs typeface="Times New Roman"/>
              </a:rPr>
              <a:t>Treatment </a:t>
            </a:r>
            <a:r>
              <a:rPr sz="4400" b="1" dirty="0">
                <a:solidFill>
                  <a:srgbClr val="FF6600"/>
                </a:solidFill>
                <a:latin typeface="Times New Roman"/>
                <a:cs typeface="Times New Roman"/>
              </a:rPr>
              <a:t>of</a:t>
            </a:r>
            <a:r>
              <a:rPr sz="4400" b="1" spc="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20470"/>
            <a:ext cx="8268334" cy="48996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61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Hydantoins: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phenytoin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09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Barbiturates: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phenobarbital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09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Oxazolidinediones: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trimethadione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2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Succinimides: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ethosuximide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09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Acetylureas: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phenacemide</a:t>
            </a:r>
            <a:endParaRPr sz="3200">
              <a:latin typeface="Times New Roman"/>
              <a:cs typeface="Times New Roman"/>
            </a:endParaRPr>
          </a:p>
          <a:p>
            <a:pPr marL="622300" marR="5080" indent="-609600">
              <a:lnSpc>
                <a:spcPts val="3550"/>
              </a:lnSpc>
              <a:spcBef>
                <a:spcPts val="88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Other: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carbamazepine,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lamotrigine, vigabatrin,  etc.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450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Diet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09"/>
              </a:spcBef>
              <a:buAutoNum type="arabicParenR"/>
              <a:tabLst>
                <a:tab pos="621665" algn="l"/>
                <a:tab pos="622300" algn="l"/>
              </a:tabLst>
            </a:pPr>
            <a:r>
              <a:rPr sz="3200" spc="-30" dirty="0">
                <a:solidFill>
                  <a:srgbClr val="FFCC00"/>
                </a:solidFill>
                <a:latin typeface="Times New Roman"/>
                <a:cs typeface="Times New Roman"/>
              </a:rPr>
              <a:t>Surgery, </a:t>
            </a:r>
            <a:r>
              <a:rPr sz="3200" spc="-70" dirty="0">
                <a:solidFill>
                  <a:srgbClr val="FFCC00"/>
                </a:solidFill>
                <a:latin typeface="Times New Roman"/>
                <a:cs typeface="Times New Roman"/>
              </a:rPr>
              <a:t>Vagus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Nerve Stimulation</a:t>
            </a:r>
            <a:r>
              <a:rPr sz="3200" spc="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(VNS).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85520"/>
            <a:ext cx="7879080" cy="53187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611505" indent="-342900">
              <a:lnSpc>
                <a:spcPts val="2780"/>
              </a:lnSpc>
              <a:spcBef>
                <a:spcPts val="675"/>
              </a:spcBef>
              <a:buClr>
                <a:srgbClr val="FFCC66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Most classical antiepileptic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drugs exhibit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similar  pharmacokinetic</a:t>
            </a:r>
            <a:r>
              <a:rPr sz="2800" spc="-2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properties.</a:t>
            </a:r>
            <a:endParaRPr sz="2800">
              <a:latin typeface="Times New Roman"/>
              <a:cs typeface="Times New Roman"/>
            </a:endParaRPr>
          </a:p>
          <a:p>
            <a:pPr marL="355600" marR="962025" indent="-342900">
              <a:lnSpc>
                <a:spcPts val="278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Good absorption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(although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most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are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sparingly  soluble).</a:t>
            </a:r>
            <a:endParaRPr sz="2800">
              <a:latin typeface="Times New Roman"/>
              <a:cs typeface="Times New Roman"/>
            </a:endParaRPr>
          </a:p>
          <a:p>
            <a:pPr marL="355600" marR="253365" indent="-342900">
              <a:lnSpc>
                <a:spcPts val="279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Low plasma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protein binding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(except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for phenytoin,  </a:t>
            </a:r>
            <a:r>
              <a:rPr sz="2800" spc="-10" dirty="0">
                <a:solidFill>
                  <a:srgbClr val="FFCC66"/>
                </a:solidFill>
                <a:latin typeface="Times New Roman"/>
                <a:cs typeface="Times New Roman"/>
              </a:rPr>
              <a:t>BDZs,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valproate, and</a:t>
            </a:r>
            <a:r>
              <a:rPr sz="2800" spc="-15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tiagabine).</a:t>
            </a:r>
            <a:endParaRPr sz="2800">
              <a:latin typeface="Times New Roman"/>
              <a:cs typeface="Times New Roman"/>
            </a:endParaRPr>
          </a:p>
          <a:p>
            <a:pPr marL="355600" marR="420370" indent="-342900">
              <a:lnSpc>
                <a:spcPts val="279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Conversion to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active metabolites (carbamazepine, 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primidone,</a:t>
            </a:r>
            <a:r>
              <a:rPr sz="2800" spc="-2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fosphenytoin).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66"/>
                </a:solidFill>
                <a:latin typeface="Times New Roman"/>
                <a:cs typeface="Times New Roman"/>
              </a:rPr>
              <a:t>Cleared </a:t>
            </a:r>
            <a:r>
              <a:rPr sz="2800" spc="5" dirty="0">
                <a:solidFill>
                  <a:srgbClr val="FFCC66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the liver but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low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extraction</a:t>
            </a:r>
            <a:r>
              <a:rPr sz="2800" spc="-20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ratios.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Distributed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total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body </a:t>
            </a:r>
            <a:r>
              <a:rPr sz="2800" spc="-30" dirty="0">
                <a:solidFill>
                  <a:srgbClr val="FFCC66"/>
                </a:solidFill>
                <a:latin typeface="Times New Roman"/>
                <a:cs typeface="Times New Roman"/>
              </a:rPr>
              <a:t>water.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Plasma </a:t>
            </a:r>
            <a:r>
              <a:rPr sz="2800" spc="-10" dirty="0">
                <a:solidFill>
                  <a:srgbClr val="FFCC66"/>
                </a:solidFill>
                <a:latin typeface="Times New Roman"/>
                <a:cs typeface="Times New Roman"/>
              </a:rPr>
              <a:t>clearance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FFCC66"/>
                </a:solidFill>
                <a:latin typeface="Times New Roman"/>
                <a:cs typeface="Times New Roman"/>
              </a:rPr>
              <a:t>slow.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66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high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concentrations </a:t>
            </a:r>
            <a:r>
              <a:rPr sz="2800" dirty="0">
                <a:solidFill>
                  <a:srgbClr val="FFCC66"/>
                </a:solidFill>
                <a:latin typeface="Times New Roman"/>
                <a:cs typeface="Times New Roman"/>
              </a:rPr>
              <a:t>phenytoin exhibits </a:t>
            </a:r>
            <a:r>
              <a:rPr sz="2800" spc="-5" dirty="0">
                <a:solidFill>
                  <a:srgbClr val="FFCC66"/>
                </a:solidFill>
                <a:latin typeface="Times New Roman"/>
                <a:cs typeface="Times New Roman"/>
              </a:rPr>
              <a:t>zero order  kinetics.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4400" b="1" spc="-45" dirty="0">
                <a:solidFill>
                  <a:srgbClr val="FF6600"/>
                </a:solidFill>
                <a:latin typeface="Times New Roman"/>
                <a:cs typeface="Times New Roman"/>
              </a:rPr>
              <a:t>Treatment </a:t>
            </a:r>
            <a:r>
              <a:rPr sz="4400" b="1" dirty="0">
                <a:solidFill>
                  <a:srgbClr val="FF6600"/>
                </a:solidFill>
                <a:latin typeface="Times New Roman"/>
                <a:cs typeface="Times New Roman"/>
              </a:rPr>
              <a:t>of</a:t>
            </a:r>
            <a:r>
              <a:rPr sz="4400" b="1" spc="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77800"/>
            <a:ext cx="7772400" cy="711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160"/>
              </a:lnSpc>
            </a:pPr>
            <a:r>
              <a:rPr sz="4400" b="1" spc="-45" dirty="0">
                <a:solidFill>
                  <a:srgbClr val="FF6600"/>
                </a:solidFill>
                <a:latin typeface="Times New Roman"/>
                <a:cs typeface="Times New Roman"/>
              </a:rPr>
              <a:t>Treatment </a:t>
            </a:r>
            <a:r>
              <a:rPr sz="4400" b="1" dirty="0">
                <a:solidFill>
                  <a:srgbClr val="FF6600"/>
                </a:solidFill>
                <a:latin typeface="Times New Roman"/>
                <a:cs typeface="Times New Roman"/>
              </a:rPr>
              <a:t>of</a:t>
            </a:r>
            <a:r>
              <a:rPr sz="4400" b="1" spc="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745308"/>
            <a:ext cx="5357495" cy="561022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600" spc="-5" dirty="0">
                <a:solidFill>
                  <a:srgbClr val="FFCC00"/>
                </a:solidFill>
                <a:latin typeface="Times New Roman"/>
                <a:cs typeface="Times New Roman"/>
              </a:rPr>
              <a:t>Structurally dissimilar</a:t>
            </a:r>
            <a:r>
              <a:rPr sz="3600" spc="-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CC00"/>
                </a:solidFill>
                <a:latin typeface="Times New Roman"/>
                <a:cs typeface="Times New Roman"/>
              </a:rPr>
              <a:t>drugs:</a:t>
            </a:r>
            <a:endParaRPr sz="36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59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Carbamazepine</a:t>
            </a:r>
            <a:endParaRPr sz="2800">
              <a:latin typeface="Times New Roman"/>
              <a:cs typeface="Times New Roman"/>
            </a:endParaRPr>
          </a:p>
          <a:p>
            <a:pPr marL="1092200" indent="-622300">
              <a:lnSpc>
                <a:spcPct val="100000"/>
              </a:lnSpc>
              <a:spcBef>
                <a:spcPts val="43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Valproic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acid</a:t>
            </a:r>
            <a:endParaRPr sz="2800">
              <a:latin typeface="Times New Roman"/>
              <a:cs typeface="Times New Roman"/>
            </a:endParaRPr>
          </a:p>
          <a:p>
            <a:pPr marL="1092200" indent="-622300">
              <a:lnSpc>
                <a:spcPct val="100000"/>
              </a:lnSpc>
              <a:spcBef>
                <a:spcPts val="44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BDZs.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3600" dirty="0">
                <a:solidFill>
                  <a:srgbClr val="FFCC00"/>
                </a:solidFill>
                <a:latin typeface="Times New Roman"/>
                <a:cs typeface="Times New Roman"/>
              </a:rPr>
              <a:t>New </a:t>
            </a:r>
            <a:r>
              <a:rPr sz="3600" spc="-5" dirty="0">
                <a:solidFill>
                  <a:srgbClr val="FFCC00"/>
                </a:solidFill>
                <a:latin typeface="Times New Roman"/>
                <a:cs typeface="Times New Roman"/>
              </a:rPr>
              <a:t>compounds:</a:t>
            </a:r>
            <a:endParaRPr sz="36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50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Felbamate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(Japan)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40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Gabapentin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40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Lamotrigine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30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Tiagabine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40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Topiramate</a:t>
            </a:r>
            <a:endParaRPr sz="2800">
              <a:latin typeface="Times New Roman"/>
              <a:cs typeface="Times New Roman"/>
            </a:endParaRPr>
          </a:p>
          <a:p>
            <a:pPr marL="1003300" indent="-533400">
              <a:lnSpc>
                <a:spcPct val="100000"/>
              </a:lnSpc>
              <a:spcBef>
                <a:spcPts val="430"/>
              </a:spcBef>
              <a:buChar char="•"/>
              <a:tabLst>
                <a:tab pos="1002665" algn="l"/>
                <a:tab pos="1003300" algn="l"/>
              </a:tabLst>
            </a:pP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Vigabatrin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49250"/>
            <a:ext cx="7772400" cy="59817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280"/>
              </a:lnSpc>
            </a:pPr>
            <a:r>
              <a:rPr spc="-5" dirty="0">
                <a:solidFill>
                  <a:srgbClr val="FF6600"/>
                </a:solidFill>
              </a:rPr>
              <a:t>Pharmacokinetic</a:t>
            </a:r>
            <a:r>
              <a:rPr spc="-15" dirty="0">
                <a:solidFill>
                  <a:srgbClr val="FF6600"/>
                </a:solidFill>
              </a:rPr>
              <a:t> </a:t>
            </a:r>
            <a:r>
              <a:rPr spc="-5" dirty="0">
                <a:solidFill>
                  <a:srgbClr val="FF6600"/>
                </a:solidFill>
              </a:rPr>
              <a:t>Parameters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5047" y="1133247"/>
            <a:ext cx="8554085" cy="5506085"/>
            <a:chOff x="295047" y="1133247"/>
            <a:chExt cx="8554085" cy="5506085"/>
          </a:xfrm>
        </p:grpSpPr>
        <p:sp>
          <p:nvSpPr>
            <p:cNvPr id="4" name="object 4"/>
            <p:cNvSpPr/>
            <p:nvPr/>
          </p:nvSpPr>
          <p:spPr>
            <a:xfrm>
              <a:off x="295047" y="1133247"/>
              <a:ext cx="8553904" cy="5505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4400" y="19812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52400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0" y="19812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52400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999" y="1600200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828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2880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79" y="20319"/>
            <a:ext cx="3044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Arial"/>
                <a:cs typeface="Arial"/>
              </a:rPr>
              <a:t>Table </a:t>
            </a:r>
            <a:r>
              <a:rPr sz="1000" dirty="0">
                <a:latin typeface="Arial"/>
                <a:cs typeface="Arial"/>
              </a:rPr>
              <a:t>I. </a:t>
            </a:r>
            <a:r>
              <a:rPr sz="1000" spc="-5" dirty="0">
                <a:latin typeface="Arial"/>
                <a:cs typeface="Arial"/>
              </a:rPr>
              <a:t>Pharmacokinetics of </a:t>
            </a:r>
            <a:r>
              <a:rPr sz="1000" spc="-10" dirty="0">
                <a:latin typeface="Arial"/>
                <a:cs typeface="Arial"/>
              </a:rPr>
              <a:t>Selected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Anticonvulsants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979" y="194309"/>
            <a:ext cx="1069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Rou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179" y="173989"/>
            <a:ext cx="803275" cy="5448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b="1" spc="-5" dirty="0">
                <a:latin typeface="Arial"/>
                <a:cs typeface="Arial"/>
              </a:rPr>
              <a:t>Barbiturates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Phenobarbital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4879" y="194309"/>
            <a:ext cx="3200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4979" y="194309"/>
            <a:ext cx="546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9379" y="194309"/>
            <a:ext cx="398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B(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3779" y="194309"/>
            <a:ext cx="173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½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2530" y="194309"/>
            <a:ext cx="549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BioA</a:t>
            </a:r>
            <a:r>
              <a:rPr sz="10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8979" y="541020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4779" y="519430"/>
            <a:ext cx="586740" cy="8940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4879" y="519430"/>
            <a:ext cx="426084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6-12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  UK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4979" y="519430"/>
            <a:ext cx="426084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6-12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4-6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9379" y="519430"/>
            <a:ext cx="349250" cy="8940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19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3779" y="519430"/>
            <a:ext cx="565785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10" dirty="0">
                <a:latin typeface="Arial"/>
                <a:cs typeface="Arial"/>
              </a:rPr>
              <a:t>37-104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20" dirty="0">
                <a:latin typeface="Arial"/>
                <a:cs typeface="Arial"/>
              </a:rPr>
              <a:t>Varies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2530" y="519430"/>
            <a:ext cx="20193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  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5000" y="762000"/>
            <a:ext cx="381000" cy="533400"/>
          </a:xfrm>
          <a:prstGeom prst="rect">
            <a:avLst/>
          </a:prstGeom>
          <a:ln w="38097">
            <a:solidFill>
              <a:srgbClr val="FF66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930"/>
              </a:lnSpc>
            </a:pPr>
            <a:r>
              <a:rPr sz="1000" spc="-5" dirty="0">
                <a:latin typeface="Arial"/>
                <a:cs typeface="Arial"/>
              </a:rPr>
              <a:t>IM</a:t>
            </a:r>
            <a:endParaRPr sz="1000">
              <a:latin typeface="Arial"/>
              <a:cs typeface="Arial"/>
            </a:endParaRPr>
          </a:p>
          <a:p>
            <a:pPr marL="106680" marR="90805">
              <a:lnSpc>
                <a:spcPts val="1370"/>
              </a:lnSpc>
              <a:spcBef>
                <a:spcPts val="65"/>
              </a:spcBef>
            </a:pPr>
            <a:r>
              <a:rPr sz="1000" spc="-10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C  </a:t>
            </a:r>
            <a:r>
              <a:rPr sz="1000" spc="-5" dirty="0"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4879" y="1040130"/>
            <a:ext cx="586740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15-30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3-4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4979" y="1040130"/>
            <a:ext cx="426084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4-10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8-12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3779" y="1040130"/>
            <a:ext cx="973455" cy="5143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20" dirty="0">
                <a:latin typeface="Arial"/>
                <a:cs typeface="Arial"/>
              </a:rPr>
              <a:t>11-67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5-15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sz="1000" spc="-5" dirty="0">
                <a:latin typeface="Arial"/>
                <a:cs typeface="Arial"/>
              </a:rPr>
              <a:t>10-18 hr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(PEMA)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2530" y="1040130"/>
            <a:ext cx="349250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10" dirty="0"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179" y="1235709"/>
            <a:ext cx="5664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Primdone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8979" y="1235709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79" y="1530350"/>
            <a:ext cx="1055370" cy="544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B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zodi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ze</a:t>
            </a:r>
            <a:r>
              <a:rPr sz="1000" b="1" spc="-5" dirty="0">
                <a:latin typeface="Arial"/>
                <a:cs typeface="Arial"/>
              </a:rPr>
              <a:t>p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s  </a:t>
            </a:r>
            <a:r>
              <a:rPr sz="1000" spc="-10" dirty="0">
                <a:latin typeface="Arial"/>
                <a:cs typeface="Arial"/>
              </a:rPr>
              <a:t>Clonazepam  </a:t>
            </a:r>
            <a:r>
              <a:rPr sz="1000" spc="-5" dirty="0">
                <a:latin typeface="Arial"/>
                <a:cs typeface="Arial"/>
              </a:rPr>
              <a:t>Diazepam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98979" y="1701800"/>
            <a:ext cx="16637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spc="-5" dirty="0"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84779" y="1701800"/>
            <a:ext cx="614680" cy="5473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199"/>
              </a:lnSpc>
            </a:pPr>
            <a:r>
              <a:rPr sz="1000" spc="-5" dirty="0">
                <a:latin typeface="Arial"/>
                <a:cs typeface="Arial"/>
              </a:rPr>
              <a:t>30-60 </a:t>
            </a:r>
            <a:r>
              <a:rPr sz="1000" spc="-10" dirty="0">
                <a:latin typeface="Arial"/>
                <a:cs typeface="Arial"/>
              </a:rPr>
              <a:t>min  I</a:t>
            </a:r>
            <a:r>
              <a:rPr sz="1000" spc="-5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ed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84879" y="1701800"/>
            <a:ext cx="58674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14199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1-4hr  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15-30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4979" y="1701800"/>
            <a:ext cx="586740" cy="5473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6-12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2-3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20-60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99379" y="1723390"/>
            <a:ext cx="349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50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3779" y="1701800"/>
            <a:ext cx="656590" cy="7200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18-50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20-100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10" dirty="0">
                <a:latin typeface="Arial"/>
                <a:cs typeface="Arial"/>
              </a:rPr>
              <a:t>20-100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5" dirty="0">
                <a:latin typeface="Arial"/>
                <a:cs typeface="Arial"/>
              </a:rPr>
              <a:t>14-16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2530" y="1701800"/>
            <a:ext cx="419100" cy="7200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80-98</a:t>
            </a:r>
            <a:endParaRPr sz="1000">
              <a:latin typeface="Arial"/>
              <a:cs typeface="Arial"/>
            </a:endParaRPr>
          </a:p>
          <a:p>
            <a:pPr marL="12700" marR="187960">
              <a:lnSpc>
                <a:spcPct val="114199"/>
              </a:lnSpc>
            </a:pPr>
            <a:r>
              <a:rPr sz="1000" spc="-5" dirty="0">
                <a:latin typeface="Arial"/>
                <a:cs typeface="Arial"/>
              </a:rPr>
              <a:t>UA  </a:t>
            </a:r>
            <a:r>
              <a:rPr sz="1000" spc="-10" dirty="0">
                <a:latin typeface="Arial"/>
                <a:cs typeface="Arial"/>
              </a:rPr>
              <a:t>10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10" dirty="0">
                <a:latin typeface="Arial"/>
                <a:cs typeface="Arial"/>
              </a:rPr>
              <a:t>83-100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81600" y="1828800"/>
            <a:ext cx="381000" cy="762000"/>
          </a:xfrm>
          <a:prstGeom prst="rect">
            <a:avLst/>
          </a:prstGeom>
          <a:ln w="38097">
            <a:solidFill>
              <a:srgbClr val="0066FF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640"/>
              </a:spcBef>
            </a:pPr>
            <a:r>
              <a:rPr sz="1000" spc="-5" dirty="0">
                <a:latin typeface="Arial"/>
                <a:cs typeface="Arial"/>
              </a:rPr>
              <a:t>96-99</a:t>
            </a:r>
            <a:endParaRPr sz="10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85-99</a:t>
            </a:r>
            <a:endParaRPr sz="10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160"/>
              </a:spcBef>
            </a:pPr>
            <a:r>
              <a:rPr sz="1000" spc="-5" dirty="0">
                <a:latin typeface="Arial"/>
                <a:cs typeface="Arial"/>
              </a:rPr>
              <a:t>85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0179" y="2244090"/>
            <a:ext cx="658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Lo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epa</a:t>
            </a:r>
            <a:r>
              <a:rPr sz="100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05000" y="2209800"/>
            <a:ext cx="304800" cy="152400"/>
          </a:xfrm>
          <a:prstGeom prst="rect">
            <a:avLst/>
          </a:prstGeom>
          <a:ln w="38097">
            <a:solidFill>
              <a:srgbClr val="FF66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06680">
              <a:lnSpc>
                <a:spcPts val="830"/>
              </a:lnSpc>
              <a:spcBef>
                <a:spcPts val="370"/>
              </a:spcBef>
            </a:pPr>
            <a:r>
              <a:rPr sz="1000" spc="-5" dirty="0">
                <a:latin typeface="Arial"/>
                <a:cs typeface="Arial"/>
              </a:rPr>
              <a:t>po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67000" y="2209800"/>
            <a:ext cx="685800" cy="152400"/>
          </a:xfrm>
          <a:prstGeom prst="rect">
            <a:avLst/>
          </a:prstGeom>
          <a:ln w="38097">
            <a:solidFill>
              <a:srgbClr val="0098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0480">
              <a:lnSpc>
                <a:spcPts val="830"/>
              </a:lnSpc>
              <a:spcBef>
                <a:spcPts val="370"/>
              </a:spcBef>
            </a:pPr>
            <a:r>
              <a:rPr sz="1000" spc="-5" dirty="0">
                <a:latin typeface="Arial"/>
                <a:cs typeface="Arial"/>
              </a:rPr>
              <a:t>1-5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4879" y="2244090"/>
            <a:ext cx="3206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6h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7200" y="2209800"/>
            <a:ext cx="609600" cy="152400"/>
          </a:xfrm>
          <a:prstGeom prst="rect">
            <a:avLst/>
          </a:prstGeom>
          <a:ln w="38097">
            <a:solidFill>
              <a:srgbClr val="FF66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9845">
              <a:lnSpc>
                <a:spcPts val="830"/>
              </a:lnSpc>
              <a:spcBef>
                <a:spcPts val="370"/>
              </a:spcBef>
            </a:pPr>
            <a:r>
              <a:rPr sz="1000" spc="-5" dirty="0">
                <a:latin typeface="Arial"/>
                <a:cs typeface="Arial"/>
              </a:rPr>
              <a:t>6-8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179" y="2571750"/>
            <a:ext cx="716280" cy="370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spc="-5" dirty="0">
                <a:latin typeface="Arial"/>
                <a:cs typeface="Arial"/>
              </a:rPr>
              <a:t>H</a:t>
            </a:r>
            <a:r>
              <a:rPr sz="1000" b="1" spc="-10" dirty="0">
                <a:latin typeface="Arial"/>
                <a:cs typeface="Arial"/>
              </a:rPr>
              <a:t>y</a:t>
            </a:r>
            <a:r>
              <a:rPr sz="1000" b="1" spc="5" dirty="0">
                <a:latin typeface="Arial"/>
                <a:cs typeface="Arial"/>
              </a:rPr>
              <a:t>d</a:t>
            </a:r>
            <a:r>
              <a:rPr sz="1000" b="1" spc="-20" dirty="0">
                <a:latin typeface="Arial"/>
                <a:cs typeface="Arial"/>
              </a:rPr>
              <a:t>a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ns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10" dirty="0">
                <a:latin typeface="Arial"/>
                <a:cs typeface="Arial"/>
              </a:rPr>
              <a:t>Phenytoin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8979" y="2764790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4779" y="2764790"/>
            <a:ext cx="4260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2-24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84879" y="2743200"/>
            <a:ext cx="474980" cy="5473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1.5-3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199"/>
              </a:lnSpc>
            </a:pPr>
            <a:r>
              <a:rPr sz="1000" spc="-5" dirty="0">
                <a:latin typeface="Arial"/>
                <a:cs typeface="Arial"/>
              </a:rPr>
              <a:t>4-12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hr*  </a:t>
            </a:r>
            <a:r>
              <a:rPr sz="1000" spc="-10" dirty="0">
                <a:latin typeface="Arial"/>
                <a:cs typeface="Arial"/>
              </a:rPr>
              <a:t>Rapid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84979" y="2743200"/>
            <a:ext cx="54483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6-12hr  </a:t>
            </a:r>
            <a:r>
              <a:rPr sz="1000" spc="-5" dirty="0">
                <a:latin typeface="Arial"/>
                <a:cs typeface="Arial"/>
              </a:rPr>
              <a:t>12-36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hr*  UA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99379" y="2764790"/>
            <a:ext cx="349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87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13779" y="2764790"/>
            <a:ext cx="4260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6-42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42530" y="2764790"/>
            <a:ext cx="349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19800" y="2895600"/>
            <a:ext cx="1295400" cy="381000"/>
          </a:xfrm>
          <a:prstGeom prst="rect">
            <a:avLst/>
          </a:prstGeom>
          <a:ln w="38097">
            <a:solidFill>
              <a:srgbClr val="7F7F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6045" marR="92075">
              <a:lnSpc>
                <a:spcPct val="114199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(shorter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children)  24-30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98979" y="3112770"/>
            <a:ext cx="144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V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84779" y="3112770"/>
            <a:ext cx="354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1-2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81600" y="2895600"/>
            <a:ext cx="381000" cy="609600"/>
          </a:xfrm>
          <a:prstGeom prst="rect">
            <a:avLst/>
          </a:prstGeom>
          <a:ln w="38097">
            <a:solidFill>
              <a:srgbClr val="0066F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42530" y="3112770"/>
            <a:ext cx="349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0179" y="3439159"/>
            <a:ext cx="1146810" cy="370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000" b="1" spc="-5" dirty="0">
                <a:latin typeface="Arial"/>
                <a:cs typeface="Arial"/>
              </a:rPr>
              <a:t>Oxazolidinediones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10" dirty="0">
                <a:latin typeface="Arial"/>
                <a:cs typeface="Arial"/>
              </a:rPr>
              <a:t>Trimethadione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98979" y="3632200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84779" y="3632200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84879" y="3632200"/>
            <a:ext cx="460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0.5-2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84979" y="3632200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99379" y="363220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13779" y="3610609"/>
            <a:ext cx="1282065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12-24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6-13 days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(metabolite)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42530" y="3632200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0179" y="4131309"/>
            <a:ext cx="841375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b="1" spc="-10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u</a:t>
            </a:r>
            <a:r>
              <a:rPr sz="1000" b="1" spc="-10" dirty="0">
                <a:latin typeface="Arial"/>
                <a:cs typeface="Arial"/>
              </a:rPr>
              <a:t>c</a:t>
            </a:r>
            <a:r>
              <a:rPr sz="1000" b="1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im</a:t>
            </a:r>
            <a:r>
              <a:rPr sz="1000" b="1" spc="-10" dirty="0">
                <a:latin typeface="Arial"/>
                <a:cs typeface="Arial"/>
              </a:rPr>
              <a:t>i</a:t>
            </a:r>
            <a:r>
              <a:rPr sz="1000" b="1" spc="-5" dirty="0">
                <a:latin typeface="Arial"/>
                <a:cs typeface="Arial"/>
              </a:rPr>
              <a:t>d</a:t>
            </a:r>
            <a:r>
              <a:rPr sz="1000" b="1" dirty="0"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Ethosuxamide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98979" y="4326890"/>
            <a:ext cx="166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84779" y="4326890"/>
            <a:ext cx="3416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hou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84879" y="4305300"/>
            <a:ext cx="356235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1-4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3-7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84979" y="4326890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Arial"/>
                <a:cs typeface="Arial"/>
              </a:rPr>
              <a:t>&gt;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4h</a:t>
            </a:r>
            <a:r>
              <a:rPr sz="1000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99379" y="4326890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13779" y="4305300"/>
            <a:ext cx="791845" cy="3733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40-60 hr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(AD)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30 hr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(CH)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42530" y="4326890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0179" y="4827269"/>
            <a:ext cx="918210" cy="1239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0"/>
              </a:spcBef>
            </a:pPr>
            <a:r>
              <a:rPr sz="1000" b="1" spc="-10" dirty="0">
                <a:latin typeface="Arial"/>
                <a:cs typeface="Arial"/>
              </a:rPr>
              <a:t>Miscellaneous 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ba</a:t>
            </a:r>
            <a:r>
              <a:rPr sz="1000" spc="-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ze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Gabapentin  Zonisamide  Vigabatrin  </a:t>
            </a:r>
            <a:r>
              <a:rPr sz="1000" spc="-20" dirty="0">
                <a:latin typeface="Arial"/>
                <a:cs typeface="Arial"/>
              </a:rPr>
              <a:t>Topiramate 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Lamotrigine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998979" y="4998720"/>
            <a:ext cx="16637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o 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84779" y="4998720"/>
            <a:ext cx="51054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2-4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days  </a:t>
            </a:r>
            <a:r>
              <a:rPr sz="1000" spc="-10" dirty="0">
                <a:latin typeface="Arial"/>
                <a:cs typeface="Arial"/>
              </a:rPr>
              <a:t>Rapid  </a:t>
            </a:r>
            <a:r>
              <a:rPr sz="1000" spc="-5" dirty="0">
                <a:latin typeface="Arial"/>
                <a:cs typeface="Arial"/>
              </a:rPr>
              <a:t>UK</a:t>
            </a:r>
            <a:endParaRPr sz="1000">
              <a:latin typeface="Arial"/>
              <a:cs typeface="Arial"/>
            </a:endParaRPr>
          </a:p>
          <a:p>
            <a:pPr marL="12700" marR="313690" algn="just">
              <a:lnSpc>
                <a:spcPts val="1370"/>
              </a:lnSpc>
              <a:spcBef>
                <a:spcPts val="6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K  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K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84879" y="4998720"/>
            <a:ext cx="356235" cy="10680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2-4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3900"/>
              </a:lnSpc>
            </a:pPr>
            <a:r>
              <a:rPr sz="1000" spc="-5" dirty="0">
                <a:latin typeface="Arial"/>
                <a:cs typeface="Arial"/>
              </a:rPr>
              <a:t>2-4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  </a:t>
            </a:r>
            <a:r>
              <a:rPr sz="1000" spc="-5" dirty="0">
                <a:latin typeface="Arial"/>
                <a:cs typeface="Arial"/>
              </a:rPr>
              <a:t>UK  UK  UK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1.4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84979" y="4998720"/>
            <a:ext cx="243204" cy="10680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UK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3999"/>
              </a:lnSpc>
            </a:pPr>
            <a:r>
              <a:rPr sz="1000" dirty="0">
                <a:latin typeface="Arial"/>
                <a:cs typeface="Arial"/>
              </a:rPr>
              <a:t>8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  </a:t>
            </a:r>
            <a:r>
              <a:rPr sz="1000" spc="-5" dirty="0">
                <a:latin typeface="Arial"/>
                <a:cs typeface="Arial"/>
              </a:rPr>
              <a:t>UK  UK  UK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UK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99379" y="4998720"/>
            <a:ext cx="349250" cy="10680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10" dirty="0">
                <a:latin typeface="Arial"/>
                <a:cs typeface="Arial"/>
              </a:rPr>
              <a:t>75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0-3</a:t>
            </a:r>
            <a:endParaRPr sz="1000">
              <a:latin typeface="Arial"/>
              <a:cs typeface="Arial"/>
            </a:endParaRPr>
          </a:p>
          <a:p>
            <a:pPr marL="12700" marR="149225" algn="just">
              <a:lnSpc>
                <a:spcPct val="113900"/>
              </a:lnSpc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K  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K  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K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09970" y="4998720"/>
            <a:ext cx="511809" cy="10680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25-29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5-7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1-3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days</a:t>
            </a:r>
            <a:endParaRPr sz="10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60"/>
              </a:spcBef>
            </a:pPr>
            <a:r>
              <a:rPr sz="1000" spc="-5" dirty="0">
                <a:latin typeface="Arial"/>
                <a:cs typeface="Arial"/>
              </a:rPr>
              <a:t>6-8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20-30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24-30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542530" y="4998720"/>
            <a:ext cx="419100" cy="10680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00" spc="-5" dirty="0">
                <a:latin typeface="Arial"/>
                <a:cs typeface="Arial"/>
              </a:rPr>
              <a:t>85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50-60</a:t>
            </a:r>
            <a:endParaRPr sz="1000">
              <a:latin typeface="Arial"/>
              <a:cs typeface="Arial"/>
            </a:endParaRPr>
          </a:p>
          <a:p>
            <a:pPr marL="12700" marR="221615">
              <a:lnSpc>
                <a:spcPct val="113300"/>
              </a:lnSpc>
              <a:spcBef>
                <a:spcPts val="10"/>
              </a:spcBef>
            </a:pP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A  </a:t>
            </a:r>
            <a:r>
              <a:rPr sz="1000" spc="-5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spc="-5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98-100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0179" y="6061709"/>
            <a:ext cx="8324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PB: </a:t>
            </a:r>
            <a:r>
              <a:rPr sz="1000" spc="-5" dirty="0">
                <a:latin typeface="Arial"/>
                <a:cs typeface="Arial"/>
              </a:rPr>
              <a:t>protein </a:t>
            </a:r>
            <a:r>
              <a:rPr sz="1000" spc="-10" dirty="0">
                <a:latin typeface="Arial"/>
                <a:cs typeface="Arial"/>
              </a:rPr>
              <a:t>binding, </a:t>
            </a:r>
            <a:r>
              <a:rPr sz="1000" dirty="0">
                <a:latin typeface="Arial"/>
                <a:cs typeface="Arial"/>
              </a:rPr>
              <a:t>t </a:t>
            </a:r>
            <a:r>
              <a:rPr sz="1000" b="1" spc="-5" dirty="0">
                <a:latin typeface="Arial"/>
                <a:cs typeface="Arial"/>
              </a:rPr>
              <a:t>½</a:t>
            </a:r>
            <a:r>
              <a:rPr sz="1000" spc="-5" dirty="0">
                <a:latin typeface="Arial"/>
                <a:cs typeface="Arial"/>
              </a:rPr>
              <a:t>: </a:t>
            </a:r>
            <a:r>
              <a:rPr sz="1000" spc="-10" dirty="0">
                <a:latin typeface="Arial"/>
                <a:cs typeface="Arial"/>
              </a:rPr>
              <a:t>half-life, BioA: </a:t>
            </a:r>
            <a:r>
              <a:rPr sz="1000" spc="-15" dirty="0">
                <a:latin typeface="Arial"/>
                <a:cs typeface="Arial"/>
              </a:rPr>
              <a:t>bioavailability, </a:t>
            </a:r>
            <a:r>
              <a:rPr sz="1000" spc="-10" dirty="0">
                <a:latin typeface="Arial"/>
                <a:cs typeface="Arial"/>
              </a:rPr>
              <a:t>po: oral, </a:t>
            </a:r>
            <a:r>
              <a:rPr sz="1000" spc="-5" dirty="0">
                <a:latin typeface="Arial"/>
                <a:cs typeface="Arial"/>
              </a:rPr>
              <a:t>IM: </a:t>
            </a:r>
            <a:r>
              <a:rPr sz="1000" spc="-10" dirty="0">
                <a:latin typeface="Arial"/>
                <a:cs typeface="Arial"/>
              </a:rPr>
              <a:t>intramuscular, </a:t>
            </a:r>
            <a:r>
              <a:rPr sz="1000" spc="-40" dirty="0">
                <a:latin typeface="Arial"/>
                <a:cs typeface="Arial"/>
              </a:rPr>
              <a:t>IV, </a:t>
            </a:r>
            <a:r>
              <a:rPr sz="1000" spc="-5" dirty="0">
                <a:latin typeface="Arial"/>
                <a:cs typeface="Arial"/>
              </a:rPr>
              <a:t>intravenous, SC: subcutaneous, UA: </a:t>
            </a:r>
            <a:r>
              <a:rPr sz="1000" spc="-10" dirty="0">
                <a:latin typeface="Arial"/>
                <a:cs typeface="Arial"/>
              </a:rPr>
              <a:t>unavailable, </a:t>
            </a:r>
            <a:r>
              <a:rPr sz="1000" spc="-5" dirty="0">
                <a:latin typeface="Arial"/>
                <a:cs typeface="Arial"/>
              </a:rPr>
              <a:t>UK: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unknown,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0179" y="6235700"/>
            <a:ext cx="3191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PEMA: phenylethylmalonamide, </a:t>
            </a:r>
            <a:r>
              <a:rPr sz="1000" spc="-5" dirty="0">
                <a:latin typeface="Arial"/>
                <a:cs typeface="Arial"/>
              </a:rPr>
              <a:t>AD: </a:t>
            </a:r>
            <a:r>
              <a:rPr sz="1000" spc="-10" dirty="0">
                <a:latin typeface="Arial"/>
                <a:cs typeface="Arial"/>
              </a:rPr>
              <a:t>Adult, </a:t>
            </a:r>
            <a:r>
              <a:rPr sz="1000" spc="-5" dirty="0">
                <a:latin typeface="Arial"/>
                <a:cs typeface="Arial"/>
              </a:rPr>
              <a:t>CH: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Children.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05000" y="3200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304800" y="0"/>
                </a:lnTo>
                <a:lnTo>
                  <a:pt x="304800" y="304800"/>
                </a:lnTo>
                <a:lnTo>
                  <a:pt x="152400" y="304800"/>
                </a:lnTo>
                <a:close/>
              </a:path>
            </a:pathLst>
          </a:custGeom>
          <a:ln w="38097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05000" y="2209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152400"/>
                </a:moveTo>
                <a:lnTo>
                  <a:pt x="0" y="152400"/>
                </a:lnTo>
                <a:lnTo>
                  <a:pt x="0" y="0"/>
                </a:lnTo>
                <a:lnTo>
                  <a:pt x="304800" y="0"/>
                </a:lnTo>
                <a:lnTo>
                  <a:pt x="304800" y="152400"/>
                </a:lnTo>
                <a:lnTo>
                  <a:pt x="152400" y="152400"/>
                </a:lnTo>
                <a:close/>
              </a:path>
              <a:path w="304800" h="381000">
                <a:moveTo>
                  <a:pt x="152400" y="381000"/>
                </a:moveTo>
                <a:lnTo>
                  <a:pt x="0" y="381000"/>
                </a:lnTo>
                <a:lnTo>
                  <a:pt x="0" y="152400"/>
                </a:lnTo>
                <a:lnTo>
                  <a:pt x="304800" y="152400"/>
                </a:lnTo>
                <a:lnTo>
                  <a:pt x="304800" y="381000"/>
                </a:lnTo>
                <a:lnTo>
                  <a:pt x="152400" y="381000"/>
                </a:lnTo>
                <a:close/>
              </a:path>
            </a:pathLst>
          </a:custGeom>
          <a:ln w="38097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67200" y="220980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304800" y="152400"/>
                </a:moveTo>
                <a:lnTo>
                  <a:pt x="0" y="152400"/>
                </a:lnTo>
                <a:lnTo>
                  <a:pt x="0" y="0"/>
                </a:lnTo>
                <a:lnTo>
                  <a:pt x="609600" y="0"/>
                </a:lnTo>
                <a:lnTo>
                  <a:pt x="609600" y="152400"/>
                </a:lnTo>
                <a:lnTo>
                  <a:pt x="304800" y="152400"/>
                </a:lnTo>
                <a:close/>
              </a:path>
              <a:path w="609600" h="304800">
                <a:moveTo>
                  <a:pt x="304800" y="304800"/>
                </a:moveTo>
                <a:lnTo>
                  <a:pt x="0" y="304800"/>
                </a:lnTo>
                <a:lnTo>
                  <a:pt x="0" y="152400"/>
                </a:lnTo>
                <a:lnTo>
                  <a:pt x="609600" y="152400"/>
                </a:lnTo>
                <a:lnTo>
                  <a:pt x="609600" y="304800"/>
                </a:lnTo>
                <a:lnTo>
                  <a:pt x="304800" y="304800"/>
                </a:lnTo>
                <a:close/>
              </a:path>
            </a:pathLst>
          </a:custGeom>
          <a:ln w="38097">
            <a:solidFill>
              <a:srgbClr val="FF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96000" y="14478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495300" y="228600"/>
                </a:moveTo>
                <a:lnTo>
                  <a:pt x="0" y="228600"/>
                </a:lnTo>
                <a:lnTo>
                  <a:pt x="0" y="0"/>
                </a:lnTo>
                <a:lnTo>
                  <a:pt x="990600" y="0"/>
                </a:lnTo>
                <a:lnTo>
                  <a:pt x="990600" y="228600"/>
                </a:lnTo>
                <a:lnTo>
                  <a:pt x="495300" y="228600"/>
                </a:lnTo>
                <a:close/>
              </a:path>
            </a:pathLst>
          </a:custGeom>
          <a:ln w="38097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2647951" y="2343151"/>
            <a:ext cx="1257300" cy="190500"/>
            <a:chOff x="2647951" y="2343151"/>
            <a:chExt cx="1257300" cy="190500"/>
          </a:xfrm>
        </p:grpSpPr>
        <p:sp>
          <p:nvSpPr>
            <p:cNvPr id="82" name="object 82"/>
            <p:cNvSpPr/>
            <p:nvPr/>
          </p:nvSpPr>
          <p:spPr>
            <a:xfrm>
              <a:off x="2667000" y="2362200"/>
              <a:ext cx="685800" cy="152400"/>
            </a:xfrm>
            <a:custGeom>
              <a:avLst/>
              <a:gdLst/>
              <a:ahLst/>
              <a:cxnLst/>
              <a:rect l="l" t="t" r="r" b="b"/>
              <a:pathLst>
                <a:path w="685800" h="152400">
                  <a:moveTo>
                    <a:pt x="341630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685800" y="0"/>
                  </a:lnTo>
                  <a:lnTo>
                    <a:pt x="685800" y="152400"/>
                  </a:lnTo>
                  <a:lnTo>
                    <a:pt x="341630" y="152400"/>
                  </a:lnTo>
                  <a:close/>
                </a:path>
              </a:pathLst>
            </a:custGeom>
            <a:ln w="38097">
              <a:solidFill>
                <a:srgbClr val="00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429000" y="2362200"/>
              <a:ext cx="457200" cy="1524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228600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152400"/>
                  </a:lnTo>
                  <a:lnTo>
                    <a:pt x="228600" y="152400"/>
                  </a:lnTo>
                  <a:close/>
                </a:path>
              </a:pathLst>
            </a:custGeom>
            <a:ln w="38097">
              <a:solidFill>
                <a:srgbClr val="98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155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10"/>
              </a:spcBef>
            </a:pP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Causes for Acute</a:t>
            </a:r>
            <a:r>
              <a:rPr b="1" spc="-28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7939" y="1845310"/>
            <a:ext cx="2814955" cy="33096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Trauma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Encephalitis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Drugs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Birth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trauma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Withdrawal</a:t>
            </a:r>
            <a:r>
              <a:rPr sz="2800" spc="-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from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depressants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Tumor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7940" y="1921510"/>
            <a:ext cx="2904490" cy="33096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High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fever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Hypoglycemia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Extreme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acidosis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Extreme</a:t>
            </a:r>
            <a:r>
              <a:rPr sz="2800" spc="-10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alkalosis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Hyponatremia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Hypocalcemia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9833"/>
                </a:solidFill>
                <a:latin typeface="Times New Roman"/>
                <a:cs typeface="Times New Roman"/>
              </a:rPr>
              <a:t>Idiopathic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312" y="290512"/>
            <a:ext cx="8715375" cy="6353175"/>
            <a:chOff x="214312" y="290512"/>
            <a:chExt cx="8715375" cy="6353175"/>
          </a:xfrm>
        </p:grpSpPr>
        <p:sp>
          <p:nvSpPr>
            <p:cNvPr id="3" name="object 3"/>
            <p:cNvSpPr/>
            <p:nvPr/>
          </p:nvSpPr>
          <p:spPr>
            <a:xfrm>
              <a:off x="228600" y="304800"/>
              <a:ext cx="8686800" cy="6324600"/>
            </a:xfrm>
            <a:custGeom>
              <a:avLst/>
              <a:gdLst/>
              <a:ahLst/>
              <a:cxnLst/>
              <a:rect l="l" t="t" r="r" b="b"/>
              <a:pathLst>
                <a:path w="8686800" h="6324600">
                  <a:moveTo>
                    <a:pt x="8686800" y="0"/>
                  </a:moveTo>
                  <a:lnTo>
                    <a:pt x="0" y="0"/>
                  </a:lnTo>
                  <a:lnTo>
                    <a:pt x="0" y="6324600"/>
                  </a:lnTo>
                  <a:lnTo>
                    <a:pt x="8686800" y="6324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304800"/>
              <a:ext cx="8686800" cy="6324600"/>
            </a:xfrm>
            <a:custGeom>
              <a:avLst/>
              <a:gdLst/>
              <a:ahLst/>
              <a:cxnLst/>
              <a:rect l="l" t="t" r="r" b="b"/>
              <a:pathLst>
                <a:path w="8686800" h="6324600">
                  <a:moveTo>
                    <a:pt x="4343400" y="6324600"/>
                  </a:moveTo>
                  <a:lnTo>
                    <a:pt x="0" y="6324600"/>
                  </a:lnTo>
                  <a:lnTo>
                    <a:pt x="0" y="0"/>
                  </a:lnTo>
                  <a:lnTo>
                    <a:pt x="8686800" y="0"/>
                  </a:lnTo>
                  <a:lnTo>
                    <a:pt x="8686800" y="6324600"/>
                  </a:lnTo>
                  <a:lnTo>
                    <a:pt x="4343400" y="63246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313690"/>
            <a:ext cx="747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Table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3. </a:t>
            </a:r>
            <a:r>
              <a:rPr sz="18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Interaction of </a:t>
            </a:r>
            <a:r>
              <a:rPr sz="18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Antiseizure Drugs with </a:t>
            </a:r>
            <a:r>
              <a:rPr sz="18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Hepatic </a:t>
            </a:r>
            <a:r>
              <a:rPr sz="1800" b="1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Microsomal</a:t>
            </a:r>
            <a:r>
              <a:rPr sz="1800" b="1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Enzymes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8290" y="869215"/>
          <a:ext cx="8451215" cy="456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20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Induces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Induces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Inhibits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Inhibits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Metabolized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Metabolized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84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Drug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ts val="169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CYP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UGT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CYP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169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UGT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69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6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CYP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69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6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UGT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07340" y="1527809"/>
            <a:ext cx="12884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Carbamazepine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6139" y="1527809"/>
            <a:ext cx="1235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600" dirty="0">
                <a:latin typeface="Times New Roman"/>
                <a:cs typeface="Times New Roman"/>
              </a:rPr>
              <a:t>2C9</a:t>
            </a:r>
            <a:r>
              <a:rPr sz="1600" spc="5" dirty="0">
                <a:latin typeface="Times New Roman"/>
                <a:cs typeface="Times New Roman"/>
              </a:rPr>
              <a:t>;</a:t>
            </a:r>
            <a:r>
              <a:rPr sz="1600" dirty="0">
                <a:latin typeface="Times New Roman"/>
                <a:cs typeface="Times New Roman"/>
              </a:rPr>
              <a:t>3A	</a:t>
            </a:r>
            <a:r>
              <a:rPr sz="1600" spc="-17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3740" y="1527809"/>
            <a:ext cx="828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1A2;2C8;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000" y="1514475"/>
            <a:ext cx="8458200" cy="4438650"/>
            <a:chOff x="381000" y="1514475"/>
            <a:chExt cx="8458200" cy="4438650"/>
          </a:xfrm>
        </p:grpSpPr>
        <p:sp>
          <p:nvSpPr>
            <p:cNvPr id="11" name="object 11"/>
            <p:cNvSpPr/>
            <p:nvPr/>
          </p:nvSpPr>
          <p:spPr>
            <a:xfrm>
              <a:off x="381000" y="1524000"/>
              <a:ext cx="8458200" cy="4419600"/>
            </a:xfrm>
            <a:custGeom>
              <a:avLst/>
              <a:gdLst/>
              <a:ahLst/>
              <a:cxnLst/>
              <a:rect l="l" t="t" r="r" b="b"/>
              <a:pathLst>
                <a:path w="8458200" h="4419600">
                  <a:moveTo>
                    <a:pt x="0" y="4419600"/>
                  </a:moveTo>
                  <a:lnTo>
                    <a:pt x="8458200" y="4419600"/>
                  </a:lnTo>
                </a:path>
                <a:path w="8458200" h="4419600">
                  <a:moveTo>
                    <a:pt x="0" y="0"/>
                  </a:moveTo>
                  <a:lnTo>
                    <a:pt x="8458200" y="0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200" y="4800599"/>
              <a:ext cx="457200" cy="990600"/>
            </a:xfrm>
            <a:custGeom>
              <a:avLst/>
              <a:gdLst/>
              <a:ahLst/>
              <a:cxnLst/>
              <a:rect l="l" t="t" r="r" b="b"/>
              <a:pathLst>
                <a:path w="457200" h="990600">
                  <a:moveTo>
                    <a:pt x="228600" y="990600"/>
                  </a:moveTo>
                  <a:lnTo>
                    <a:pt x="0" y="990600"/>
                  </a:lnTo>
                  <a:lnTo>
                    <a:pt x="0" y="685800"/>
                  </a:lnTo>
                  <a:lnTo>
                    <a:pt x="457200" y="685800"/>
                  </a:lnTo>
                  <a:lnTo>
                    <a:pt x="457200" y="990600"/>
                  </a:lnTo>
                  <a:lnTo>
                    <a:pt x="228600" y="990600"/>
                  </a:lnTo>
                  <a:close/>
                </a:path>
                <a:path w="457200" h="990600">
                  <a:moveTo>
                    <a:pt x="2286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304800"/>
                  </a:lnTo>
                  <a:lnTo>
                    <a:pt x="228600" y="304800"/>
                  </a:lnTo>
                  <a:close/>
                </a:path>
              </a:pathLst>
            </a:custGeom>
            <a:ln w="38097">
              <a:solidFill>
                <a:srgbClr val="98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7400" y="1600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457200" y="533400"/>
                  </a:moveTo>
                  <a:lnTo>
                    <a:pt x="0" y="533400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533400"/>
                  </a:lnTo>
                  <a:lnTo>
                    <a:pt x="457200" y="533400"/>
                  </a:lnTo>
                  <a:close/>
                </a:path>
              </a:pathLst>
            </a:custGeom>
            <a:ln w="38097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400" y="3048000"/>
              <a:ext cx="2743200" cy="2438400"/>
            </a:xfrm>
            <a:custGeom>
              <a:avLst/>
              <a:gdLst/>
              <a:ahLst/>
              <a:cxnLst/>
              <a:rect l="l" t="t" r="r" b="b"/>
              <a:pathLst>
                <a:path w="2743200" h="2438400">
                  <a:moveTo>
                    <a:pt x="2476500" y="2438400"/>
                  </a:moveTo>
                  <a:lnTo>
                    <a:pt x="2209800" y="2438400"/>
                  </a:lnTo>
                  <a:lnTo>
                    <a:pt x="2209800" y="2209800"/>
                  </a:lnTo>
                  <a:lnTo>
                    <a:pt x="2743200" y="2209800"/>
                  </a:lnTo>
                  <a:lnTo>
                    <a:pt x="2743200" y="2438400"/>
                  </a:lnTo>
                  <a:lnTo>
                    <a:pt x="2476500" y="2438400"/>
                  </a:lnTo>
                  <a:close/>
                </a:path>
                <a:path w="2743200" h="2438400">
                  <a:moveTo>
                    <a:pt x="2476500" y="1524000"/>
                  </a:moveTo>
                  <a:lnTo>
                    <a:pt x="2209800" y="1524000"/>
                  </a:lnTo>
                  <a:lnTo>
                    <a:pt x="2209800" y="1295400"/>
                  </a:lnTo>
                  <a:lnTo>
                    <a:pt x="2743200" y="1295400"/>
                  </a:lnTo>
                  <a:lnTo>
                    <a:pt x="2743200" y="1524000"/>
                  </a:lnTo>
                  <a:lnTo>
                    <a:pt x="2476500" y="1524000"/>
                  </a:lnTo>
                  <a:close/>
                </a:path>
                <a:path w="2743200" h="2438400">
                  <a:moveTo>
                    <a:pt x="2476500" y="533400"/>
                  </a:moveTo>
                  <a:lnTo>
                    <a:pt x="2209800" y="533400"/>
                  </a:lnTo>
                  <a:lnTo>
                    <a:pt x="2209800" y="304800"/>
                  </a:lnTo>
                  <a:lnTo>
                    <a:pt x="2743200" y="304800"/>
                  </a:lnTo>
                  <a:lnTo>
                    <a:pt x="2743200" y="533400"/>
                  </a:lnTo>
                  <a:lnTo>
                    <a:pt x="2476500" y="533400"/>
                  </a:lnTo>
                  <a:close/>
                </a:path>
                <a:path w="2743200" h="2438400">
                  <a:moveTo>
                    <a:pt x="2476500" y="990600"/>
                  </a:moveTo>
                  <a:lnTo>
                    <a:pt x="2209800" y="990600"/>
                  </a:lnTo>
                  <a:lnTo>
                    <a:pt x="2209800" y="762000"/>
                  </a:lnTo>
                  <a:lnTo>
                    <a:pt x="2743200" y="762000"/>
                  </a:lnTo>
                  <a:lnTo>
                    <a:pt x="2743200" y="990600"/>
                  </a:lnTo>
                  <a:lnTo>
                    <a:pt x="2476500" y="990600"/>
                  </a:lnTo>
                  <a:close/>
                </a:path>
                <a:path w="2743200" h="2438400">
                  <a:moveTo>
                    <a:pt x="2667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533400" y="0"/>
                  </a:lnTo>
                  <a:lnTo>
                    <a:pt x="533400" y="304800"/>
                  </a:lnTo>
                  <a:lnTo>
                    <a:pt x="266700" y="304800"/>
                  </a:lnTo>
                  <a:close/>
                </a:path>
              </a:pathLst>
            </a:custGeom>
            <a:ln w="38097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1200" y="3352800"/>
              <a:ext cx="381000" cy="1219200"/>
            </a:xfrm>
            <a:custGeom>
              <a:avLst/>
              <a:gdLst/>
              <a:ahLst/>
              <a:cxnLst/>
              <a:rect l="l" t="t" r="r" b="b"/>
              <a:pathLst>
                <a:path w="381000" h="1219200">
                  <a:moveTo>
                    <a:pt x="1905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381000" y="0"/>
                  </a:lnTo>
                  <a:lnTo>
                    <a:pt x="381000" y="228600"/>
                  </a:lnTo>
                  <a:lnTo>
                    <a:pt x="190500" y="228600"/>
                  </a:lnTo>
                  <a:close/>
                </a:path>
                <a:path w="381000" h="1219200">
                  <a:moveTo>
                    <a:pt x="190500" y="1219200"/>
                  </a:moveTo>
                  <a:lnTo>
                    <a:pt x="0" y="1219200"/>
                  </a:lnTo>
                  <a:lnTo>
                    <a:pt x="0" y="990600"/>
                  </a:lnTo>
                  <a:lnTo>
                    <a:pt x="381000" y="990600"/>
                  </a:lnTo>
                  <a:lnTo>
                    <a:pt x="381000" y="1219200"/>
                  </a:lnTo>
                  <a:lnTo>
                    <a:pt x="190500" y="1219200"/>
                  </a:lnTo>
                  <a:close/>
                </a:path>
                <a:path w="381000" h="1219200">
                  <a:moveTo>
                    <a:pt x="190500" y="685800"/>
                  </a:moveTo>
                  <a:lnTo>
                    <a:pt x="0" y="685800"/>
                  </a:lnTo>
                  <a:lnTo>
                    <a:pt x="0" y="457200"/>
                  </a:lnTo>
                  <a:lnTo>
                    <a:pt x="381000" y="457200"/>
                  </a:lnTo>
                  <a:lnTo>
                    <a:pt x="381000" y="685800"/>
                  </a:lnTo>
                  <a:lnTo>
                    <a:pt x="190500" y="685800"/>
                  </a:lnTo>
                  <a:close/>
                </a:path>
              </a:pathLst>
            </a:custGeom>
            <a:ln w="38097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62400" y="5029199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266700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533400" y="0"/>
                  </a:lnTo>
                  <a:lnTo>
                    <a:pt x="533400" y="228600"/>
                  </a:lnTo>
                  <a:lnTo>
                    <a:pt x="266700" y="228600"/>
                  </a:lnTo>
                  <a:close/>
                </a:path>
              </a:pathLst>
            </a:custGeom>
            <a:ln w="38097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610351" y="1581151"/>
          <a:ext cx="1017270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0480">
                        <a:lnSpc>
                          <a:spcPts val="145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2C9;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98FF3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45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3A4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8FF33"/>
                      </a:solidFill>
                      <a:prstDash val="solid"/>
                    </a:lnL>
                    <a:lnR w="38100">
                      <a:solidFill>
                        <a:srgbClr val="98FF33"/>
                      </a:solidFill>
                      <a:prstDash val="solid"/>
                    </a:lnR>
                    <a:lnT w="38100">
                      <a:solidFill>
                        <a:srgbClr val="98FF33"/>
                      </a:solidFill>
                      <a:prstDash val="solid"/>
                    </a:lnT>
                    <a:lnB w="38100">
                      <a:solidFill>
                        <a:srgbClr val="98FF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622540" y="1527809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7270" y="1758950"/>
            <a:ext cx="677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mi</a:t>
            </a:r>
            <a:r>
              <a:rPr sz="1600" spc="5" dirty="0">
                <a:latin typeface="Times New Roman"/>
                <a:cs typeface="Times New Roman"/>
              </a:rPr>
              <a:t>l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6139" y="1990090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6139" y="2219959"/>
            <a:ext cx="273685" cy="731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4940" y="1990090"/>
            <a:ext cx="466725" cy="11925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200"/>
              </a:spcBef>
            </a:pPr>
            <a:r>
              <a:rPr sz="1600" spc="-5" dirty="0">
                <a:latin typeface="Times New Roman"/>
                <a:cs typeface="Times New Roman"/>
              </a:rPr>
              <a:t>No  No  No  No  </a:t>
            </a:r>
            <a:r>
              <a:rPr sz="1600" dirty="0">
                <a:latin typeface="Times New Roman"/>
                <a:cs typeface="Times New Roman"/>
              </a:rPr>
              <a:t>2C19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340" y="1990090"/>
            <a:ext cx="1243965" cy="14236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200"/>
              </a:spcBef>
            </a:pPr>
            <a:r>
              <a:rPr sz="1600" spc="-5" dirty="0">
                <a:latin typeface="Times New Roman"/>
                <a:cs typeface="Times New Roman"/>
              </a:rPr>
              <a:t>Ehosuxamide  Gabapentin  Lamotrigine  Levetiracetam  </a:t>
            </a:r>
            <a:r>
              <a:rPr sz="1600" spc="-1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x</a:t>
            </a:r>
            <a:r>
              <a:rPr sz="1600" spc="-1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bazep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ne  </a:t>
            </a:r>
            <a:r>
              <a:rPr sz="1600" spc="-5" dirty="0">
                <a:latin typeface="Times New Roman"/>
                <a:cs typeface="Times New Roman"/>
              </a:rPr>
              <a:t>Phenobarbital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0539" y="1990090"/>
            <a:ext cx="320675" cy="14236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ct val="94700"/>
              </a:lnSpc>
              <a:spcBef>
                <a:spcPts val="200"/>
              </a:spcBef>
            </a:pPr>
            <a:r>
              <a:rPr sz="1600" spc="-5" dirty="0">
                <a:latin typeface="Times New Roman"/>
                <a:cs typeface="Times New Roman"/>
              </a:rPr>
              <a:t>No  No  No  No  </a:t>
            </a: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  </a:t>
            </a: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64940" y="3144520"/>
            <a:ext cx="320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9340" y="1990090"/>
            <a:ext cx="481965" cy="14236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200"/>
              </a:spcBef>
            </a:pPr>
            <a:r>
              <a:rPr sz="1600" spc="-5" dirty="0">
                <a:latin typeface="Times New Roman"/>
                <a:cs typeface="Times New Roman"/>
              </a:rPr>
              <a:t>No  No  No  No  </a:t>
            </a:r>
            <a:r>
              <a:rPr sz="1600" spc="-130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k  </a:t>
            </a:r>
            <a:r>
              <a:rPr sz="1600" spc="-5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93740" y="1990090"/>
            <a:ext cx="862965" cy="14236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43180">
              <a:lnSpc>
                <a:spcPts val="1810"/>
              </a:lnSpc>
              <a:spcBef>
                <a:spcPts val="250"/>
              </a:spcBef>
            </a:pPr>
            <a:r>
              <a:rPr sz="1600" spc="-10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nce</a:t>
            </a:r>
            <a:r>
              <a:rPr sz="1600" spc="-5" dirty="0">
                <a:latin typeface="Times New Roman"/>
                <a:cs typeface="Times New Roman"/>
              </a:rPr>
              <a:t>rt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  </a:t>
            </a:r>
            <a:r>
              <a:rPr sz="1600" spc="-5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  <a:p>
            <a:pPr marL="12700" marR="594360" algn="just">
              <a:lnSpc>
                <a:spcPts val="1820"/>
              </a:lnSpc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75"/>
              </a:lnSpc>
            </a:pPr>
            <a:r>
              <a:rPr sz="1600" dirty="0">
                <a:latin typeface="Times New Roman"/>
                <a:cs typeface="Times New Roman"/>
              </a:rPr>
              <a:t>2C9</a:t>
            </a:r>
            <a:r>
              <a:rPr sz="1600" spc="5" dirty="0">
                <a:latin typeface="Times New Roman"/>
                <a:cs typeface="Times New Roman"/>
              </a:rPr>
              <a:t>;</a:t>
            </a:r>
            <a:r>
              <a:rPr sz="1600" dirty="0">
                <a:latin typeface="Times New Roman"/>
                <a:cs typeface="Times New Roman"/>
              </a:rPr>
              <a:t>2C19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22540" y="1990090"/>
            <a:ext cx="824865" cy="14236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50"/>
              </a:spcBef>
            </a:pPr>
            <a:r>
              <a:rPr sz="1600" spc="-10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nce</a:t>
            </a:r>
            <a:r>
              <a:rPr sz="1600" spc="-5" dirty="0">
                <a:latin typeface="Times New Roman"/>
                <a:cs typeface="Times New Roman"/>
              </a:rPr>
              <a:t>rt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n  </a:t>
            </a:r>
            <a:r>
              <a:rPr sz="1600" spc="-5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  <a:p>
            <a:pPr marL="12700" marR="508634" algn="just">
              <a:lnSpc>
                <a:spcPts val="1820"/>
              </a:lnSpc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  </a:t>
            </a:r>
            <a:r>
              <a:rPr sz="1600" spc="-5" dirty="0">
                <a:latin typeface="Times New Roman"/>
                <a:cs typeface="Times New Roman"/>
              </a:rPr>
              <a:t>No  </a:t>
            </a: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  </a:t>
            </a:r>
            <a:r>
              <a:rPr sz="1600" spc="-5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7340" y="3606800"/>
            <a:ext cx="851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Phenytoin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50539" y="3606800"/>
            <a:ext cx="320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4940" y="3606800"/>
            <a:ext cx="320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79340" y="3606800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93740" y="3606800"/>
            <a:ext cx="862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2C9</a:t>
            </a:r>
            <a:r>
              <a:rPr sz="1600" spc="5" dirty="0">
                <a:latin typeface="Times New Roman"/>
                <a:cs typeface="Times New Roman"/>
              </a:rPr>
              <a:t>;</a:t>
            </a:r>
            <a:r>
              <a:rPr sz="1600" dirty="0">
                <a:latin typeface="Times New Roman"/>
                <a:cs typeface="Times New Roman"/>
              </a:rPr>
              <a:t>2C19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22540" y="3606800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340" y="4069079"/>
            <a:ext cx="87121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Primidone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50539" y="4069079"/>
            <a:ext cx="320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64940" y="4069079"/>
            <a:ext cx="320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79340" y="4069079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93740" y="4069079"/>
            <a:ext cx="862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2C9</a:t>
            </a:r>
            <a:r>
              <a:rPr sz="1600" spc="5" dirty="0">
                <a:latin typeface="Times New Roman"/>
                <a:cs typeface="Times New Roman"/>
              </a:rPr>
              <a:t>;</a:t>
            </a:r>
            <a:r>
              <a:rPr sz="1600" dirty="0">
                <a:latin typeface="Times New Roman"/>
                <a:cs typeface="Times New Roman"/>
              </a:rPr>
              <a:t>2C19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22540" y="4069079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2038351" y="3028951"/>
          <a:ext cx="971550" cy="179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ts val="91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3A4/5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39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2C;3A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8FF33"/>
                      </a:solidFill>
                      <a:prstDash val="solid"/>
                    </a:lnL>
                    <a:lnR w="38100">
                      <a:solidFill>
                        <a:srgbClr val="98FF33"/>
                      </a:solidFill>
                      <a:prstDash val="solid"/>
                    </a:lnR>
                    <a:lnT w="38100">
                      <a:solidFill>
                        <a:srgbClr val="98FF33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8FF33"/>
                      </a:solidFill>
                      <a:prstDash val="solid"/>
                    </a:lnL>
                    <a:lnB w="38100">
                      <a:solidFill>
                        <a:srgbClr val="FFCC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90805" marR="12065" indent="149860">
                        <a:lnSpc>
                          <a:spcPts val="1820"/>
                        </a:lnSpc>
                        <a:spcBef>
                          <a:spcPts val="4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mil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es  2C;3A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gridSpan="2">
                  <a:txBody>
                    <a:bodyPr/>
                    <a:lstStyle/>
                    <a:p>
                      <a:pPr marL="90805" marR="12065" indent="149860">
                        <a:lnSpc>
                          <a:spcPts val="182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mil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es  2C;3A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241300">
                        <a:lnSpc>
                          <a:spcPts val="163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families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CC00"/>
                      </a:solidFill>
                      <a:prstDash val="solid"/>
                    </a:lnL>
                    <a:lnR w="38100">
                      <a:solidFill>
                        <a:srgbClr val="FFCC00"/>
                      </a:solidFill>
                      <a:prstDash val="solid"/>
                    </a:lnR>
                    <a:lnT w="38100">
                      <a:solidFill>
                        <a:srgbClr val="FFCC00"/>
                      </a:solidFill>
                      <a:prstDash val="solid"/>
                    </a:lnT>
                    <a:lnB w="38100">
                      <a:solidFill>
                        <a:srgbClr val="FFC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5793740" y="4531359"/>
            <a:ext cx="3752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22540" y="4531359"/>
            <a:ext cx="273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64940" y="4531359"/>
            <a:ext cx="466725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-5" dirty="0">
                <a:latin typeface="Times New Roman"/>
                <a:cs typeface="Times New Roman"/>
              </a:rPr>
              <a:t>No  </a:t>
            </a:r>
            <a:r>
              <a:rPr sz="1600" dirty="0">
                <a:latin typeface="Times New Roman"/>
                <a:cs typeface="Times New Roman"/>
              </a:rPr>
              <a:t>2C19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77640" y="4993640"/>
            <a:ext cx="49910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2C9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93740" y="4993640"/>
            <a:ext cx="862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2C9</a:t>
            </a:r>
            <a:r>
              <a:rPr sz="1600" spc="5" dirty="0">
                <a:latin typeface="Times New Roman"/>
                <a:cs typeface="Times New Roman"/>
              </a:rPr>
              <a:t>;</a:t>
            </a:r>
            <a:r>
              <a:rPr sz="1600" dirty="0">
                <a:latin typeface="Times New Roman"/>
                <a:cs typeface="Times New Roman"/>
              </a:rPr>
              <a:t>2C19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7340" y="4531359"/>
            <a:ext cx="984885" cy="9626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latin typeface="Times New Roman"/>
                <a:cs typeface="Times New Roman"/>
              </a:rPr>
              <a:t>Tiagabine  </a:t>
            </a:r>
            <a:r>
              <a:rPr sz="1600" spc="-15" dirty="0">
                <a:latin typeface="Times New Roman"/>
                <a:cs typeface="Times New Roman"/>
              </a:rPr>
              <a:t>Topiramate  </a:t>
            </a:r>
            <a:r>
              <a:rPr sz="1600" spc="-25" dirty="0">
                <a:latin typeface="Times New Roman"/>
                <a:cs typeface="Times New Roman"/>
              </a:rPr>
              <a:t>Valproate  </a:t>
            </a:r>
            <a:r>
              <a:rPr sz="1600" spc="-10" dirty="0">
                <a:latin typeface="Times New Roman"/>
                <a:cs typeface="Times New Roman"/>
              </a:rPr>
              <a:t>Z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36139" y="4762500"/>
            <a:ext cx="273685" cy="731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50539" y="4531359"/>
            <a:ext cx="273685" cy="9626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820"/>
              </a:lnSpc>
              <a:spcBef>
                <a:spcPts val="240"/>
              </a:spcBef>
            </a:pP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  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62400" y="5257800"/>
            <a:ext cx="381000" cy="304800"/>
          </a:xfrm>
          <a:prstGeom prst="rect">
            <a:avLst/>
          </a:prstGeom>
          <a:ln w="38097"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1760"/>
              </a:lnSpc>
            </a:pPr>
            <a:r>
              <a:rPr sz="1600" spc="-5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79340" y="4531359"/>
            <a:ext cx="320675" cy="9626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820"/>
              </a:lnSpc>
              <a:spcBef>
                <a:spcPts val="240"/>
              </a:spcBef>
            </a:pPr>
            <a:r>
              <a:rPr sz="1600" spc="-5" dirty="0">
                <a:latin typeface="Times New Roman"/>
                <a:cs typeface="Times New Roman"/>
              </a:rPr>
              <a:t>No  No  </a:t>
            </a: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  </a:t>
            </a:r>
            <a:r>
              <a:rPr sz="1600" spc="-5" dirty="0">
                <a:latin typeface="Times New Roman"/>
                <a:cs typeface="Times New Roman"/>
              </a:rPr>
              <a:t>No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91200" y="5257800"/>
            <a:ext cx="381000" cy="228600"/>
          </a:xfrm>
          <a:prstGeom prst="rect">
            <a:avLst/>
          </a:prstGeom>
          <a:ln w="38097">
            <a:solidFill>
              <a:srgbClr val="FF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1760"/>
              </a:lnSpc>
            </a:pP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22540" y="4993640"/>
            <a:ext cx="320675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  </a:t>
            </a:r>
            <a:r>
              <a:rPr sz="1600" spc="-170" dirty="0">
                <a:solidFill>
                  <a:srgbClr val="FF66FF"/>
                </a:solidFill>
                <a:latin typeface="Times New Roman"/>
                <a:cs typeface="Times New Roman"/>
              </a:rPr>
              <a:t>Y</a:t>
            </a:r>
            <a:r>
              <a:rPr sz="1600" dirty="0">
                <a:solidFill>
                  <a:srgbClr val="FF66FF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7340" y="5715000"/>
            <a:ext cx="5196205" cy="8064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228600">
              <a:lnSpc>
                <a:spcPts val="1820"/>
              </a:lnSpc>
              <a:spcBef>
                <a:spcPts val="240"/>
              </a:spcBef>
            </a:pPr>
            <a:r>
              <a:rPr sz="1600" spc="-5" dirty="0">
                <a:latin typeface="Times New Roman"/>
                <a:cs typeface="Times New Roman"/>
              </a:rPr>
              <a:t>CYP; cytochrome P450. </a:t>
            </a:r>
            <a:r>
              <a:rPr sz="1600" spc="-35" dirty="0">
                <a:latin typeface="Times New Roman"/>
                <a:cs typeface="Times New Roman"/>
              </a:rPr>
              <a:t>UGT, </a:t>
            </a:r>
            <a:r>
              <a:rPr sz="1600" spc="-5" dirty="0">
                <a:latin typeface="Times New Roman"/>
                <a:cs typeface="Times New Roman"/>
              </a:rPr>
              <a:t>UDP-glucuronosyltransferase  Reference: Anderson,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1998</a:t>
            </a:r>
            <a:endParaRPr sz="1600">
              <a:latin typeface="Times New Roman"/>
              <a:cs typeface="Times New Roman"/>
            </a:endParaRPr>
          </a:p>
          <a:p>
            <a:pPr marL="3347720">
              <a:lnSpc>
                <a:spcPct val="100000"/>
              </a:lnSpc>
              <a:spcBef>
                <a:spcPts val="69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1920" rIns="0" bIns="0" rtlCol="0">
            <a:spAutoFit/>
          </a:bodyPr>
          <a:lstStyle/>
          <a:p>
            <a:pPr marL="603250" marR="393700" indent="-201930">
              <a:lnSpc>
                <a:spcPts val="3550"/>
              </a:lnSpc>
              <a:spcBef>
                <a:spcPts val="960"/>
              </a:spcBef>
            </a:pPr>
            <a:r>
              <a:rPr sz="3200" spc="-10" dirty="0">
                <a:solidFill>
                  <a:srgbClr val="FF6600"/>
                </a:solidFill>
              </a:rPr>
              <a:t>Effects </a:t>
            </a:r>
            <a:r>
              <a:rPr sz="3200" dirty="0">
                <a:solidFill>
                  <a:srgbClr val="FF6600"/>
                </a:solidFill>
              </a:rPr>
              <a:t>of three antiepileptic drugs on high  frequency </a:t>
            </a:r>
            <a:r>
              <a:rPr sz="3200" spc="-5" dirty="0">
                <a:solidFill>
                  <a:srgbClr val="FF6600"/>
                </a:solidFill>
              </a:rPr>
              <a:t>discharge </a:t>
            </a:r>
            <a:r>
              <a:rPr sz="3200" dirty="0">
                <a:solidFill>
                  <a:srgbClr val="FF6600"/>
                </a:solidFill>
              </a:rPr>
              <a:t>of cultured</a:t>
            </a:r>
            <a:r>
              <a:rPr sz="3200" spc="25" dirty="0">
                <a:solidFill>
                  <a:srgbClr val="FF6600"/>
                </a:solidFill>
              </a:rPr>
              <a:t> </a:t>
            </a:r>
            <a:r>
              <a:rPr sz="3200" dirty="0">
                <a:solidFill>
                  <a:srgbClr val="FF6600"/>
                </a:solidFill>
              </a:rPr>
              <a:t>neurons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04800" y="1981200"/>
            <a:ext cx="85344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690" y="4490720"/>
            <a:ext cx="7602220" cy="219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2586990" marR="5080" indent="-2574290">
              <a:lnSpc>
                <a:spcPct val="100000"/>
              </a:lnSpc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Block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sustained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high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frequency repetitive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firing of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action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potentials.</a:t>
            </a:r>
            <a:endParaRPr sz="2800">
              <a:latin typeface="Times New Roman"/>
              <a:cs typeface="Times New Roman"/>
            </a:endParaRPr>
          </a:p>
          <a:p>
            <a:pPr marL="153670" algn="ctr">
              <a:lnSpc>
                <a:spcPts val="1380"/>
              </a:lnSpc>
              <a:spcBef>
                <a:spcPts val="108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  <a:p>
            <a:pPr marR="4476115" algn="ctr">
              <a:lnSpc>
                <a:spcPts val="1620"/>
              </a:lnSpc>
            </a:pPr>
            <a:r>
              <a:rPr sz="16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(From Katzung B.G.,</a:t>
            </a:r>
            <a:r>
              <a:rPr sz="1600" b="1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CC00"/>
                </a:solidFill>
                <a:latin typeface="Times New Roman"/>
                <a:cs typeface="Times New Roman"/>
              </a:rPr>
              <a:t>2001)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810" y="251459"/>
            <a:ext cx="4055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PHENYTOIN</a:t>
            </a:r>
            <a:r>
              <a:rPr sz="3200" spc="-50" dirty="0"/>
              <a:t> </a:t>
            </a:r>
            <a:r>
              <a:rPr sz="3200" dirty="0"/>
              <a:t>(Dilantin)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88740" y="838200"/>
            <a:ext cx="4707255" cy="5041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1800" marR="346710" indent="-342900">
              <a:lnSpc>
                <a:spcPts val="2650"/>
              </a:lnSpc>
              <a:spcBef>
                <a:spcPts val="38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Oldest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nonsedative antiepileptic  drug.</a:t>
            </a:r>
            <a:endParaRPr sz="2400">
              <a:latin typeface="Times New Roman"/>
              <a:cs typeface="Times New Roman"/>
            </a:endParaRPr>
          </a:p>
          <a:p>
            <a:pPr marL="431800" marR="93980" indent="-342900">
              <a:lnSpc>
                <a:spcPts val="2650"/>
              </a:lnSpc>
              <a:spcBef>
                <a:spcPts val="60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Fosphenytoin,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a more soluble  prodrug is used for parenteral</a:t>
            </a:r>
            <a:r>
              <a:rPr sz="24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“Fetal hydantoin</a:t>
            </a:r>
            <a:r>
              <a:rPr sz="24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syndrome”.</a:t>
            </a:r>
            <a:endParaRPr sz="24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Manufacturers and</a:t>
            </a:r>
            <a:r>
              <a:rPr sz="24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preparations.</a:t>
            </a:r>
            <a:endParaRPr sz="2400">
              <a:latin typeface="Times New Roman"/>
              <a:cs typeface="Times New Roman"/>
            </a:endParaRPr>
          </a:p>
          <a:p>
            <a:pPr marL="431800" marR="1147445" indent="-342900">
              <a:lnSpc>
                <a:spcPts val="2650"/>
              </a:lnSpc>
              <a:spcBef>
                <a:spcPts val="65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It alters </a:t>
            </a:r>
            <a:r>
              <a:rPr sz="2400" spc="-10" dirty="0">
                <a:solidFill>
                  <a:srgbClr val="FF6600"/>
                </a:solidFill>
                <a:latin typeface="Times New Roman"/>
                <a:cs typeface="Times New Roman"/>
              </a:rPr>
              <a:t>Na</a:t>
            </a:r>
            <a:r>
              <a:rPr sz="2100" spc="-15" baseline="27777" dirty="0">
                <a:solidFill>
                  <a:srgbClr val="FF6600"/>
                </a:solidFill>
                <a:latin typeface="Times New Roman"/>
                <a:cs typeface="Times New Roman"/>
              </a:rPr>
              <a:t>+</a:t>
            </a:r>
            <a:r>
              <a:rPr sz="2400" spc="-10" dirty="0">
                <a:solidFill>
                  <a:srgbClr val="FF6600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Ca</a:t>
            </a:r>
            <a:r>
              <a:rPr sz="2100" spc="-7" baseline="27777" dirty="0">
                <a:solidFill>
                  <a:srgbClr val="FF6600"/>
                </a:solidFill>
                <a:latin typeface="Times New Roman"/>
                <a:cs typeface="Times New Roman"/>
              </a:rPr>
              <a:t>2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+ and </a:t>
            </a:r>
            <a:r>
              <a:rPr sz="2400" spc="-10" dirty="0">
                <a:solidFill>
                  <a:srgbClr val="FF6600"/>
                </a:solidFill>
                <a:latin typeface="Times New Roman"/>
                <a:cs typeface="Times New Roman"/>
              </a:rPr>
              <a:t>K</a:t>
            </a:r>
            <a:r>
              <a:rPr sz="2100" spc="-15" baseline="27777" dirty="0">
                <a:solidFill>
                  <a:srgbClr val="FF6600"/>
                </a:solidFill>
                <a:latin typeface="Times New Roman"/>
                <a:cs typeface="Times New Roman"/>
              </a:rPr>
              <a:t>+ </a:t>
            </a:r>
            <a:r>
              <a:rPr sz="1400" spc="-1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conductances.</a:t>
            </a:r>
            <a:endParaRPr sz="2400">
              <a:latin typeface="Times New Roman"/>
              <a:cs typeface="Times New Roman"/>
            </a:endParaRPr>
          </a:p>
          <a:p>
            <a:pPr marL="431800" marR="184785">
              <a:lnSpc>
                <a:spcPts val="2660"/>
              </a:lnSpc>
              <a:spcBef>
                <a:spcPts val="590"/>
              </a:spcBef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Inhibits high frequency</a:t>
            </a:r>
            <a:r>
              <a:rPr sz="2400" spc="-5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repetitive  firing.</a:t>
            </a:r>
            <a:endParaRPr sz="24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Alters membrane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potentials.</a:t>
            </a:r>
            <a:endParaRPr sz="24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Alters a.a. concentration.</a:t>
            </a:r>
            <a:endParaRPr sz="24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Alters </a:t>
            </a:r>
            <a:r>
              <a:rPr sz="2400" spc="-60" dirty="0">
                <a:solidFill>
                  <a:srgbClr val="FF6600"/>
                </a:solidFill>
                <a:latin typeface="Times New Roman"/>
                <a:cs typeface="Times New Roman"/>
              </a:rPr>
              <a:t>NTs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(NE, ACh,</a:t>
            </a:r>
            <a:r>
              <a:rPr sz="2400" spc="-8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GABA)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381000"/>
            <a:ext cx="1906270" cy="142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1939290"/>
            <a:ext cx="29210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Ataxia and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nystagmus.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Cognitive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impairment.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Hirsutism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Gingival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hyperplasia.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200" y="3768090"/>
            <a:ext cx="3919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Coarsening of facial features.</a:t>
            </a:r>
            <a:r>
              <a:rPr sz="2400" spc="-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aseline="-26620" dirty="0">
                <a:solidFill>
                  <a:srgbClr val="FF6600"/>
                </a:solidFill>
                <a:latin typeface="Times New Roman"/>
                <a:cs typeface="Times New Roman"/>
              </a:rPr>
              <a:t>•</a:t>
            </a:r>
            <a:endParaRPr sz="3600" baseline="-2662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" y="4133850"/>
            <a:ext cx="3438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Dose-dependent zero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order  kinetics.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4865370"/>
            <a:ext cx="378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Exacerbates absence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seizures.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5231129"/>
            <a:ext cx="345312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high concentrations it  causes a type of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decerebrate  rigidity.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0"/>
            <a:ext cx="6325870" cy="6858000"/>
            <a:chOff x="1219200" y="0"/>
            <a:chExt cx="6325870" cy="6858000"/>
          </a:xfrm>
        </p:grpSpPr>
        <p:sp>
          <p:nvSpPr>
            <p:cNvPr id="3" name="object 3"/>
            <p:cNvSpPr/>
            <p:nvPr/>
          </p:nvSpPr>
          <p:spPr>
            <a:xfrm>
              <a:off x="1219200" y="0"/>
              <a:ext cx="6325870" cy="5259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8800" y="5186679"/>
              <a:ext cx="5030470" cy="1671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229" y="289559"/>
            <a:ext cx="5210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CARBAMAZEPINE</a:t>
            </a:r>
            <a:r>
              <a:rPr sz="3200" spc="-50" dirty="0"/>
              <a:t> </a:t>
            </a:r>
            <a:r>
              <a:rPr sz="3200" spc="-25" dirty="0"/>
              <a:t>(Tegretol)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55340" y="756920"/>
            <a:ext cx="5295265" cy="284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Tricyclic,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antidepressant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(bipolar)</a:t>
            </a:r>
            <a:endParaRPr sz="2800">
              <a:latin typeface="Times New Roman"/>
              <a:cs typeface="Times New Roman"/>
            </a:endParaRPr>
          </a:p>
          <a:p>
            <a:pPr marL="355600" marR="931544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3-D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conformation similar to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phenytoin.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9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Mechanism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action, similar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to  phenytoin. Inhibits high</a:t>
            </a:r>
            <a:r>
              <a:rPr sz="2800" spc="-7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frequency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repetitive</a:t>
            </a:r>
            <a:r>
              <a:rPr sz="2800" spc="-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firing.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Decreases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synaptic</a:t>
            </a:r>
            <a:r>
              <a:rPr sz="2800" spc="-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340" y="3500120"/>
            <a:ext cx="5220970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presynaptically.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Binds to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adenosine receptors</a:t>
            </a:r>
            <a:r>
              <a:rPr sz="2800" spc="-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(?).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Inh.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uptake and release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NE,</a:t>
            </a:r>
            <a:r>
              <a:rPr sz="2800" spc="-8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but  not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8240" y="5180329"/>
            <a:ext cx="4869180" cy="8064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2790"/>
              </a:lnSpc>
              <a:spcBef>
                <a:spcPts val="665"/>
              </a:spcBef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Potentiates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postsynaptic 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effects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340" y="5976620"/>
            <a:ext cx="32594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Metabolite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is</a:t>
            </a:r>
            <a:r>
              <a:rPr sz="2800" spc="-7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active.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270" y="3385820"/>
            <a:ext cx="114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ox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ty: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270" y="3751579"/>
            <a:ext cx="23533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Autoinduction</a:t>
            </a:r>
            <a:r>
              <a:rPr sz="24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metabolism.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Nausea and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visual  disturbances.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270" y="5163820"/>
            <a:ext cx="3084195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ts val="332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Granulocyte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supression</a:t>
            </a:r>
            <a:r>
              <a:rPr sz="4200" spc="-127" baseline="-1984" dirty="0">
                <a:solidFill>
                  <a:srgbClr val="FF6600"/>
                </a:solidFill>
                <a:latin typeface="Times New Roman"/>
                <a:cs typeface="Times New Roman"/>
              </a:rPr>
              <a:t>•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ts val="284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Aplastic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anemia.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70" y="5946140"/>
            <a:ext cx="26504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Exacerbates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absence  seizures.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0"/>
            <a:ext cx="762127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251459"/>
            <a:ext cx="5180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OXCARBAZEPINE</a:t>
            </a:r>
            <a:r>
              <a:rPr sz="3200" spc="-30" dirty="0"/>
              <a:t> </a:t>
            </a:r>
            <a:r>
              <a:rPr sz="3200" spc="-15" dirty="0"/>
              <a:t>(Trileptal)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5340" y="1061720"/>
            <a:ext cx="51803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Closely related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to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carbamazepine.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improved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toxicity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profile.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  <a:tab pos="2159635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Less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potent	than</a:t>
            </a: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carbamazepine.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Active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metabolite.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partial and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generalized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340" y="3185159"/>
            <a:ext cx="4678045" cy="124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adjunct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therapy.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May aggravate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myoclonic</a:t>
            </a:r>
            <a:r>
              <a:rPr sz="2800" spc="-1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  absence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9940" y="4423409"/>
            <a:ext cx="5050790" cy="1513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0" marR="43180" indent="-342900">
              <a:lnSpc>
                <a:spcPct val="82900"/>
              </a:lnSpc>
              <a:spcBef>
                <a:spcPts val="675"/>
              </a:spcBef>
              <a:buClr>
                <a:srgbClr val="FF6600"/>
              </a:buClr>
              <a:buFont typeface="Times New Roman"/>
              <a:buChar char="•"/>
              <a:tabLst>
                <a:tab pos="469265" algn="l"/>
                <a:tab pos="46990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Mechanism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action, similar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to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carbamazepine It alters Na</a:t>
            </a:r>
            <a:r>
              <a:rPr sz="2400" spc="-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+ </a:t>
            </a:r>
            <a:r>
              <a:rPr sz="1600" spc="-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conductance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and inhibits high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frequency repetitive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firing.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59" y="2928620"/>
            <a:ext cx="1144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ity: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59" y="3294379"/>
            <a:ext cx="202628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Hyponatremia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Less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hypersensitivity  and induction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hepatic  enzymes than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carbamazepine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410" y="251459"/>
            <a:ext cx="51238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PHENOBARBITAL</a:t>
            </a:r>
            <a:r>
              <a:rPr sz="3200" spc="-180" dirty="0"/>
              <a:t> </a:t>
            </a:r>
            <a:r>
              <a:rPr sz="3200" dirty="0"/>
              <a:t>(Luminal)</a:t>
            </a:r>
            <a:endParaRPr sz="32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2939" y="680720"/>
            <a:ext cx="5749290" cy="32829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733425" indent="-342900">
              <a:lnSpc>
                <a:spcPts val="278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Except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the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bromides,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it is</a:t>
            </a:r>
            <a:r>
              <a:rPr sz="2800" spc="-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oldest antiepileptic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drug.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8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Although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considered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one of the</a:t>
            </a:r>
            <a:r>
              <a:rPr sz="2800" spc="-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safest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drugs, it has sedative</a:t>
            </a:r>
            <a:r>
              <a:rPr sz="2800" spc="-7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effects.</a:t>
            </a:r>
            <a:endParaRPr sz="2800">
              <a:latin typeface="Times New Roman"/>
              <a:cs typeface="Times New Roman"/>
            </a:endParaRPr>
          </a:p>
          <a:p>
            <a:pPr marL="355600" marR="487045" indent="-342900">
              <a:lnSpc>
                <a:spcPts val="278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Many consider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them the drugs of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choice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only in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infants.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Acid-base balance</a:t>
            </a: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important.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Useful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partial, generalized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tonic-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5840" y="3865879"/>
            <a:ext cx="5065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clonic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seizures, and febrile</a:t>
            </a:r>
            <a:r>
              <a:rPr sz="2800" spc="-6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2939" y="4751070"/>
            <a:ext cx="5001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Blocks excitatory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GLU</a:t>
            </a:r>
            <a:r>
              <a:rPr sz="2800" spc="-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6600"/>
                </a:solidFill>
                <a:latin typeface="Times New Roman"/>
                <a:cs typeface="Times New Roman"/>
              </a:rPr>
              <a:t>(AMPA)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7539" y="5104129"/>
            <a:ext cx="585470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responses. Blocks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Ca</a:t>
            </a:r>
            <a:r>
              <a:rPr sz="2400" spc="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2+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currents</a:t>
            </a:r>
            <a:r>
              <a:rPr sz="2800" spc="-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(L,N).</a:t>
            </a:r>
            <a:endParaRPr sz="2800">
              <a:latin typeface="Times New Roman"/>
              <a:cs typeface="Times New Roman"/>
            </a:endParaRPr>
          </a:p>
          <a:p>
            <a:pPr marL="381000" marR="239395" indent="-342900">
              <a:lnSpc>
                <a:spcPts val="2390"/>
              </a:lnSpc>
              <a:spcBef>
                <a:spcPts val="595"/>
              </a:spcBef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Inhibits high </a:t>
            </a:r>
            <a:r>
              <a:rPr sz="2400" spc="-15" dirty="0">
                <a:solidFill>
                  <a:srgbClr val="FF6600"/>
                </a:solidFill>
                <a:latin typeface="Times New Roman"/>
                <a:cs typeface="Times New Roman"/>
              </a:rPr>
              <a:t>frequency,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repetitive firing of  neurons only at high</a:t>
            </a:r>
            <a:r>
              <a:rPr sz="2400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concentrations.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2971800"/>
            <a:ext cx="157162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5"/>
              </a:lnSpc>
              <a:spcBef>
                <a:spcPts val="100"/>
              </a:spcBef>
            </a:pPr>
            <a:r>
              <a:rPr sz="24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Sedation.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65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Cognitive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3982720"/>
            <a:ext cx="1511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impairment.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3180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840" y="4307840"/>
            <a:ext cx="77730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33065" algn="l"/>
              </a:tabLst>
            </a:pPr>
            <a:r>
              <a:rPr sz="3600" baseline="6944" dirty="0">
                <a:solidFill>
                  <a:srgbClr val="FFFFFF"/>
                </a:solidFill>
                <a:latin typeface="Times New Roman"/>
                <a:cs typeface="Times New Roman"/>
              </a:rPr>
              <a:t>Behavioral</a:t>
            </a:r>
            <a:r>
              <a:rPr sz="3600" spc="15" baseline="69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aseline="6944" dirty="0">
                <a:solidFill>
                  <a:srgbClr val="FFFFFF"/>
                </a:solidFill>
                <a:latin typeface="Times New Roman"/>
                <a:cs typeface="Times New Roman"/>
              </a:rPr>
              <a:t>changes.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•	Prolongs opening of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Cl</a:t>
            </a:r>
            <a:r>
              <a:rPr sz="2400" spc="-15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-</a:t>
            </a:r>
            <a:r>
              <a:rPr sz="2400" spc="36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channels.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4655820"/>
            <a:ext cx="250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Induction of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240" y="4993640"/>
            <a:ext cx="1170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5330190"/>
            <a:ext cx="292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May worsen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240" y="5666740"/>
            <a:ext cx="2426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atonic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seizures.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860" y="289559"/>
            <a:ext cx="4019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PRIMIDONE</a:t>
            </a:r>
            <a:r>
              <a:rPr sz="3200" spc="-65" dirty="0"/>
              <a:t> </a:t>
            </a:r>
            <a:r>
              <a:rPr sz="3200" dirty="0"/>
              <a:t>(Mysolin)</a:t>
            </a:r>
            <a:endParaRPr sz="32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2540" y="833120"/>
            <a:ext cx="5208270" cy="29895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marR="5080" indent="-342900" algn="just">
              <a:lnSpc>
                <a:spcPct val="92100"/>
              </a:lnSpc>
              <a:spcBef>
                <a:spcPts val="365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Metabolized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phenobarbital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  phenylethylmalonamide (PEMA),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both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active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metabolites.</a:t>
            </a:r>
            <a:endParaRPr sz="2800">
              <a:latin typeface="Times New Roman"/>
              <a:cs typeface="Times New Roman"/>
            </a:endParaRPr>
          </a:p>
          <a:p>
            <a:pPr marL="355600" marR="96520" indent="-342900">
              <a:lnSpc>
                <a:spcPts val="31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against partial and  generalized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tonic-clonic</a:t>
            </a:r>
            <a:r>
              <a:rPr sz="2800" spc="-6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  <a:p>
            <a:pPr marL="355600" marR="968375" indent="-342900">
              <a:lnSpc>
                <a:spcPts val="31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Absorbed 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completely,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low  binding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plasma</a:t>
            </a:r>
            <a:r>
              <a:rPr sz="2800" spc="-9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proteins.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2540" y="3853179"/>
            <a:ext cx="5120640" cy="844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30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Should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started slowly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avoid  sedation and GI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problems.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279" y="3732529"/>
            <a:ext cx="1144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ty: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79" y="4098290"/>
            <a:ext cx="2896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Same as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phenobarbital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279" y="4464050"/>
            <a:ext cx="283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Sedation occurs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early.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79" y="4779009"/>
            <a:ext cx="8551545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 indent="-107950">
              <a:lnSpc>
                <a:spcPts val="3030"/>
              </a:lnSpc>
              <a:spcBef>
                <a:spcPts val="100"/>
              </a:spcBef>
              <a:buSzPct val="95833"/>
              <a:buChar char="•"/>
              <a:tabLst>
                <a:tab pos="146050" algn="l"/>
                <a:tab pos="398462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Gastrointestinal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complaints.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200" baseline="7936" dirty="0">
                <a:solidFill>
                  <a:srgbClr val="FF6600"/>
                </a:solidFill>
                <a:latin typeface="Times New Roman"/>
                <a:cs typeface="Times New Roman"/>
              </a:rPr>
              <a:t>•	</a:t>
            </a:r>
            <a:r>
              <a:rPr sz="4200" spc="-7" baseline="7936" dirty="0">
                <a:solidFill>
                  <a:srgbClr val="FF6600"/>
                </a:solidFill>
                <a:latin typeface="Times New Roman"/>
                <a:cs typeface="Times New Roman"/>
              </a:rPr>
              <a:t>Its mechanism </a:t>
            </a:r>
            <a:r>
              <a:rPr sz="4200" spc="7" baseline="7936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4200" spc="-7" baseline="7936" dirty="0">
                <a:solidFill>
                  <a:srgbClr val="FF6600"/>
                </a:solidFill>
                <a:latin typeface="Times New Roman"/>
                <a:cs typeface="Times New Roman"/>
              </a:rPr>
              <a:t>action may</a:t>
            </a:r>
            <a:r>
              <a:rPr sz="4200" spc="-120" baseline="7936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200" baseline="7936" dirty="0">
                <a:solidFill>
                  <a:srgbClr val="FF6600"/>
                </a:solidFill>
                <a:latin typeface="Times New Roman"/>
                <a:cs typeface="Times New Roman"/>
              </a:rPr>
              <a:t>be</a:t>
            </a:r>
            <a:endParaRPr sz="4200" baseline="7936">
              <a:latin typeface="Times New Roman"/>
              <a:cs typeface="Times New Roman"/>
            </a:endParaRPr>
          </a:p>
          <a:p>
            <a:pPr marL="3985260">
              <a:lnSpc>
                <a:spcPts val="2900"/>
              </a:lnSpc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closer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to phenytoin than</a:t>
            </a:r>
            <a:r>
              <a:rPr sz="2800" spc="-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3985260">
              <a:lnSpc>
                <a:spcPts val="3229"/>
              </a:lnSpc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barbiturates.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220" y="22859"/>
            <a:ext cx="4354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5" dirty="0"/>
              <a:t>VALPROATE</a:t>
            </a:r>
            <a:r>
              <a:rPr sz="3200" spc="-80" dirty="0"/>
              <a:t> </a:t>
            </a:r>
            <a:r>
              <a:rPr sz="3200" spc="5" dirty="0"/>
              <a:t>(Depakene)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583940" y="609600"/>
            <a:ext cx="5482590" cy="18148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5715" indent="-342900" algn="just">
              <a:lnSpc>
                <a:spcPts val="2650"/>
              </a:lnSpc>
              <a:spcBef>
                <a:spcPts val="380"/>
              </a:spcBef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Fully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ionized at body </a:t>
            </a: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pH,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thus active  form is valproate ion.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2200"/>
              </a:lnSpc>
              <a:spcBef>
                <a:spcPts val="545"/>
              </a:spcBef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One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of a series of carboxylic acids </a:t>
            </a: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antiepileptic </a:t>
            </a:r>
            <a:r>
              <a:rPr sz="2400" spc="-20" dirty="0">
                <a:solidFill>
                  <a:srgbClr val="FFCC00"/>
                </a:solidFill>
                <a:latin typeface="Times New Roman"/>
                <a:cs typeface="Times New Roman"/>
              </a:rPr>
              <a:t>activity.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Its amides </a:t>
            </a:r>
            <a:r>
              <a:rPr sz="2400" spc="-5" dirty="0">
                <a:solidFill>
                  <a:srgbClr val="FFCC00"/>
                </a:solidFill>
                <a:latin typeface="Times New Roman"/>
                <a:cs typeface="Times New Roman"/>
              </a:rPr>
              <a:t>and 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esters </a:t>
            </a:r>
            <a:r>
              <a:rPr sz="2400" spc="5" dirty="0">
                <a:solidFill>
                  <a:srgbClr val="FFCC00"/>
                </a:solidFill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also</a:t>
            </a:r>
            <a:r>
              <a:rPr sz="24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active.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2457" y="2446020"/>
            <a:ext cx="149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695" algn="l"/>
              </a:tabLst>
            </a:pP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il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r	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3940" y="2446020"/>
            <a:ext cx="3689350" cy="1176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60325" indent="-342900">
              <a:lnSpc>
                <a:spcPts val="265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  <a:tab pos="2162175" algn="l"/>
                <a:tab pos="2797175" algn="l"/>
              </a:tabLst>
            </a:pP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h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ni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m	of	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ac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tion,  phenytoin.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600" baseline="4629" dirty="0">
                <a:solidFill>
                  <a:srgbClr val="FF6600"/>
                </a:solidFill>
                <a:latin typeface="Symbol"/>
                <a:cs typeface="Symbol"/>
              </a:rPr>
              <a:t></a:t>
            </a:r>
            <a:r>
              <a:rPr sz="3600" baseline="4629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Symbol"/>
                <a:cs typeface="Symbol"/>
              </a:rPr>
              <a:t>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 levels of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GABA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in</a:t>
            </a:r>
            <a:r>
              <a:rPr sz="2400" spc="-4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brain.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3940" y="3644900"/>
            <a:ext cx="5483860" cy="14782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marR="6350" indent="-342900">
              <a:lnSpc>
                <a:spcPts val="265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  <a:tab pos="1767205" algn="l"/>
                <a:tab pos="3058795" algn="l"/>
                <a:tab pos="3721735" algn="l"/>
              </a:tabLst>
            </a:pPr>
            <a:r>
              <a:rPr sz="2400" spc="-10" dirty="0">
                <a:solidFill>
                  <a:srgbClr val="FF6600"/>
                </a:solidFill>
                <a:latin typeface="Times New Roman"/>
                <a:cs typeface="Times New Roman"/>
              </a:rPr>
              <a:t>F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ac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ili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s	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lut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mic	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d	d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ec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boxyl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e 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(GAD).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5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Inhibits the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GABA-transporter 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in neurons  and glia </a:t>
            </a:r>
            <a:r>
              <a:rPr sz="2400" spc="-50" dirty="0">
                <a:solidFill>
                  <a:srgbClr val="FF6600"/>
                </a:solidFill>
                <a:latin typeface="Times New Roman"/>
                <a:cs typeface="Times New Roman"/>
              </a:rPr>
              <a:t>(GAT).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8540" y="5180329"/>
            <a:ext cx="2498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6600"/>
                </a:solidFill>
                <a:latin typeface="Symbol"/>
                <a:cs typeface="Symbol"/>
              </a:rPr>
              <a:t>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00"/>
                </a:solidFill>
                <a:latin typeface="Symbol"/>
                <a:cs typeface="Symbol"/>
              </a:rPr>
              <a:t></a:t>
            </a:r>
            <a:r>
              <a:rPr sz="2400" spc="-24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[aspartate]</a:t>
            </a:r>
            <a:r>
              <a:rPr sz="2100" spc="-7" baseline="-23809" dirty="0">
                <a:solidFill>
                  <a:srgbClr val="FF6600"/>
                </a:solidFill>
                <a:latin typeface="Times New Roman"/>
                <a:cs typeface="Times New Roman"/>
              </a:rPr>
              <a:t>Brain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6840" y="5641340"/>
            <a:ext cx="5140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3130" algn="l"/>
                <a:tab pos="2257425" algn="l"/>
                <a:tab pos="3888104" algn="l"/>
              </a:tabLst>
            </a:pP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y	i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e	m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400" spc="10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br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ne	pot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ium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6840" y="5977890"/>
            <a:ext cx="1628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ondu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66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070" y="1863090"/>
            <a:ext cx="29825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Elevated liver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enzymes  including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own.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Nausea and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vomiting.</a:t>
            </a:r>
            <a:endParaRPr sz="2400">
              <a:latin typeface="Times New Roman"/>
              <a:cs typeface="Times New Roman"/>
            </a:endParaRPr>
          </a:p>
          <a:p>
            <a:pPr marL="12700" marR="363855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Abdominal pain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heartburn.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Tremor, hair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loss,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gain.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Idiosyncratic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hepatotoxicity.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70" y="5520690"/>
            <a:ext cx="3461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3472" dirty="0">
                <a:solidFill>
                  <a:srgbClr val="FFFFFF"/>
                </a:solidFill>
                <a:latin typeface="Times New Roman"/>
                <a:cs typeface="Times New Roman"/>
              </a:rPr>
              <a:t>•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Negative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interactions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600" spc="-127" baseline="-21990" dirty="0">
                <a:solidFill>
                  <a:srgbClr val="FF6600"/>
                </a:solidFill>
                <a:latin typeface="Times New Roman"/>
                <a:cs typeface="Times New Roman"/>
              </a:rPr>
              <a:t>•</a:t>
            </a:r>
            <a:endParaRPr sz="3600" baseline="-2199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070" y="5886450"/>
            <a:ext cx="31832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antiepileptics.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Teratogen: </a:t>
            </a:r>
            <a:r>
              <a:rPr sz="24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spina</a:t>
            </a:r>
            <a:r>
              <a:rPr sz="2400" b="1" spc="-50" dirty="0">
                <a:solidFill>
                  <a:srgbClr val="FF66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bifida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4400"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61720"/>
            <a:ext cx="8385175" cy="4699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29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  <a:tab pos="4619625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causes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can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multiple,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infection,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neoplasms,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</a:t>
            </a:r>
            <a:r>
              <a:rPr sz="28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head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injury.	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a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few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subgroups it is</a:t>
            </a:r>
            <a:r>
              <a:rPr sz="2800" spc="-9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an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inherited 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disorder.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CC00"/>
              </a:buClr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355600" marR="393065" indent="-342900">
              <a:lnSpc>
                <a:spcPct val="829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Febrile seizures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caused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meningitis are  treated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antiepileptic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drugs, although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they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are not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considered epilepsy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(unless they develop into chronic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CC00"/>
              </a:buClr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355600" marR="13970" indent="-342900">
              <a:lnSpc>
                <a:spcPts val="279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 may also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be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caused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by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acute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underlying toxic  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metabolic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disorders, 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which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case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therapy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should  be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directed towards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specific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abnormality.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14629"/>
            <a:ext cx="4877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ETHOSUXIMIDE</a:t>
            </a:r>
            <a:r>
              <a:rPr sz="3200" spc="-75" dirty="0"/>
              <a:t> </a:t>
            </a:r>
            <a:r>
              <a:rPr sz="3200" dirty="0"/>
              <a:t>(Zarontin)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74339" y="756920"/>
            <a:ext cx="55372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Drug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choice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absence</a:t>
            </a:r>
            <a:r>
              <a:rPr sz="2800" spc="-7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High 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efficacy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</a:t>
            </a:r>
            <a:r>
              <a:rPr sz="2800" spc="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safety.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VD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=</a:t>
            </a:r>
            <a:r>
              <a:rPr sz="2800" spc="-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TBW.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Not plasma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protein 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fat</a:t>
            </a: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binding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Mechanism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action</a:t>
            </a:r>
            <a:r>
              <a:rPr sz="2800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involves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1840" y="2880359"/>
            <a:ext cx="52812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reducing low-threshold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Ca</a:t>
            </a:r>
            <a:r>
              <a:rPr sz="2400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2+</a:t>
            </a:r>
            <a:r>
              <a:rPr sz="2400" spc="442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channel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7240" y="3234690"/>
            <a:ext cx="5295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current </a:t>
            </a:r>
            <a:r>
              <a:rPr sz="2800" spc="-40" dirty="0">
                <a:solidFill>
                  <a:srgbClr val="FF6600"/>
                </a:solidFill>
                <a:latin typeface="Times New Roman"/>
                <a:cs typeface="Times New Roman"/>
              </a:rPr>
              <a:t>(T-type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channel)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</a:t>
            </a:r>
            <a:r>
              <a:rPr sz="2800" spc="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thalamus.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7039" y="4075429"/>
            <a:ext cx="3239770" cy="0"/>
          </a:xfrm>
          <a:custGeom>
            <a:avLst/>
            <a:gdLst/>
            <a:ahLst/>
            <a:cxnLst/>
            <a:rect l="l" t="t" r="r" b="b"/>
            <a:pathLst>
              <a:path w="3239770">
                <a:moveTo>
                  <a:pt x="0" y="0"/>
                </a:moveTo>
                <a:lnTo>
                  <a:pt x="3239770" y="0"/>
                </a:lnTo>
              </a:path>
            </a:pathLst>
          </a:custGeom>
          <a:ln w="1905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8939" y="4118609"/>
            <a:ext cx="5287645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Inhibits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Na</a:t>
            </a:r>
            <a:r>
              <a:rPr sz="2400" spc="-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+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/K</a:t>
            </a:r>
            <a:r>
              <a:rPr sz="2400" spc="-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+</a:t>
            </a:r>
            <a:r>
              <a:rPr sz="2400" spc="18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FF6600"/>
                </a:solidFill>
                <a:latin typeface="Times New Roman"/>
                <a:cs typeface="Times New Roman"/>
              </a:rPr>
              <a:t>ATPase.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Depresses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cerebral metabolic</a:t>
            </a:r>
            <a:r>
              <a:rPr sz="2800" spc="-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rate.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Inhibits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GABA</a:t>
            </a:r>
            <a:r>
              <a:rPr sz="2800" spc="-21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aminotransferase</a:t>
            </a:r>
            <a:r>
              <a:rPr sz="2400" spc="-5" dirty="0">
                <a:solidFill>
                  <a:srgbClr val="FF66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181100" lvl="1" indent="-228600">
              <a:lnSpc>
                <a:spcPct val="100000"/>
              </a:lnSpc>
              <a:spcBef>
                <a:spcPts val="110"/>
              </a:spcBef>
              <a:buFont typeface="Times New Roman"/>
              <a:buChar char="•"/>
              <a:tabLst>
                <a:tab pos="1181100" algn="l"/>
              </a:tabLst>
            </a:pPr>
            <a:r>
              <a:rPr sz="24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Phensuximide </a:t>
            </a:r>
            <a:r>
              <a:rPr sz="2400" b="1" dirty="0">
                <a:solidFill>
                  <a:srgbClr val="98FF66"/>
                </a:solidFill>
                <a:latin typeface="Times New Roman"/>
                <a:cs typeface="Times New Roman"/>
              </a:rPr>
              <a:t>= less</a:t>
            </a:r>
            <a:r>
              <a:rPr sz="24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FF66"/>
                </a:solidFill>
                <a:latin typeface="Times New Roman"/>
                <a:cs typeface="Times New Roman"/>
              </a:rPr>
              <a:t>effective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070" y="2853690"/>
            <a:ext cx="114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oxi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y: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0" y="3219450"/>
            <a:ext cx="2085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Gastric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distress,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670" y="3534409"/>
            <a:ext cx="6083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including, pain, </a:t>
            </a:r>
            <a:r>
              <a:rPr sz="2400" spc="-290" dirty="0">
                <a:solidFill>
                  <a:srgbClr val="FFFFFF"/>
                </a:solidFill>
                <a:latin typeface="Times New Roman"/>
                <a:cs typeface="Times New Roman"/>
              </a:rPr>
              <a:t>nause</a:t>
            </a:r>
            <a:r>
              <a:rPr sz="4200" spc="-434" baseline="-2182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400" spc="-29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200" baseline="-21825" dirty="0">
                <a:solidFill>
                  <a:srgbClr val="FF6600"/>
                </a:solidFill>
                <a:latin typeface="Times New Roman"/>
                <a:cs typeface="Times New Roman"/>
              </a:rPr>
              <a:t>t high</a:t>
            </a:r>
            <a:r>
              <a:rPr sz="4200" spc="-150" baseline="-218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200" spc="-7" baseline="-21825" dirty="0">
                <a:solidFill>
                  <a:srgbClr val="FF6600"/>
                </a:solidFill>
                <a:latin typeface="Times New Roman"/>
                <a:cs typeface="Times New Roman"/>
              </a:rPr>
              <a:t>concentrations:</a:t>
            </a:r>
            <a:endParaRPr sz="4200" baseline="-2182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0" y="3950970"/>
            <a:ext cx="267589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vomiting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Lethargy and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fatigue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Headache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Hiccups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Euphoria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rashes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070" y="6145529"/>
            <a:ext cx="315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Lupus erythematosus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66CC"/>
                </a:solidFill>
                <a:latin typeface="Times New Roman"/>
                <a:cs typeface="Times New Roman"/>
              </a:rPr>
              <a:t>(?)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2359" y="5630817"/>
            <a:ext cx="4068445" cy="890905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487680" indent="-229235">
              <a:lnSpc>
                <a:spcPct val="100000"/>
              </a:lnSpc>
              <a:spcBef>
                <a:spcPts val="1520"/>
              </a:spcBef>
              <a:buFont typeface="Times New Roman"/>
              <a:buChar char="•"/>
              <a:tabLst>
                <a:tab pos="487680" algn="l"/>
              </a:tabLst>
            </a:pPr>
            <a:r>
              <a:rPr sz="2400" b="1" dirty="0">
                <a:solidFill>
                  <a:srgbClr val="98FF66"/>
                </a:solidFill>
                <a:latin typeface="Times New Roman"/>
                <a:cs typeface="Times New Roman"/>
              </a:rPr>
              <a:t>Methsuximide = </a:t>
            </a:r>
            <a:r>
              <a:rPr sz="2400" b="1" spc="-15" dirty="0">
                <a:solidFill>
                  <a:srgbClr val="98FF66"/>
                </a:solidFill>
                <a:latin typeface="Times New Roman"/>
                <a:cs typeface="Times New Roman"/>
              </a:rPr>
              <a:t>more</a:t>
            </a:r>
            <a:r>
              <a:rPr sz="2400" b="1" spc="-70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8FF66"/>
                </a:solidFill>
                <a:latin typeface="Times New Roman"/>
                <a:cs typeface="Times New Roman"/>
              </a:rPr>
              <a:t>toxic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389" y="327659"/>
            <a:ext cx="4683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CLONAZEPAM</a:t>
            </a:r>
            <a:r>
              <a:rPr sz="3200" spc="-65" dirty="0"/>
              <a:t> </a:t>
            </a:r>
            <a:r>
              <a:rPr sz="3200" dirty="0"/>
              <a:t>(Klonopin)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4940" y="985520"/>
            <a:ext cx="4791710" cy="284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</a:t>
            </a:r>
            <a:r>
              <a:rPr sz="2800" spc="-1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benzodiazepine.</a:t>
            </a:r>
            <a:endParaRPr sz="2800">
              <a:latin typeface="Times New Roman"/>
              <a:cs typeface="Times New Roman"/>
            </a:endParaRPr>
          </a:p>
          <a:p>
            <a:pPr marL="355600" marR="31750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Long acting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drug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with 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efficacy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absence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  <a:p>
            <a:pPr marL="355600" marR="527685" indent="-342900">
              <a:lnSpc>
                <a:spcPts val="279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One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most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potent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antiepileptic agents</a:t>
            </a:r>
            <a:r>
              <a:rPr sz="28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known.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9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Also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some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cases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myoclonic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9540" y="3816350"/>
            <a:ext cx="4739640" cy="204470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00" marR="658495" indent="-342900">
              <a:lnSpc>
                <a:spcPts val="2790"/>
              </a:lnSpc>
              <a:spcBef>
                <a:spcPts val="66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Has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been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tried in</a:t>
            </a:r>
            <a:r>
              <a:rPr sz="2800" spc="-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infantile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spasms.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2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Doses should start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small.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ts val="2780"/>
              </a:lnSpc>
              <a:spcBef>
                <a:spcPts val="705"/>
              </a:spcBef>
              <a:buChar char="•"/>
              <a:tabLst>
                <a:tab pos="380365" algn="l"/>
                <a:tab pos="381000" algn="l"/>
                <a:tab pos="4298315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2800" spc="10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se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fr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rgbClr val="FF6600"/>
                </a:solidFill>
                <a:latin typeface="Times New Roman"/>
                <a:cs typeface="Times New Roman"/>
              </a:rPr>
              <a:t>q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uency of	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l</a:t>
            </a:r>
            <a:r>
              <a:rPr sz="2400" spc="7" baseline="29513" dirty="0">
                <a:solidFill>
                  <a:srgbClr val="FF6600"/>
                </a:solidFill>
                <a:latin typeface="Times New Roman"/>
                <a:cs typeface="Times New Roman"/>
              </a:rPr>
              <a:t>-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channel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 opening.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" y="3463290"/>
            <a:ext cx="13303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3890009"/>
            <a:ext cx="3451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100"/>
              </a:spcBef>
              <a:buChar char="•"/>
              <a:tabLst>
                <a:tab pos="22606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Sedation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prominent.</a:t>
            </a:r>
            <a:endParaRPr sz="2800">
              <a:latin typeface="Times New Roman"/>
              <a:cs typeface="Times New Roman"/>
            </a:endParaRPr>
          </a:p>
          <a:p>
            <a:pPr marL="226060" indent="-213360">
              <a:lnSpc>
                <a:spcPct val="100000"/>
              </a:lnSpc>
              <a:buChar char="•"/>
              <a:tabLst>
                <a:tab pos="22606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Ataxia.</a:t>
            </a:r>
            <a:endParaRPr sz="2800">
              <a:latin typeface="Times New Roman"/>
              <a:cs typeface="Times New Roman"/>
            </a:endParaRPr>
          </a:p>
          <a:p>
            <a:pPr marL="226060" indent="-213360">
              <a:lnSpc>
                <a:spcPct val="100000"/>
              </a:lnSpc>
              <a:buChar char="•"/>
              <a:tabLst>
                <a:tab pos="22606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disorders.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089" y="274320"/>
            <a:ext cx="53155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VIGABATRIN</a:t>
            </a:r>
            <a:r>
              <a:rPr sz="3200" spc="-45" dirty="0"/>
              <a:t> </a:t>
            </a:r>
            <a:r>
              <a:rPr sz="3200" dirty="0"/>
              <a:t>(</a:t>
            </a:r>
            <a:r>
              <a:rPr sz="3200" dirty="0">
                <a:latin typeface="Symbol"/>
                <a:cs typeface="Symbol"/>
              </a:rPr>
              <a:t></a:t>
            </a:r>
            <a:r>
              <a:rPr sz="3200" dirty="0"/>
              <a:t>-vinyl-GABA)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5540" y="1290320"/>
            <a:ext cx="5401945" cy="51041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81000" marR="30480" indent="-342900">
              <a:lnSpc>
                <a:spcPct val="88800"/>
              </a:lnSpc>
              <a:spcBef>
                <a:spcPts val="47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Absorption is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rapid, bioavailability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is ~ 60%, T </a:t>
            </a:r>
            <a:r>
              <a:rPr sz="2400" spc="15" baseline="-24305" dirty="0">
                <a:solidFill>
                  <a:srgbClr val="FFCC00"/>
                </a:solidFill>
                <a:latin typeface="Times New Roman"/>
                <a:cs typeface="Times New Roman"/>
              </a:rPr>
              <a:t>1/2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6-8 hrs,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eliminated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by the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kidneys.</a:t>
            </a:r>
            <a:endParaRPr sz="2800">
              <a:latin typeface="Times New Roman"/>
              <a:cs typeface="Times New Roman"/>
            </a:endParaRPr>
          </a:p>
          <a:p>
            <a:pPr marL="381000" marR="104139" indent="-342900">
              <a:lnSpc>
                <a:spcPts val="2780"/>
              </a:lnSpc>
              <a:spcBef>
                <a:spcPts val="70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partial seizures and 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West’s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syndrome.</a:t>
            </a:r>
            <a:endParaRPr sz="2800">
              <a:latin typeface="Times New Roman"/>
              <a:cs typeface="Times New Roman"/>
            </a:endParaRPr>
          </a:p>
          <a:p>
            <a:pPr marL="381000" marR="764540" indent="-342900">
              <a:lnSpc>
                <a:spcPts val="2780"/>
              </a:lnSpc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Contraindicated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preexisting  mental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illness is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present.</a:t>
            </a:r>
            <a:endParaRPr sz="2800">
              <a:latin typeface="Times New Roman"/>
              <a:cs typeface="Times New Roman"/>
            </a:endParaRPr>
          </a:p>
          <a:p>
            <a:pPr marL="381000" marR="458470" indent="-342900">
              <a:lnSpc>
                <a:spcPct val="82900"/>
              </a:lnSpc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Irreversible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inhibitor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GABA-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aminotransferase (enzyme 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responsible for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metabolism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 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GABA)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=&gt; Increases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inhibitory  </a:t>
            </a:r>
            <a:r>
              <a:rPr sz="2800" spc="-15" dirty="0">
                <a:solidFill>
                  <a:srgbClr val="FF6600"/>
                </a:solidFill>
                <a:latin typeface="Times New Roman"/>
                <a:cs typeface="Times New Roman"/>
              </a:rPr>
              <a:t>effects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3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S(+) enantiomer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active.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740" y="3656329"/>
            <a:ext cx="16338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Drowsiness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Dizziness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gain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Agitation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Confusion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Psychosis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670" y="251459"/>
            <a:ext cx="4671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LAMOTRIGINE</a:t>
            </a:r>
            <a:r>
              <a:rPr sz="3200" spc="-30" dirty="0"/>
              <a:t> </a:t>
            </a:r>
            <a:r>
              <a:rPr sz="3200" dirty="0"/>
              <a:t>(Lamictal)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40939" y="756920"/>
            <a:ext cx="6316980" cy="17208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marR="5080" indent="-342900">
              <a:lnSpc>
                <a:spcPct val="921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Add-on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therapy with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valproic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acid</a:t>
            </a:r>
            <a:r>
              <a:rPr sz="2800" spc="-7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(w/v.a.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conc. have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reduced =&gt; reduced 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clearance).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Almost completely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absorbed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5539" y="2396490"/>
            <a:ext cx="6419215" cy="245999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8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400" spc="7" baseline="-24305" dirty="0">
                <a:solidFill>
                  <a:srgbClr val="FFCC00"/>
                </a:solidFill>
                <a:latin typeface="Times New Roman"/>
                <a:cs typeface="Times New Roman"/>
              </a:rPr>
              <a:t>1/2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= 24</a:t>
            </a:r>
            <a:r>
              <a:rPr sz="2800" spc="-1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hrs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Low plasma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protein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binding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ts val="3100"/>
              </a:lnSpc>
              <a:spcBef>
                <a:spcPts val="75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myoclonic and generalized  seizures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childhood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 absence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attacks.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Involves blockade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repetitive</a:t>
            </a:r>
            <a:r>
              <a:rPr sz="2800" spc="-6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firing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3839" y="4796790"/>
            <a:ext cx="5541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involving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Na channels,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like</a:t>
            </a:r>
            <a:r>
              <a:rPr sz="2800" spc="-4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phenytoin.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09" y="2853690"/>
            <a:ext cx="16414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Dizziness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Headache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Diplopia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Nausea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omnol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009" y="5048250"/>
            <a:ext cx="2243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Life</a:t>
            </a:r>
            <a:r>
              <a:rPr sz="2400" b="1" spc="-80" dirty="0">
                <a:solidFill>
                  <a:srgbClr val="FF66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threatening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009" y="5414009"/>
            <a:ext cx="1915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rash</a:t>
            </a:r>
            <a:r>
              <a:rPr sz="2400" b="1" spc="-100" dirty="0">
                <a:solidFill>
                  <a:srgbClr val="FF66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“Stevens-  </a:t>
            </a:r>
            <a:r>
              <a:rPr sz="24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Johnson”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5539" y="5279390"/>
            <a:ext cx="5771515" cy="12776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0" marR="30480" indent="-342900">
              <a:lnSpc>
                <a:spcPct val="96700"/>
              </a:lnSpc>
              <a:spcBef>
                <a:spcPts val="21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Also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effective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 myoclonic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and  generalized seizures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 childhood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and </a:t>
            </a:r>
            <a:r>
              <a:rPr sz="4200" spc="-7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absenc</a:t>
            </a:r>
            <a:r>
              <a:rPr sz="1400" spc="-320" dirty="0">
                <a:latin typeface="Times New Roman"/>
                <a:cs typeface="Times New Roman"/>
              </a:rPr>
              <a:t>w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1400" spc="-320" dirty="0">
                <a:latin typeface="Times New Roman"/>
                <a:cs typeface="Times New Roman"/>
              </a:rPr>
              <a:t>ww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1400" spc="-320" dirty="0">
                <a:latin typeface="Times New Roman"/>
                <a:cs typeface="Times New Roman"/>
              </a:rPr>
              <a:t>.fr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1400" spc="-320" dirty="0">
                <a:latin typeface="Times New Roman"/>
                <a:cs typeface="Times New Roman"/>
              </a:rPr>
              <a:t>e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1400" spc="-320" dirty="0">
                <a:latin typeface="Times New Roman"/>
                <a:cs typeface="Times New Roman"/>
              </a:rPr>
              <a:t>e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1400" spc="-320" dirty="0">
                <a:latin typeface="Times New Roman"/>
                <a:cs typeface="Times New Roman"/>
              </a:rPr>
              <a:t>liv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1400" spc="-320" dirty="0">
                <a:latin typeface="Times New Roman"/>
                <a:cs typeface="Times New Roman"/>
              </a:rPr>
              <a:t>ed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k</a:t>
            </a:r>
            <a:r>
              <a:rPr sz="1400" spc="-320" dirty="0">
                <a:latin typeface="Times New Roman"/>
                <a:cs typeface="Times New Roman"/>
              </a:rPr>
              <a:t>oc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1400" spc="-320" dirty="0">
                <a:latin typeface="Times New Roman"/>
                <a:cs typeface="Times New Roman"/>
              </a:rPr>
              <a:t>to</a:t>
            </a:r>
            <a:r>
              <a:rPr sz="4200" spc="-480" baseline="5952" dirty="0">
                <a:solidFill>
                  <a:srgbClr val="FF6600"/>
                </a:solidFill>
                <a:latin typeface="Times New Roman"/>
                <a:cs typeface="Times New Roman"/>
              </a:rPr>
              <a:t>.</a:t>
            </a:r>
            <a:r>
              <a:rPr sz="1400" spc="-320" dirty="0">
                <a:latin typeface="Times New Roman"/>
                <a:cs typeface="Times New Roman"/>
              </a:rPr>
              <a:t>r</a:t>
            </a:r>
            <a:r>
              <a:rPr sz="1400" spc="-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600" y="251459"/>
            <a:ext cx="4368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2390" algn="l"/>
              </a:tabLst>
            </a:pPr>
            <a:r>
              <a:rPr sz="3200" spc="-40" dirty="0"/>
              <a:t>FELBAMATE	</a:t>
            </a:r>
            <a:r>
              <a:rPr sz="3200" dirty="0"/>
              <a:t>(Felbatrol)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009" y="1137920"/>
            <a:ext cx="8478520" cy="36410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29329" marR="320040" indent="-342900">
              <a:lnSpc>
                <a:spcPts val="3100"/>
              </a:lnSpc>
              <a:spcBef>
                <a:spcPts val="420"/>
              </a:spcBef>
              <a:buChar char="•"/>
              <a:tabLst>
                <a:tab pos="3528695" algn="l"/>
                <a:tab pos="3529329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against partial seizures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but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has severe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side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effects.</a:t>
            </a:r>
            <a:endParaRPr sz="2800">
              <a:latin typeface="Times New Roman"/>
              <a:cs typeface="Times New Roman"/>
            </a:endParaRPr>
          </a:p>
          <a:p>
            <a:pPr marL="3529329" marR="5080" indent="-342900">
              <a:lnSpc>
                <a:spcPts val="3100"/>
              </a:lnSpc>
              <a:spcBef>
                <a:spcPts val="690"/>
              </a:spcBef>
              <a:buChar char="•"/>
              <a:tabLst>
                <a:tab pos="3528695" algn="l"/>
                <a:tab pos="3529329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Because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its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severe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side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effects,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has been relegated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 a</a:t>
            </a:r>
            <a:r>
              <a:rPr sz="2800" spc="-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third-line  drug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used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only 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refractory 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cases.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Aplastic</a:t>
            </a: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 anemia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Font typeface="Times New Roman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Severe</a:t>
            </a:r>
            <a:r>
              <a:rPr sz="2400" b="1" dirty="0">
                <a:solidFill>
                  <a:srgbClr val="FF66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66CC"/>
                </a:solidFill>
                <a:latin typeface="Times New Roman"/>
                <a:cs typeface="Times New Roman"/>
              </a:rPr>
              <a:t>hepatitis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1720" y="214629"/>
            <a:ext cx="4480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TOPIRAMATE</a:t>
            </a:r>
            <a:r>
              <a:rPr sz="3200" spc="-30" dirty="0"/>
              <a:t> </a:t>
            </a:r>
            <a:r>
              <a:rPr sz="3200" spc="-25" dirty="0"/>
              <a:t>(Topamax)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82340" y="756920"/>
            <a:ext cx="5228590" cy="54571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0" marR="149225" indent="-342900">
              <a:lnSpc>
                <a:spcPct val="82300"/>
              </a:lnSpc>
              <a:spcBef>
                <a:spcPts val="69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Rapidly absorbed, </a:t>
            </a:r>
            <a:r>
              <a:rPr sz="2800" spc="-30" dirty="0">
                <a:solidFill>
                  <a:srgbClr val="FFCC00"/>
                </a:solidFill>
                <a:latin typeface="Times New Roman"/>
                <a:cs typeface="Times New Roman"/>
              </a:rPr>
              <a:t>bioav.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is &gt;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80%,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has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no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active metabolites,  excreted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urine.T</a:t>
            </a:r>
            <a:r>
              <a:rPr sz="2400" baseline="-24305" dirty="0">
                <a:solidFill>
                  <a:srgbClr val="FFCC00"/>
                </a:solidFill>
                <a:latin typeface="Times New Roman"/>
                <a:cs typeface="Times New Roman"/>
              </a:rPr>
              <a:t>1</a:t>
            </a:r>
            <a:r>
              <a:rPr sz="2400" baseline="-19097" dirty="0">
                <a:solidFill>
                  <a:srgbClr val="FFCC00"/>
                </a:solidFill>
                <a:latin typeface="Times New Roman"/>
                <a:cs typeface="Times New Roman"/>
              </a:rPr>
              <a:t>/2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= 20-30</a:t>
            </a:r>
            <a:r>
              <a:rPr sz="2800" spc="-17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hrs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82900"/>
              </a:lnSpc>
              <a:spcBef>
                <a:spcPts val="114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Blocks repetitive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firing of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cultured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neurons, thus its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mechanism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involve</a:t>
            </a:r>
            <a:r>
              <a:rPr sz="2800" spc="-5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blocking  of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voltage-dependent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sodium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channels</a:t>
            </a:r>
            <a:endParaRPr sz="2800">
              <a:latin typeface="Times New Roman"/>
              <a:cs typeface="Times New Roman"/>
            </a:endParaRPr>
          </a:p>
          <a:p>
            <a:pPr marL="381000" marR="299085" indent="-342900" algn="just">
              <a:lnSpc>
                <a:spcPct val="82900"/>
              </a:lnSpc>
              <a:spcBef>
                <a:spcPts val="700"/>
              </a:spcBef>
              <a:buChar char="•"/>
              <a:tabLst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Potentiates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inhibitory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effects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 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(acting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a site</a:t>
            </a:r>
            <a:r>
              <a:rPr sz="2800" spc="-1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different 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from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BDZs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BARBs).</a:t>
            </a:r>
            <a:endParaRPr sz="2800">
              <a:latin typeface="Times New Roman"/>
              <a:cs typeface="Times New Roman"/>
            </a:endParaRPr>
          </a:p>
          <a:p>
            <a:pPr marL="381000" marR="548640" indent="-342900">
              <a:lnSpc>
                <a:spcPts val="2790"/>
              </a:lnSpc>
              <a:spcBef>
                <a:spcPts val="69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Depresses excitatory action</a:t>
            </a:r>
            <a:r>
              <a:rPr sz="2800" spc="-6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 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kainate on </a:t>
            </a:r>
            <a:r>
              <a:rPr sz="2800" spc="-70" dirty="0">
                <a:solidFill>
                  <a:srgbClr val="FF6600"/>
                </a:solidFill>
                <a:latin typeface="Times New Roman"/>
                <a:cs typeface="Times New Roman"/>
              </a:rPr>
              <a:t>AMPA</a:t>
            </a:r>
            <a:r>
              <a:rPr sz="2800" spc="-37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receptors.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20" dirty="0">
                <a:solidFill>
                  <a:srgbClr val="FF6600"/>
                </a:solidFill>
                <a:latin typeface="Times New Roman"/>
                <a:cs typeface="Times New Roman"/>
              </a:rPr>
              <a:t>Teratogenic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animal</a:t>
            </a:r>
            <a:r>
              <a:rPr sz="2800" spc="-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models.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752600"/>
            <a:ext cx="2734945" cy="376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5"/>
              </a:lnSpc>
              <a:spcBef>
                <a:spcPts val="100"/>
              </a:spcBef>
            </a:pPr>
            <a:r>
              <a:rPr sz="24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Somnolence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5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Fatigue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5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Dizziness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Cognitive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slowing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5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Paresthesias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5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Nervousness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5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Confusion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60"/>
              </a:lnSpc>
              <a:spcBef>
                <a:spcPts val="1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Weak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carbonic  anhydrase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inhibitor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Urolithiasis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150" y="214629"/>
            <a:ext cx="3950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TIAGABINE</a:t>
            </a:r>
            <a:r>
              <a:rPr sz="3200" spc="-75" dirty="0"/>
              <a:t> </a:t>
            </a:r>
            <a:r>
              <a:rPr sz="3200" dirty="0"/>
              <a:t>(Gabatril)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82340" y="1083310"/>
            <a:ext cx="5264150" cy="45885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Derivative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nipecotic</a:t>
            </a:r>
            <a:r>
              <a:rPr sz="2800" spc="-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  <a:p>
            <a:pPr marL="381000" marR="30480" indent="-342900">
              <a:lnSpc>
                <a:spcPts val="3100"/>
              </a:lnSpc>
              <a:spcBef>
                <a:spcPts val="75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100% bioavailable, highly</a:t>
            </a:r>
            <a:r>
              <a:rPr sz="2800" spc="-8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protein  bound.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400" baseline="-24305" dirty="0">
                <a:solidFill>
                  <a:srgbClr val="FFCC00"/>
                </a:solidFill>
                <a:latin typeface="Times New Roman"/>
                <a:cs typeface="Times New Roman"/>
              </a:rPr>
              <a:t>1/2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= 5 -8</a:t>
            </a:r>
            <a:r>
              <a:rPr sz="2800" spc="-1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hrs</a:t>
            </a:r>
            <a:endParaRPr sz="2800">
              <a:latin typeface="Times New Roman"/>
              <a:cs typeface="Times New Roman"/>
            </a:endParaRPr>
          </a:p>
          <a:p>
            <a:pPr marL="381000" marR="254000" indent="-342900">
              <a:lnSpc>
                <a:spcPts val="3100"/>
              </a:lnSpc>
              <a:spcBef>
                <a:spcPts val="120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against partial seizures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pts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at least 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12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years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old.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Approved as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adjunctive</a:t>
            </a:r>
            <a:r>
              <a:rPr sz="2800" spc="-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6600"/>
                </a:solidFill>
                <a:latin typeface="Times New Roman"/>
                <a:cs typeface="Times New Roman"/>
              </a:rPr>
              <a:t>therapy.</a:t>
            </a:r>
            <a:endParaRPr sz="2800">
              <a:latin typeface="Times New Roman"/>
              <a:cs typeface="Times New Roman"/>
            </a:endParaRPr>
          </a:p>
          <a:p>
            <a:pPr marL="381000" marR="137160" indent="-342900">
              <a:lnSpc>
                <a:spcPct val="92400"/>
              </a:lnSpc>
              <a:spcBef>
                <a:spcPts val="100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uptake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inhibitor </a:t>
            </a:r>
            <a:r>
              <a:rPr sz="2800" dirty="0">
                <a:solidFill>
                  <a:srgbClr val="FF6600"/>
                </a:solidFill>
                <a:latin typeface="Symbol"/>
                <a:cs typeface="Symbol"/>
              </a:rPr>
              <a:t>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 aminibutyric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acid transporter  </a:t>
            </a:r>
            <a:r>
              <a:rPr sz="2800" spc="-70" dirty="0">
                <a:solidFill>
                  <a:srgbClr val="FF6600"/>
                </a:solidFill>
                <a:latin typeface="Times New Roman"/>
                <a:cs typeface="Times New Roman"/>
              </a:rPr>
              <a:t>(GAT)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neurons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glial</a:t>
            </a:r>
            <a:r>
              <a:rPr sz="2800" spc="-2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cells.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0" y="1710690"/>
            <a:ext cx="307657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700" marR="3492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Abdominal pain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nausea (must be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taken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w/food)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Dizziness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Nervousness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Tremor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Difficulty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concentrating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Depression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Asthenia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Emotional liability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Psychosis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rash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214629"/>
            <a:ext cx="4495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ZONISAMIDE</a:t>
            </a:r>
            <a:r>
              <a:rPr sz="3200" spc="-60" dirty="0"/>
              <a:t> </a:t>
            </a:r>
            <a:r>
              <a:rPr sz="3200" dirty="0"/>
              <a:t>(Zonegran)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898139" y="607059"/>
            <a:ext cx="6062980" cy="54229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31800" marR="271780" indent="-342900">
              <a:lnSpc>
                <a:spcPts val="2870"/>
              </a:lnSpc>
              <a:spcBef>
                <a:spcPts val="405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Marketed in </a:t>
            </a: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Japan. </a:t>
            </a:r>
            <a:r>
              <a:rPr sz="2600" dirty="0">
                <a:solidFill>
                  <a:srgbClr val="FF66CC"/>
                </a:solidFill>
                <a:latin typeface="Times New Roman"/>
                <a:cs typeface="Times New Roman"/>
              </a:rPr>
              <a:t>Sulfonamide  </a:t>
            </a:r>
            <a:r>
              <a:rPr sz="2600" spc="-5" dirty="0">
                <a:solidFill>
                  <a:srgbClr val="FF66CC"/>
                </a:solidFill>
                <a:latin typeface="Times New Roman"/>
                <a:cs typeface="Times New Roman"/>
              </a:rPr>
              <a:t>derivative</a:t>
            </a: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. </a:t>
            </a:r>
            <a:r>
              <a:rPr sz="2600" spc="5" dirty="0">
                <a:solidFill>
                  <a:srgbClr val="FFCC00"/>
                </a:solidFill>
                <a:latin typeface="Times New Roman"/>
                <a:cs typeface="Times New Roman"/>
              </a:rPr>
              <a:t>Good </a:t>
            </a:r>
            <a:r>
              <a:rPr sz="2600" spc="-15" dirty="0">
                <a:solidFill>
                  <a:srgbClr val="FFCC00"/>
                </a:solidFill>
                <a:latin typeface="Times New Roman"/>
                <a:cs typeface="Times New Roman"/>
              </a:rPr>
              <a:t>bioavailability, </a:t>
            </a: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low</a:t>
            </a:r>
            <a:r>
              <a:rPr sz="2600" spc="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pb.</a:t>
            </a:r>
            <a:endParaRPr sz="26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55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250" baseline="-18518" dirty="0">
                <a:solidFill>
                  <a:srgbClr val="FFCC00"/>
                </a:solidFill>
                <a:latin typeface="Times New Roman"/>
                <a:cs typeface="Times New Roman"/>
              </a:rPr>
              <a:t>1/2 </a:t>
            </a: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= 1 - 3</a:t>
            </a:r>
            <a:r>
              <a:rPr sz="2600" spc="-114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days</a:t>
            </a:r>
            <a:endParaRPr sz="2600">
              <a:latin typeface="Times New Roman"/>
              <a:cs typeface="Times New Roman"/>
            </a:endParaRPr>
          </a:p>
          <a:p>
            <a:pPr marL="431800" marR="313055" indent="-342900">
              <a:lnSpc>
                <a:spcPts val="2870"/>
              </a:lnSpc>
              <a:spcBef>
                <a:spcPts val="1005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spc="-10" dirty="0">
                <a:solidFill>
                  <a:srgbClr val="FFCC00"/>
                </a:solidFill>
                <a:latin typeface="Times New Roman"/>
                <a:cs typeface="Times New Roman"/>
              </a:rPr>
              <a:t>Effective </a:t>
            </a: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against partial </a:t>
            </a: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generalized  tonic-clonic</a:t>
            </a:r>
            <a:r>
              <a:rPr sz="26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600">
              <a:latin typeface="Times New Roman"/>
              <a:cs typeface="Times New Roman"/>
            </a:endParaRPr>
          </a:p>
          <a:p>
            <a:pPr marL="431800" marR="266065" indent="-342900">
              <a:lnSpc>
                <a:spcPts val="2880"/>
              </a:lnSpc>
              <a:spcBef>
                <a:spcPts val="650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Approved by FDA as adjunctive</a:t>
            </a:r>
            <a:r>
              <a:rPr sz="2600" spc="-1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CC00"/>
                </a:solidFill>
                <a:latin typeface="Times New Roman"/>
                <a:cs typeface="Times New Roman"/>
              </a:rPr>
              <a:t>therapy  in</a:t>
            </a:r>
            <a:r>
              <a:rPr sz="26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Times New Roman"/>
                <a:cs typeface="Times New Roman"/>
              </a:rPr>
              <a:t>adults.</a:t>
            </a:r>
            <a:endParaRPr sz="2600">
              <a:latin typeface="Times New Roman"/>
              <a:cs typeface="Times New Roman"/>
            </a:endParaRPr>
          </a:p>
          <a:p>
            <a:pPr marL="431800" marR="93980" indent="-342900">
              <a:lnSpc>
                <a:spcPts val="2880"/>
              </a:lnSpc>
              <a:spcBef>
                <a:spcPts val="650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Mechanism </a:t>
            </a:r>
            <a:r>
              <a:rPr sz="2600" spc="5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action </a:t>
            </a:r>
            <a:r>
              <a:rPr sz="2600" dirty="0">
                <a:solidFill>
                  <a:srgbClr val="FF6600"/>
                </a:solidFill>
                <a:latin typeface="Times New Roman"/>
                <a:cs typeface="Times New Roman"/>
              </a:rPr>
              <a:t>involves voltage  and use-dependent </a:t>
            </a: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inactivation </a:t>
            </a:r>
            <a:r>
              <a:rPr sz="2600" dirty="0">
                <a:solidFill>
                  <a:srgbClr val="FF6600"/>
                </a:solidFill>
                <a:latin typeface="Times New Roman"/>
                <a:cs typeface="Times New Roman"/>
              </a:rPr>
              <a:t>of sodium  channels.</a:t>
            </a:r>
            <a:endParaRPr sz="26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355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Inhibition </a:t>
            </a:r>
            <a:r>
              <a:rPr sz="2600" spc="5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600" dirty="0">
                <a:solidFill>
                  <a:srgbClr val="FF6600"/>
                </a:solidFill>
                <a:latin typeface="Times New Roman"/>
                <a:cs typeface="Times New Roman"/>
              </a:rPr>
              <a:t>Ca</a:t>
            </a:r>
            <a:r>
              <a:rPr sz="2250" baseline="18518" dirty="0">
                <a:solidFill>
                  <a:srgbClr val="FF6600"/>
                </a:solidFill>
                <a:latin typeface="Times New Roman"/>
                <a:cs typeface="Times New Roman"/>
              </a:rPr>
              <a:t>2+</a:t>
            </a:r>
            <a:r>
              <a:rPr sz="2250" spc="315" baseline="18518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6600"/>
                </a:solidFill>
                <a:latin typeface="Times New Roman"/>
                <a:cs typeface="Times New Roman"/>
              </a:rPr>
              <a:t>T-channels.</a:t>
            </a:r>
            <a:endParaRPr sz="26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dirty="0">
                <a:solidFill>
                  <a:srgbClr val="FF6600"/>
                </a:solidFill>
                <a:latin typeface="Times New Roman"/>
                <a:cs typeface="Times New Roman"/>
              </a:rPr>
              <a:t>Binds GABA</a:t>
            </a:r>
            <a:r>
              <a:rPr sz="2600" spc="-16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6600"/>
                </a:solidFill>
                <a:latin typeface="Times New Roman"/>
                <a:cs typeface="Times New Roman"/>
              </a:rPr>
              <a:t>receptors</a:t>
            </a:r>
            <a:endParaRPr sz="26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431165" algn="l"/>
                <a:tab pos="431800" algn="l"/>
              </a:tabLst>
            </a:pP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Facilitates </a:t>
            </a:r>
            <a:r>
              <a:rPr sz="2600" dirty="0">
                <a:solidFill>
                  <a:srgbClr val="FF6600"/>
                </a:solidFill>
                <a:latin typeface="Times New Roman"/>
                <a:cs typeface="Times New Roman"/>
              </a:rPr>
              <a:t>5-HT </a:t>
            </a: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and</a:t>
            </a:r>
            <a:r>
              <a:rPr sz="2600" spc="-5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FF6600"/>
                </a:solidFill>
                <a:latin typeface="Times New Roman"/>
                <a:cs typeface="Times New Roman"/>
              </a:rPr>
              <a:t>DA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7240" y="5974079"/>
            <a:ext cx="24485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FF6600"/>
                </a:solidFill>
                <a:latin typeface="Times New Roman"/>
                <a:cs typeface="Times New Roman"/>
              </a:rPr>
              <a:t>neurotransmission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2548890"/>
            <a:ext cx="231838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Toxicity: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Drowsiness</a:t>
            </a:r>
            <a:endParaRPr sz="2400">
              <a:latin typeface="Times New Roman"/>
              <a:cs typeface="Times New Roman"/>
            </a:endParaRPr>
          </a:p>
          <a:p>
            <a:pPr marL="12700" marR="88773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Cognitive  imp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Anorexia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Nausea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incidence</a:t>
            </a: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renal stones (mild  anhydrase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inh.).</a:t>
            </a:r>
            <a:endParaRPr sz="2400">
              <a:latin typeface="Times New Roman"/>
              <a:cs typeface="Times New Roman"/>
            </a:endParaRPr>
          </a:p>
          <a:p>
            <a:pPr marL="12700" marR="28321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Metabolized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CYP3A4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GABAPENTIN</a:t>
            </a:r>
            <a:r>
              <a:rPr spc="-60" dirty="0"/>
              <a:t> </a:t>
            </a:r>
            <a:r>
              <a:rPr dirty="0"/>
              <a:t>(Neurontin)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5340" y="985520"/>
            <a:ext cx="5116195" cy="26847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ts val="31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Used as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adjunct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partial and  generalized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tonic-clonic</a:t>
            </a:r>
            <a:r>
              <a:rPr sz="2800" spc="-6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seizures.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Does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not induce liver</a:t>
            </a:r>
            <a:r>
              <a:rPr sz="28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enzymes.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not bound to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plasma</a:t>
            </a: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proteins.</a:t>
            </a:r>
            <a:endParaRPr sz="2800">
              <a:latin typeface="Times New Roman"/>
              <a:cs typeface="Times New Roman"/>
            </a:endParaRPr>
          </a:p>
          <a:p>
            <a:pPr marL="355600" marR="1056640" indent="-342900">
              <a:lnSpc>
                <a:spcPts val="3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drug-drug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interactions are 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negligible.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340" y="3646169"/>
            <a:ext cx="5408295" cy="21691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Low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CC00"/>
                </a:solidFill>
                <a:latin typeface="Times New Roman"/>
                <a:cs typeface="Times New Roman"/>
              </a:rPr>
              <a:t>potency.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1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An a.a..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Analog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that</a:t>
            </a:r>
            <a:r>
              <a:rPr sz="2800" spc="-33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does  not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act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GABA receptors, it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may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however alter its metabolism,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non-  synaptic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release and</a:t>
            </a:r>
            <a:r>
              <a:rPr sz="2800" spc="-5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transport.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3385820"/>
            <a:ext cx="114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ox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ty: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3751579"/>
            <a:ext cx="17183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omnol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Dizziness.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Ataxia.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Headache.</a:t>
            </a:r>
            <a:endParaRPr sz="2400">
              <a:latin typeface="Times New Roman"/>
              <a:cs typeface="Times New Roman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Tremor.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825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50"/>
              </a:spcBef>
            </a:pP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Status</a:t>
            </a:r>
            <a:r>
              <a:rPr sz="4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Epilepticus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85240"/>
            <a:ext cx="8393430" cy="48221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3200"/>
              </a:lnSpc>
              <a:spcBef>
                <a:spcPts val="745"/>
              </a:spcBef>
              <a:tabLst>
                <a:tab pos="1960880" algn="l"/>
              </a:tabLst>
            </a:pPr>
            <a:r>
              <a:rPr sz="3200" i="1" dirty="0">
                <a:solidFill>
                  <a:srgbClr val="FF6600"/>
                </a:solidFill>
                <a:latin typeface="Times New Roman"/>
                <a:cs typeface="Times New Roman"/>
              </a:rPr>
              <a:t>Status epilepticus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exists when </a:t>
            </a:r>
            <a:r>
              <a:rPr sz="3200" i="1" spc="-15" dirty="0">
                <a:solidFill>
                  <a:srgbClr val="FFCC00"/>
                </a:solidFill>
                <a:latin typeface="Times New Roman"/>
                <a:cs typeface="Times New Roman"/>
              </a:rPr>
              <a:t>seizures </a:t>
            </a:r>
            <a:r>
              <a:rPr sz="3200" i="1" spc="-25" dirty="0">
                <a:solidFill>
                  <a:srgbClr val="FFCC00"/>
                </a:solidFill>
                <a:latin typeface="Times New Roman"/>
                <a:cs typeface="Times New Roman"/>
              </a:rPr>
              <a:t>recur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within  a short period of </a:t>
            </a:r>
            <a:r>
              <a:rPr sz="3200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time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, such that baseline  consciousness </a:t>
            </a:r>
            <a:r>
              <a:rPr sz="3200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is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not </a:t>
            </a:r>
            <a:r>
              <a:rPr sz="3200" i="1" spc="-15" dirty="0">
                <a:solidFill>
                  <a:srgbClr val="FFCC00"/>
                </a:solidFill>
                <a:latin typeface="Times New Roman"/>
                <a:cs typeface="Times New Roman"/>
              </a:rPr>
              <a:t>regained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between the  </a:t>
            </a:r>
            <a:r>
              <a:rPr sz="3200" i="1" spc="-15" dirty="0">
                <a:solidFill>
                  <a:srgbClr val="FFCC00"/>
                </a:solidFill>
                <a:latin typeface="Times New Roman"/>
                <a:cs typeface="Times New Roman"/>
              </a:rPr>
              <a:t>seizures.	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They last </a:t>
            </a:r>
            <a:r>
              <a:rPr sz="3200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for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at least 30 minutes. Can  lead to systemic hypoxia, acidemia,  </a:t>
            </a:r>
            <a:r>
              <a:rPr sz="3200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hyperpyrexia, </a:t>
            </a:r>
            <a:r>
              <a:rPr sz="3200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cardiovascular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collapse, and </a:t>
            </a:r>
            <a:r>
              <a:rPr sz="3200" i="1" spc="-25" dirty="0">
                <a:solidFill>
                  <a:srgbClr val="FFCC00"/>
                </a:solidFill>
                <a:latin typeface="Times New Roman"/>
                <a:cs typeface="Times New Roman"/>
              </a:rPr>
              <a:t>renal  </a:t>
            </a:r>
            <a:r>
              <a:rPr sz="3200" i="1" dirty="0">
                <a:solidFill>
                  <a:srgbClr val="FFCC00"/>
                </a:solidFill>
                <a:latin typeface="Times New Roman"/>
                <a:cs typeface="Times New Roman"/>
              </a:rPr>
              <a:t>shutdown.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marR="862965" indent="-342900">
              <a:lnSpc>
                <a:spcPct val="829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98FF66"/>
                </a:solidFill>
                <a:latin typeface="Times New Roman"/>
                <a:cs typeface="Times New Roman"/>
              </a:rPr>
              <a:t>The most common, generalized </a:t>
            </a:r>
            <a:r>
              <a:rPr sz="2800" dirty="0">
                <a:solidFill>
                  <a:srgbClr val="98FF66"/>
                </a:solidFill>
                <a:latin typeface="Times New Roman"/>
                <a:cs typeface="Times New Roman"/>
              </a:rPr>
              <a:t>tonic-clonic </a:t>
            </a:r>
            <a:r>
              <a:rPr sz="2800" spc="-5" dirty="0">
                <a:solidFill>
                  <a:srgbClr val="98FF66"/>
                </a:solidFill>
                <a:latin typeface="Times New Roman"/>
                <a:cs typeface="Times New Roman"/>
              </a:rPr>
              <a:t>status  epilepticus </a:t>
            </a:r>
            <a:r>
              <a:rPr sz="2800" dirty="0">
                <a:solidFill>
                  <a:srgbClr val="98FF66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98FF66"/>
                </a:solidFill>
                <a:latin typeface="Times New Roman"/>
                <a:cs typeface="Times New Roman"/>
              </a:rPr>
              <a:t>life-threatening and </a:t>
            </a:r>
            <a:r>
              <a:rPr sz="2800" dirty="0">
                <a:solidFill>
                  <a:srgbClr val="98FF66"/>
                </a:solidFill>
                <a:latin typeface="Times New Roman"/>
                <a:cs typeface="Times New Roman"/>
              </a:rPr>
              <a:t>must </a:t>
            </a:r>
            <a:r>
              <a:rPr sz="2800" spc="5" dirty="0">
                <a:solidFill>
                  <a:srgbClr val="98FF66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98FF66"/>
                </a:solidFill>
                <a:latin typeface="Times New Roman"/>
                <a:cs typeface="Times New Roman"/>
              </a:rPr>
              <a:t>treated  immediately with concomitant </a:t>
            </a:r>
            <a:r>
              <a:rPr sz="2800" spc="-10" dirty="0">
                <a:solidFill>
                  <a:srgbClr val="98FF66"/>
                </a:solidFill>
                <a:latin typeface="Times New Roman"/>
                <a:cs typeface="Times New Roman"/>
              </a:rPr>
              <a:t>cardiovascular,  </a:t>
            </a:r>
            <a:r>
              <a:rPr sz="2800" spc="-5" dirty="0">
                <a:solidFill>
                  <a:srgbClr val="98FF66"/>
                </a:solidFill>
                <a:latin typeface="Times New Roman"/>
                <a:cs typeface="Times New Roman"/>
              </a:rPr>
              <a:t>respiratory and metabolic</a:t>
            </a:r>
            <a:r>
              <a:rPr sz="2800" spc="-20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FF66"/>
                </a:solidFill>
                <a:latin typeface="Times New Roman"/>
                <a:cs typeface="Times New Roman"/>
              </a:rPr>
              <a:t>management.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8763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690"/>
              </a:spcBef>
            </a:pPr>
            <a:r>
              <a:rPr sz="4400" dirty="0">
                <a:solidFill>
                  <a:srgbClr val="FF6600"/>
                </a:solidFill>
              </a:rPr>
              <a:t>Neuronal </a:t>
            </a:r>
            <a:r>
              <a:rPr sz="4400" spc="-5" dirty="0">
                <a:solidFill>
                  <a:srgbClr val="FF6600"/>
                </a:solidFill>
              </a:rPr>
              <a:t>Substrates </a:t>
            </a:r>
            <a:r>
              <a:rPr sz="4400" dirty="0">
                <a:solidFill>
                  <a:srgbClr val="FF6600"/>
                </a:solidFill>
              </a:rPr>
              <a:t>of</a:t>
            </a:r>
            <a:r>
              <a:rPr sz="4400" spc="10" dirty="0">
                <a:solidFill>
                  <a:srgbClr val="FF6600"/>
                </a:solidFill>
              </a:rPr>
              <a:t> </a:t>
            </a:r>
            <a:r>
              <a:rPr sz="4400" spc="-5" dirty="0">
                <a:solidFill>
                  <a:srgbClr val="FF6600"/>
                </a:solidFill>
              </a:rPr>
              <a:t>Epilepsy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781800" y="1371600"/>
            <a:ext cx="19812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600" y="1522730"/>
            <a:ext cx="5410200" cy="4448810"/>
            <a:chOff x="228600" y="1522730"/>
            <a:chExt cx="5410200" cy="4448810"/>
          </a:xfrm>
        </p:grpSpPr>
        <p:sp>
          <p:nvSpPr>
            <p:cNvPr id="5" name="object 5"/>
            <p:cNvSpPr/>
            <p:nvPr/>
          </p:nvSpPr>
          <p:spPr>
            <a:xfrm>
              <a:off x="228600" y="1522730"/>
              <a:ext cx="5410200" cy="4448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0" y="2362200"/>
              <a:ext cx="1019175" cy="2286000"/>
            </a:xfrm>
            <a:custGeom>
              <a:avLst/>
              <a:gdLst/>
              <a:ahLst/>
              <a:cxnLst/>
              <a:rect l="l" t="t" r="r" b="b"/>
              <a:pathLst>
                <a:path w="1019175" h="2286000">
                  <a:moveTo>
                    <a:pt x="0" y="0"/>
                  </a:moveTo>
                  <a:lnTo>
                    <a:pt x="47304" y="34865"/>
                  </a:lnTo>
                  <a:lnTo>
                    <a:pt x="111916" y="77814"/>
                  </a:lnTo>
                  <a:lnTo>
                    <a:pt x="149665" y="101997"/>
                  </a:lnTo>
                  <a:lnTo>
                    <a:pt x="190486" y="127815"/>
                  </a:lnTo>
                  <a:lnTo>
                    <a:pt x="233959" y="155138"/>
                  </a:lnTo>
                  <a:lnTo>
                    <a:pt x="279666" y="183837"/>
                  </a:lnTo>
                  <a:lnTo>
                    <a:pt x="327189" y="213783"/>
                  </a:lnTo>
                  <a:lnTo>
                    <a:pt x="376109" y="244848"/>
                  </a:lnTo>
                  <a:lnTo>
                    <a:pt x="426008" y="276902"/>
                  </a:lnTo>
                  <a:lnTo>
                    <a:pt x="476467" y="309817"/>
                  </a:lnTo>
                  <a:lnTo>
                    <a:pt x="527068" y="343463"/>
                  </a:lnTo>
                  <a:lnTo>
                    <a:pt x="577392" y="377713"/>
                  </a:lnTo>
                  <a:lnTo>
                    <a:pt x="627021" y="412436"/>
                  </a:lnTo>
                  <a:lnTo>
                    <a:pt x="675535" y="447504"/>
                  </a:lnTo>
                  <a:lnTo>
                    <a:pt x="722518" y="482788"/>
                  </a:lnTo>
                  <a:lnTo>
                    <a:pt x="767550" y="518159"/>
                  </a:lnTo>
                  <a:lnTo>
                    <a:pt x="810212" y="553489"/>
                  </a:lnTo>
                  <a:lnTo>
                    <a:pt x="850087" y="588648"/>
                  </a:lnTo>
                  <a:lnTo>
                    <a:pt x="886756" y="623507"/>
                  </a:lnTo>
                  <a:lnTo>
                    <a:pt x="919799" y="657937"/>
                  </a:lnTo>
                  <a:lnTo>
                    <a:pt x="948800" y="691810"/>
                  </a:lnTo>
                  <a:lnTo>
                    <a:pt x="973339" y="724997"/>
                  </a:lnTo>
                  <a:lnTo>
                    <a:pt x="1007357" y="788796"/>
                  </a:lnTo>
                  <a:lnTo>
                    <a:pt x="1018687" y="851334"/>
                  </a:lnTo>
                  <a:lnTo>
                    <a:pt x="1014895" y="883566"/>
                  </a:lnTo>
                  <a:lnTo>
                    <a:pt x="989900" y="948117"/>
                  </a:lnTo>
                  <a:lnTo>
                    <a:pt x="945068" y="1012694"/>
                  </a:lnTo>
                  <a:lnTo>
                    <a:pt x="916480" y="1044957"/>
                  </a:lnTo>
                  <a:lnTo>
                    <a:pt x="884453" y="1077186"/>
                  </a:lnTo>
                  <a:lnTo>
                    <a:pt x="849494" y="1109367"/>
                  </a:lnTo>
                  <a:lnTo>
                    <a:pt x="812109" y="1141486"/>
                  </a:lnTo>
                  <a:lnTo>
                    <a:pt x="772804" y="1173529"/>
                  </a:lnTo>
                  <a:lnTo>
                    <a:pt x="732088" y="1205483"/>
                  </a:lnTo>
                  <a:lnTo>
                    <a:pt x="690466" y="1237334"/>
                  </a:lnTo>
                  <a:lnTo>
                    <a:pt x="648445" y="1269068"/>
                  </a:lnTo>
                  <a:lnTo>
                    <a:pt x="606531" y="1300673"/>
                  </a:lnTo>
                  <a:lnTo>
                    <a:pt x="565232" y="1332133"/>
                  </a:lnTo>
                  <a:lnTo>
                    <a:pt x="525055" y="1363436"/>
                  </a:lnTo>
                  <a:lnTo>
                    <a:pt x="486505" y="1394568"/>
                  </a:lnTo>
                  <a:lnTo>
                    <a:pt x="450090" y="1425514"/>
                  </a:lnTo>
                  <a:lnTo>
                    <a:pt x="416316" y="1456263"/>
                  </a:lnTo>
                  <a:lnTo>
                    <a:pt x="385690" y="1486799"/>
                  </a:lnTo>
                  <a:lnTo>
                    <a:pt x="358718" y="1517109"/>
                  </a:lnTo>
                  <a:lnTo>
                    <a:pt x="317767" y="1576998"/>
                  </a:lnTo>
                  <a:lnTo>
                    <a:pt x="292599" y="1653024"/>
                  </a:lnTo>
                  <a:lnTo>
                    <a:pt x="287382" y="1700336"/>
                  </a:lnTo>
                  <a:lnTo>
                    <a:pt x="288363" y="1748191"/>
                  </a:lnTo>
                  <a:lnTo>
                    <a:pt x="294759" y="1796295"/>
                  </a:lnTo>
                  <a:lnTo>
                    <a:pt x="305782" y="1844355"/>
                  </a:lnTo>
                  <a:lnTo>
                    <a:pt x="320650" y="1892076"/>
                  </a:lnTo>
                  <a:lnTo>
                    <a:pt x="338575" y="1939165"/>
                  </a:lnTo>
                  <a:lnTo>
                    <a:pt x="358775" y="1985327"/>
                  </a:lnTo>
                  <a:lnTo>
                    <a:pt x="380462" y="2030269"/>
                  </a:lnTo>
                  <a:lnTo>
                    <a:pt x="402852" y="2073696"/>
                  </a:lnTo>
                  <a:lnTo>
                    <a:pt x="425161" y="2115315"/>
                  </a:lnTo>
                  <a:lnTo>
                    <a:pt x="446603" y="2154832"/>
                  </a:lnTo>
                  <a:lnTo>
                    <a:pt x="466393" y="2191953"/>
                  </a:lnTo>
                  <a:lnTo>
                    <a:pt x="483745" y="2226384"/>
                  </a:lnTo>
                  <a:lnTo>
                    <a:pt x="497876" y="2257831"/>
                  </a:lnTo>
                  <a:lnTo>
                    <a:pt x="508000" y="2286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9877" y="4572407"/>
              <a:ext cx="152854" cy="1782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0927" y="1976527"/>
              <a:ext cx="390344" cy="314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2200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77469" y="0"/>
                  </a:moveTo>
                  <a:lnTo>
                    <a:pt x="0" y="22860"/>
                  </a:lnTo>
                  <a:lnTo>
                    <a:pt x="77469" y="4445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2200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0" y="22860"/>
                  </a:moveTo>
                  <a:lnTo>
                    <a:pt x="77469" y="44450"/>
                  </a:lnTo>
                  <a:lnTo>
                    <a:pt x="77469" y="0"/>
                  </a:lnTo>
                  <a:lnTo>
                    <a:pt x="0" y="228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18079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5559" y="0"/>
                  </a:moveTo>
                  <a:lnTo>
                    <a:pt x="0" y="59689"/>
                  </a:lnTo>
                  <a:lnTo>
                    <a:pt x="73659" y="3175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8079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59689"/>
                  </a:moveTo>
                  <a:lnTo>
                    <a:pt x="73659" y="31750"/>
                  </a:lnTo>
                  <a:lnTo>
                    <a:pt x="35559" y="0"/>
                  </a:lnTo>
                  <a:lnTo>
                    <a:pt x="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6029" y="229997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54609" y="0"/>
                  </a:moveTo>
                  <a:lnTo>
                    <a:pt x="0" y="0"/>
                  </a:lnTo>
                  <a:lnTo>
                    <a:pt x="26669" y="6222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6029" y="229997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6669" y="62229"/>
                  </a:moveTo>
                  <a:lnTo>
                    <a:pt x="54609" y="0"/>
                  </a:lnTo>
                  <a:lnTo>
                    <a:pt x="0" y="0"/>
                  </a:lnTo>
                  <a:lnTo>
                    <a:pt x="26669" y="622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13660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8100" y="0"/>
                  </a:moveTo>
                  <a:lnTo>
                    <a:pt x="0" y="31750"/>
                  </a:lnTo>
                  <a:lnTo>
                    <a:pt x="73659" y="5968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3660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59689"/>
                  </a:moveTo>
                  <a:lnTo>
                    <a:pt x="38100" y="0"/>
                  </a:lnTo>
                  <a:lnTo>
                    <a:pt x="0" y="31750"/>
                  </a:lnTo>
                  <a:lnTo>
                    <a:pt x="73659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5729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0" y="0"/>
                  </a:moveTo>
                  <a:lnTo>
                    <a:pt x="0" y="44450"/>
                  </a:lnTo>
                  <a:lnTo>
                    <a:pt x="77469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65729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77469" y="2286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7469" y="228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3660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13660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6029" y="2057400"/>
              <a:ext cx="54610" cy="60960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26669" y="0"/>
                  </a:moveTo>
                  <a:lnTo>
                    <a:pt x="0" y="60960"/>
                  </a:lnTo>
                  <a:lnTo>
                    <a:pt x="54609" y="6096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6029" y="2057400"/>
              <a:ext cx="54610" cy="60960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26669" y="0"/>
                  </a:moveTo>
                  <a:lnTo>
                    <a:pt x="0" y="60960"/>
                  </a:lnTo>
                  <a:lnTo>
                    <a:pt x="54609" y="60960"/>
                  </a:lnTo>
                  <a:lnTo>
                    <a:pt x="2666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18079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8079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7450" y="2133600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95250" y="0"/>
                  </a:moveTo>
                  <a:lnTo>
                    <a:pt x="57864" y="5834"/>
                  </a:lnTo>
                  <a:lnTo>
                    <a:pt x="27622" y="21907"/>
                  </a:lnTo>
                  <a:lnTo>
                    <a:pt x="7381" y="46077"/>
                  </a:lnTo>
                  <a:lnTo>
                    <a:pt x="0" y="76200"/>
                  </a:lnTo>
                  <a:lnTo>
                    <a:pt x="7381" y="105588"/>
                  </a:lnTo>
                  <a:lnTo>
                    <a:pt x="27622" y="129381"/>
                  </a:lnTo>
                  <a:lnTo>
                    <a:pt x="57864" y="145315"/>
                  </a:lnTo>
                  <a:lnTo>
                    <a:pt x="95250" y="151129"/>
                  </a:lnTo>
                  <a:lnTo>
                    <a:pt x="132635" y="145315"/>
                  </a:lnTo>
                  <a:lnTo>
                    <a:pt x="162877" y="129381"/>
                  </a:lnTo>
                  <a:lnTo>
                    <a:pt x="183118" y="105588"/>
                  </a:lnTo>
                  <a:lnTo>
                    <a:pt x="190500" y="76200"/>
                  </a:lnTo>
                  <a:lnTo>
                    <a:pt x="183118" y="46077"/>
                  </a:lnTo>
                  <a:lnTo>
                    <a:pt x="162877" y="21907"/>
                  </a:lnTo>
                  <a:lnTo>
                    <a:pt x="132635" y="583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57450" y="2133600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95250" y="0"/>
                  </a:moveTo>
                  <a:lnTo>
                    <a:pt x="132635" y="5834"/>
                  </a:lnTo>
                  <a:lnTo>
                    <a:pt x="162877" y="21907"/>
                  </a:lnTo>
                  <a:lnTo>
                    <a:pt x="183118" y="46077"/>
                  </a:lnTo>
                  <a:lnTo>
                    <a:pt x="190500" y="76200"/>
                  </a:lnTo>
                  <a:lnTo>
                    <a:pt x="183118" y="105588"/>
                  </a:lnTo>
                  <a:lnTo>
                    <a:pt x="162877" y="129381"/>
                  </a:lnTo>
                  <a:lnTo>
                    <a:pt x="132635" y="145315"/>
                  </a:lnTo>
                  <a:lnTo>
                    <a:pt x="95250" y="151129"/>
                  </a:lnTo>
                  <a:lnTo>
                    <a:pt x="57864" y="145315"/>
                  </a:lnTo>
                  <a:lnTo>
                    <a:pt x="27622" y="129381"/>
                  </a:lnTo>
                  <a:lnTo>
                    <a:pt x="7381" y="105588"/>
                  </a:lnTo>
                  <a:lnTo>
                    <a:pt x="0" y="76200"/>
                  </a:lnTo>
                  <a:lnTo>
                    <a:pt x="7381" y="46077"/>
                  </a:lnTo>
                  <a:lnTo>
                    <a:pt x="27622" y="21907"/>
                  </a:lnTo>
                  <a:lnTo>
                    <a:pt x="57864" y="5834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67000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77469" y="0"/>
                  </a:moveTo>
                  <a:lnTo>
                    <a:pt x="0" y="21589"/>
                  </a:lnTo>
                  <a:lnTo>
                    <a:pt x="77469" y="43179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7000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0" y="21589"/>
                  </a:moveTo>
                  <a:lnTo>
                    <a:pt x="77469" y="43179"/>
                  </a:lnTo>
                  <a:lnTo>
                    <a:pt x="77469" y="0"/>
                  </a:lnTo>
                  <a:lnTo>
                    <a:pt x="0" y="215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22879" y="23342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4289" y="0"/>
                  </a:moveTo>
                  <a:lnTo>
                    <a:pt x="0" y="59689"/>
                  </a:lnTo>
                  <a:lnTo>
                    <a:pt x="73659" y="3175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22879" y="23342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59689"/>
                  </a:moveTo>
                  <a:lnTo>
                    <a:pt x="73659" y="31750"/>
                  </a:lnTo>
                  <a:lnTo>
                    <a:pt x="34289" y="0"/>
                  </a:lnTo>
                  <a:lnTo>
                    <a:pt x="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29560" y="2376169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54609" y="0"/>
                  </a:moveTo>
                  <a:lnTo>
                    <a:pt x="0" y="0"/>
                  </a:lnTo>
                  <a:lnTo>
                    <a:pt x="27939" y="6222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29560" y="2376169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7939" y="62229"/>
                  </a:moveTo>
                  <a:lnTo>
                    <a:pt x="54609" y="0"/>
                  </a:lnTo>
                  <a:lnTo>
                    <a:pt x="0" y="0"/>
                  </a:lnTo>
                  <a:lnTo>
                    <a:pt x="27939" y="622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17189" y="233426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39370" y="0"/>
                  </a:moveTo>
                  <a:lnTo>
                    <a:pt x="0" y="31750"/>
                  </a:lnTo>
                  <a:lnTo>
                    <a:pt x="74930" y="59689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17189" y="233426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930" y="59689"/>
                  </a:moveTo>
                  <a:lnTo>
                    <a:pt x="39370" y="0"/>
                  </a:lnTo>
                  <a:lnTo>
                    <a:pt x="0" y="31750"/>
                  </a:lnTo>
                  <a:lnTo>
                    <a:pt x="7493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70529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0" y="0"/>
                  </a:moveTo>
                  <a:lnTo>
                    <a:pt x="0" y="43179"/>
                  </a:lnTo>
                  <a:lnTo>
                    <a:pt x="77469" y="2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0529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77469" y="21589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77469" y="215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17189" y="217805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930" y="0"/>
                  </a:moveTo>
                  <a:lnTo>
                    <a:pt x="0" y="27939"/>
                  </a:lnTo>
                  <a:lnTo>
                    <a:pt x="39370" y="59689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17189" y="217805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930" y="0"/>
                  </a:moveTo>
                  <a:lnTo>
                    <a:pt x="0" y="27939"/>
                  </a:lnTo>
                  <a:lnTo>
                    <a:pt x="39370" y="59689"/>
                  </a:lnTo>
                  <a:lnTo>
                    <a:pt x="749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29560" y="213360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7939" y="0"/>
                  </a:moveTo>
                  <a:lnTo>
                    <a:pt x="0" y="62229"/>
                  </a:lnTo>
                  <a:lnTo>
                    <a:pt x="54609" y="62229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29560" y="213360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7939" y="0"/>
                  </a:moveTo>
                  <a:lnTo>
                    <a:pt x="0" y="62229"/>
                  </a:lnTo>
                  <a:lnTo>
                    <a:pt x="54609" y="62229"/>
                  </a:lnTo>
                  <a:lnTo>
                    <a:pt x="2793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22879" y="21780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428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22879" y="21780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428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60979" y="2209800"/>
              <a:ext cx="190500" cy="152400"/>
            </a:xfrm>
            <a:custGeom>
              <a:avLst/>
              <a:gdLst/>
              <a:ahLst/>
              <a:cxnLst/>
              <a:rect l="l" t="t" r="r" b="b"/>
              <a:pathLst>
                <a:path w="190500" h="152400">
                  <a:moveTo>
                    <a:pt x="95250" y="0"/>
                  </a:moveTo>
                  <a:lnTo>
                    <a:pt x="57864" y="5834"/>
                  </a:lnTo>
                  <a:lnTo>
                    <a:pt x="27622" y="21907"/>
                  </a:lnTo>
                  <a:lnTo>
                    <a:pt x="7381" y="46077"/>
                  </a:lnTo>
                  <a:lnTo>
                    <a:pt x="0" y="76200"/>
                  </a:lnTo>
                  <a:lnTo>
                    <a:pt x="7381" y="105787"/>
                  </a:lnTo>
                  <a:lnTo>
                    <a:pt x="27622" y="130016"/>
                  </a:lnTo>
                  <a:lnTo>
                    <a:pt x="57864" y="146387"/>
                  </a:lnTo>
                  <a:lnTo>
                    <a:pt x="95250" y="152400"/>
                  </a:lnTo>
                  <a:lnTo>
                    <a:pt x="133171" y="146387"/>
                  </a:lnTo>
                  <a:lnTo>
                    <a:pt x="163353" y="130016"/>
                  </a:lnTo>
                  <a:lnTo>
                    <a:pt x="183296" y="105787"/>
                  </a:lnTo>
                  <a:lnTo>
                    <a:pt x="190500" y="76200"/>
                  </a:lnTo>
                  <a:lnTo>
                    <a:pt x="183296" y="46077"/>
                  </a:lnTo>
                  <a:lnTo>
                    <a:pt x="163353" y="21907"/>
                  </a:lnTo>
                  <a:lnTo>
                    <a:pt x="133171" y="583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60979" y="2209800"/>
              <a:ext cx="190500" cy="152400"/>
            </a:xfrm>
            <a:custGeom>
              <a:avLst/>
              <a:gdLst/>
              <a:ahLst/>
              <a:cxnLst/>
              <a:rect l="l" t="t" r="r" b="b"/>
              <a:pathLst>
                <a:path w="190500" h="152400">
                  <a:moveTo>
                    <a:pt x="95250" y="0"/>
                  </a:moveTo>
                  <a:lnTo>
                    <a:pt x="133171" y="5834"/>
                  </a:lnTo>
                  <a:lnTo>
                    <a:pt x="163353" y="21907"/>
                  </a:lnTo>
                  <a:lnTo>
                    <a:pt x="183296" y="46077"/>
                  </a:lnTo>
                  <a:lnTo>
                    <a:pt x="190500" y="76200"/>
                  </a:lnTo>
                  <a:lnTo>
                    <a:pt x="183296" y="105787"/>
                  </a:lnTo>
                  <a:lnTo>
                    <a:pt x="163353" y="130016"/>
                  </a:lnTo>
                  <a:lnTo>
                    <a:pt x="133171" y="146387"/>
                  </a:lnTo>
                  <a:lnTo>
                    <a:pt x="95250" y="152400"/>
                  </a:lnTo>
                  <a:lnTo>
                    <a:pt x="57864" y="146387"/>
                  </a:lnTo>
                  <a:lnTo>
                    <a:pt x="27622" y="130016"/>
                  </a:lnTo>
                  <a:lnTo>
                    <a:pt x="7381" y="105787"/>
                  </a:lnTo>
                  <a:lnTo>
                    <a:pt x="0" y="76200"/>
                  </a:lnTo>
                  <a:lnTo>
                    <a:pt x="7381" y="46077"/>
                  </a:lnTo>
                  <a:lnTo>
                    <a:pt x="27622" y="21907"/>
                  </a:lnTo>
                  <a:lnTo>
                    <a:pt x="57864" y="5834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90800" y="24155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77469" y="0"/>
                  </a:moveTo>
                  <a:lnTo>
                    <a:pt x="0" y="22860"/>
                  </a:lnTo>
                  <a:lnTo>
                    <a:pt x="77469" y="4445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90800" y="24155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0" y="22860"/>
                  </a:moveTo>
                  <a:lnTo>
                    <a:pt x="77469" y="44450"/>
                  </a:lnTo>
                  <a:lnTo>
                    <a:pt x="77469" y="0"/>
                  </a:lnTo>
                  <a:lnTo>
                    <a:pt x="0" y="228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46679" y="24866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5559" y="0"/>
                  </a:moveTo>
                  <a:lnTo>
                    <a:pt x="0" y="59689"/>
                  </a:lnTo>
                  <a:lnTo>
                    <a:pt x="73659" y="3175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46679" y="24866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59689"/>
                  </a:moveTo>
                  <a:lnTo>
                    <a:pt x="73659" y="31750"/>
                  </a:lnTo>
                  <a:lnTo>
                    <a:pt x="35559" y="0"/>
                  </a:lnTo>
                  <a:lnTo>
                    <a:pt x="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4629" y="2528569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54609" y="0"/>
                  </a:moveTo>
                  <a:lnTo>
                    <a:pt x="0" y="0"/>
                  </a:lnTo>
                  <a:lnTo>
                    <a:pt x="26669" y="6222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54629" y="2528569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6669" y="62229"/>
                  </a:moveTo>
                  <a:lnTo>
                    <a:pt x="54609" y="0"/>
                  </a:lnTo>
                  <a:lnTo>
                    <a:pt x="0" y="0"/>
                  </a:lnTo>
                  <a:lnTo>
                    <a:pt x="26669" y="622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42260" y="24866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8100" y="0"/>
                  </a:moveTo>
                  <a:lnTo>
                    <a:pt x="0" y="31750"/>
                  </a:lnTo>
                  <a:lnTo>
                    <a:pt x="73659" y="5968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42260" y="24866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59689"/>
                  </a:moveTo>
                  <a:lnTo>
                    <a:pt x="38100" y="0"/>
                  </a:lnTo>
                  <a:lnTo>
                    <a:pt x="0" y="31750"/>
                  </a:lnTo>
                  <a:lnTo>
                    <a:pt x="73659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94329" y="24155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0" y="0"/>
                  </a:moveTo>
                  <a:lnTo>
                    <a:pt x="0" y="44450"/>
                  </a:lnTo>
                  <a:lnTo>
                    <a:pt x="77469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94329" y="24155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77469" y="2286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7469" y="228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42260" y="23304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2260" y="23304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4629" y="2286000"/>
              <a:ext cx="54610" cy="60960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26669" y="0"/>
                  </a:moveTo>
                  <a:lnTo>
                    <a:pt x="0" y="60960"/>
                  </a:lnTo>
                  <a:lnTo>
                    <a:pt x="54609" y="6096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54629" y="2286000"/>
              <a:ext cx="54610" cy="60960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26669" y="0"/>
                  </a:moveTo>
                  <a:lnTo>
                    <a:pt x="0" y="60960"/>
                  </a:lnTo>
                  <a:lnTo>
                    <a:pt x="54609" y="60960"/>
                  </a:lnTo>
                  <a:lnTo>
                    <a:pt x="2666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46679" y="23304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46679" y="23304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6050" y="2362200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95250" y="0"/>
                  </a:moveTo>
                  <a:lnTo>
                    <a:pt x="57864" y="5834"/>
                  </a:lnTo>
                  <a:lnTo>
                    <a:pt x="27622" y="21907"/>
                  </a:lnTo>
                  <a:lnTo>
                    <a:pt x="7381" y="46077"/>
                  </a:lnTo>
                  <a:lnTo>
                    <a:pt x="0" y="76200"/>
                  </a:lnTo>
                  <a:lnTo>
                    <a:pt x="7381" y="105588"/>
                  </a:lnTo>
                  <a:lnTo>
                    <a:pt x="27622" y="129381"/>
                  </a:lnTo>
                  <a:lnTo>
                    <a:pt x="57864" y="145315"/>
                  </a:lnTo>
                  <a:lnTo>
                    <a:pt x="95250" y="151129"/>
                  </a:lnTo>
                  <a:lnTo>
                    <a:pt x="132635" y="145315"/>
                  </a:lnTo>
                  <a:lnTo>
                    <a:pt x="162877" y="129381"/>
                  </a:lnTo>
                  <a:lnTo>
                    <a:pt x="183118" y="105588"/>
                  </a:lnTo>
                  <a:lnTo>
                    <a:pt x="190500" y="76200"/>
                  </a:lnTo>
                  <a:lnTo>
                    <a:pt x="183118" y="46077"/>
                  </a:lnTo>
                  <a:lnTo>
                    <a:pt x="162877" y="21907"/>
                  </a:lnTo>
                  <a:lnTo>
                    <a:pt x="132635" y="583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86050" y="2362200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95250" y="0"/>
                  </a:moveTo>
                  <a:lnTo>
                    <a:pt x="132635" y="5834"/>
                  </a:lnTo>
                  <a:lnTo>
                    <a:pt x="162877" y="21907"/>
                  </a:lnTo>
                  <a:lnTo>
                    <a:pt x="183118" y="46077"/>
                  </a:lnTo>
                  <a:lnTo>
                    <a:pt x="190500" y="76200"/>
                  </a:lnTo>
                  <a:lnTo>
                    <a:pt x="183118" y="105588"/>
                  </a:lnTo>
                  <a:lnTo>
                    <a:pt x="162877" y="129381"/>
                  </a:lnTo>
                  <a:lnTo>
                    <a:pt x="132635" y="145315"/>
                  </a:lnTo>
                  <a:lnTo>
                    <a:pt x="95250" y="151129"/>
                  </a:lnTo>
                  <a:lnTo>
                    <a:pt x="57864" y="145315"/>
                  </a:lnTo>
                  <a:lnTo>
                    <a:pt x="27622" y="129381"/>
                  </a:lnTo>
                  <a:lnTo>
                    <a:pt x="7381" y="105588"/>
                  </a:lnTo>
                  <a:lnTo>
                    <a:pt x="0" y="76200"/>
                  </a:lnTo>
                  <a:lnTo>
                    <a:pt x="7381" y="46077"/>
                  </a:lnTo>
                  <a:lnTo>
                    <a:pt x="27622" y="21907"/>
                  </a:lnTo>
                  <a:lnTo>
                    <a:pt x="57864" y="5834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67000" y="20358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77469" y="0"/>
                  </a:moveTo>
                  <a:lnTo>
                    <a:pt x="0" y="21589"/>
                  </a:lnTo>
                  <a:lnTo>
                    <a:pt x="77469" y="43179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67000" y="20358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0" y="21589"/>
                  </a:moveTo>
                  <a:lnTo>
                    <a:pt x="77469" y="43179"/>
                  </a:lnTo>
                  <a:lnTo>
                    <a:pt x="77469" y="0"/>
                  </a:lnTo>
                  <a:lnTo>
                    <a:pt x="0" y="215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22879" y="21056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4289" y="0"/>
                  </a:moveTo>
                  <a:lnTo>
                    <a:pt x="0" y="59689"/>
                  </a:lnTo>
                  <a:lnTo>
                    <a:pt x="73659" y="3175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722879" y="21056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59689"/>
                  </a:moveTo>
                  <a:lnTo>
                    <a:pt x="73659" y="31750"/>
                  </a:lnTo>
                  <a:lnTo>
                    <a:pt x="34289" y="0"/>
                  </a:lnTo>
                  <a:lnTo>
                    <a:pt x="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29560" y="214757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54609" y="0"/>
                  </a:moveTo>
                  <a:lnTo>
                    <a:pt x="0" y="0"/>
                  </a:lnTo>
                  <a:lnTo>
                    <a:pt x="27939" y="6222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29560" y="214757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7939" y="62229"/>
                  </a:moveTo>
                  <a:lnTo>
                    <a:pt x="54609" y="0"/>
                  </a:lnTo>
                  <a:lnTo>
                    <a:pt x="0" y="0"/>
                  </a:lnTo>
                  <a:lnTo>
                    <a:pt x="27939" y="622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917189" y="210566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39370" y="0"/>
                  </a:moveTo>
                  <a:lnTo>
                    <a:pt x="0" y="31750"/>
                  </a:lnTo>
                  <a:lnTo>
                    <a:pt x="74930" y="59689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17189" y="210566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930" y="59689"/>
                  </a:moveTo>
                  <a:lnTo>
                    <a:pt x="39370" y="0"/>
                  </a:lnTo>
                  <a:lnTo>
                    <a:pt x="0" y="31750"/>
                  </a:lnTo>
                  <a:lnTo>
                    <a:pt x="7493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70529" y="20358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0" y="0"/>
                  </a:moveTo>
                  <a:lnTo>
                    <a:pt x="0" y="43179"/>
                  </a:lnTo>
                  <a:lnTo>
                    <a:pt x="77469" y="2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70529" y="20358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77469" y="21589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77469" y="215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17189" y="194945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930" y="0"/>
                  </a:moveTo>
                  <a:lnTo>
                    <a:pt x="0" y="27939"/>
                  </a:lnTo>
                  <a:lnTo>
                    <a:pt x="39370" y="59689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17189" y="1949450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930" y="0"/>
                  </a:moveTo>
                  <a:lnTo>
                    <a:pt x="0" y="27939"/>
                  </a:lnTo>
                  <a:lnTo>
                    <a:pt x="39370" y="59689"/>
                  </a:lnTo>
                  <a:lnTo>
                    <a:pt x="7493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29560" y="190500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7939" y="0"/>
                  </a:moveTo>
                  <a:lnTo>
                    <a:pt x="0" y="62229"/>
                  </a:lnTo>
                  <a:lnTo>
                    <a:pt x="54609" y="62229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29560" y="190500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7939" y="0"/>
                  </a:moveTo>
                  <a:lnTo>
                    <a:pt x="0" y="62229"/>
                  </a:lnTo>
                  <a:lnTo>
                    <a:pt x="54609" y="62229"/>
                  </a:lnTo>
                  <a:lnTo>
                    <a:pt x="2793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22879" y="19494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428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722879" y="19494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428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60979" y="1981200"/>
              <a:ext cx="190500" cy="152400"/>
            </a:xfrm>
            <a:custGeom>
              <a:avLst/>
              <a:gdLst/>
              <a:ahLst/>
              <a:cxnLst/>
              <a:rect l="l" t="t" r="r" b="b"/>
              <a:pathLst>
                <a:path w="190500" h="152400">
                  <a:moveTo>
                    <a:pt x="95250" y="0"/>
                  </a:moveTo>
                  <a:lnTo>
                    <a:pt x="57864" y="5834"/>
                  </a:lnTo>
                  <a:lnTo>
                    <a:pt x="27622" y="21907"/>
                  </a:lnTo>
                  <a:lnTo>
                    <a:pt x="7381" y="46077"/>
                  </a:lnTo>
                  <a:lnTo>
                    <a:pt x="0" y="76200"/>
                  </a:lnTo>
                  <a:lnTo>
                    <a:pt x="7381" y="105787"/>
                  </a:lnTo>
                  <a:lnTo>
                    <a:pt x="27622" y="130016"/>
                  </a:lnTo>
                  <a:lnTo>
                    <a:pt x="57864" y="146387"/>
                  </a:lnTo>
                  <a:lnTo>
                    <a:pt x="95250" y="152400"/>
                  </a:lnTo>
                  <a:lnTo>
                    <a:pt x="133171" y="146387"/>
                  </a:lnTo>
                  <a:lnTo>
                    <a:pt x="163353" y="130016"/>
                  </a:lnTo>
                  <a:lnTo>
                    <a:pt x="183296" y="105787"/>
                  </a:lnTo>
                  <a:lnTo>
                    <a:pt x="190500" y="76200"/>
                  </a:lnTo>
                  <a:lnTo>
                    <a:pt x="183296" y="46077"/>
                  </a:lnTo>
                  <a:lnTo>
                    <a:pt x="163353" y="21907"/>
                  </a:lnTo>
                  <a:lnTo>
                    <a:pt x="133171" y="583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60979" y="1981200"/>
              <a:ext cx="190500" cy="152400"/>
            </a:xfrm>
            <a:custGeom>
              <a:avLst/>
              <a:gdLst/>
              <a:ahLst/>
              <a:cxnLst/>
              <a:rect l="l" t="t" r="r" b="b"/>
              <a:pathLst>
                <a:path w="190500" h="152400">
                  <a:moveTo>
                    <a:pt x="95250" y="0"/>
                  </a:moveTo>
                  <a:lnTo>
                    <a:pt x="133171" y="5834"/>
                  </a:lnTo>
                  <a:lnTo>
                    <a:pt x="163353" y="21907"/>
                  </a:lnTo>
                  <a:lnTo>
                    <a:pt x="183296" y="46077"/>
                  </a:lnTo>
                  <a:lnTo>
                    <a:pt x="190500" y="76200"/>
                  </a:lnTo>
                  <a:lnTo>
                    <a:pt x="183296" y="105787"/>
                  </a:lnTo>
                  <a:lnTo>
                    <a:pt x="163353" y="130016"/>
                  </a:lnTo>
                  <a:lnTo>
                    <a:pt x="133171" y="146387"/>
                  </a:lnTo>
                  <a:lnTo>
                    <a:pt x="95250" y="152400"/>
                  </a:lnTo>
                  <a:lnTo>
                    <a:pt x="57864" y="146387"/>
                  </a:lnTo>
                  <a:lnTo>
                    <a:pt x="27622" y="130016"/>
                  </a:lnTo>
                  <a:lnTo>
                    <a:pt x="7381" y="105787"/>
                  </a:lnTo>
                  <a:lnTo>
                    <a:pt x="0" y="76200"/>
                  </a:lnTo>
                  <a:lnTo>
                    <a:pt x="7381" y="46077"/>
                  </a:lnTo>
                  <a:lnTo>
                    <a:pt x="27622" y="21907"/>
                  </a:lnTo>
                  <a:lnTo>
                    <a:pt x="57864" y="5834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19400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77469" y="0"/>
                  </a:moveTo>
                  <a:lnTo>
                    <a:pt x="0" y="21589"/>
                  </a:lnTo>
                  <a:lnTo>
                    <a:pt x="77469" y="43179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19400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0" y="21589"/>
                  </a:moveTo>
                  <a:lnTo>
                    <a:pt x="77469" y="43179"/>
                  </a:lnTo>
                  <a:lnTo>
                    <a:pt x="77469" y="0"/>
                  </a:lnTo>
                  <a:lnTo>
                    <a:pt x="0" y="215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875279" y="23342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5559" y="0"/>
                  </a:moveTo>
                  <a:lnTo>
                    <a:pt x="0" y="59689"/>
                  </a:lnTo>
                  <a:lnTo>
                    <a:pt x="73659" y="3175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875279" y="23342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59689"/>
                  </a:moveTo>
                  <a:lnTo>
                    <a:pt x="73659" y="31750"/>
                  </a:lnTo>
                  <a:lnTo>
                    <a:pt x="35559" y="0"/>
                  </a:lnTo>
                  <a:lnTo>
                    <a:pt x="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983229" y="2376169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54609" y="0"/>
                  </a:moveTo>
                  <a:lnTo>
                    <a:pt x="0" y="0"/>
                  </a:lnTo>
                  <a:lnTo>
                    <a:pt x="26669" y="6222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83229" y="2376169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6669" y="62229"/>
                  </a:moveTo>
                  <a:lnTo>
                    <a:pt x="54609" y="0"/>
                  </a:lnTo>
                  <a:lnTo>
                    <a:pt x="0" y="0"/>
                  </a:lnTo>
                  <a:lnTo>
                    <a:pt x="26669" y="622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70860" y="23342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8100" y="0"/>
                  </a:moveTo>
                  <a:lnTo>
                    <a:pt x="0" y="31750"/>
                  </a:lnTo>
                  <a:lnTo>
                    <a:pt x="73659" y="5968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70860" y="23342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59689"/>
                  </a:moveTo>
                  <a:lnTo>
                    <a:pt x="38100" y="0"/>
                  </a:lnTo>
                  <a:lnTo>
                    <a:pt x="0" y="31750"/>
                  </a:lnTo>
                  <a:lnTo>
                    <a:pt x="73659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122929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0" y="0"/>
                  </a:moveTo>
                  <a:lnTo>
                    <a:pt x="0" y="43179"/>
                  </a:lnTo>
                  <a:lnTo>
                    <a:pt x="77469" y="21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22929" y="2264410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80">
                  <a:moveTo>
                    <a:pt x="77469" y="21589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77469" y="215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70860" y="21780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070860" y="21780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59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83229" y="213360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6669" y="0"/>
                  </a:moveTo>
                  <a:lnTo>
                    <a:pt x="0" y="62229"/>
                  </a:lnTo>
                  <a:lnTo>
                    <a:pt x="54609" y="62229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83229" y="213360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6669" y="0"/>
                  </a:moveTo>
                  <a:lnTo>
                    <a:pt x="0" y="62229"/>
                  </a:lnTo>
                  <a:lnTo>
                    <a:pt x="54609" y="62229"/>
                  </a:lnTo>
                  <a:lnTo>
                    <a:pt x="2666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75279" y="21780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75279" y="21780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14650" y="2209800"/>
              <a:ext cx="190500" cy="152400"/>
            </a:xfrm>
            <a:custGeom>
              <a:avLst/>
              <a:gdLst/>
              <a:ahLst/>
              <a:cxnLst/>
              <a:rect l="l" t="t" r="r" b="b"/>
              <a:pathLst>
                <a:path w="190500" h="152400">
                  <a:moveTo>
                    <a:pt x="95250" y="0"/>
                  </a:moveTo>
                  <a:lnTo>
                    <a:pt x="57864" y="5834"/>
                  </a:lnTo>
                  <a:lnTo>
                    <a:pt x="27622" y="21907"/>
                  </a:lnTo>
                  <a:lnTo>
                    <a:pt x="7381" y="46077"/>
                  </a:lnTo>
                  <a:lnTo>
                    <a:pt x="0" y="76200"/>
                  </a:lnTo>
                  <a:lnTo>
                    <a:pt x="7381" y="105787"/>
                  </a:lnTo>
                  <a:lnTo>
                    <a:pt x="27622" y="130016"/>
                  </a:lnTo>
                  <a:lnTo>
                    <a:pt x="57864" y="146387"/>
                  </a:lnTo>
                  <a:lnTo>
                    <a:pt x="95250" y="152400"/>
                  </a:lnTo>
                  <a:lnTo>
                    <a:pt x="132635" y="146387"/>
                  </a:lnTo>
                  <a:lnTo>
                    <a:pt x="162877" y="130016"/>
                  </a:lnTo>
                  <a:lnTo>
                    <a:pt x="183118" y="105787"/>
                  </a:lnTo>
                  <a:lnTo>
                    <a:pt x="190500" y="76200"/>
                  </a:lnTo>
                  <a:lnTo>
                    <a:pt x="183118" y="46077"/>
                  </a:lnTo>
                  <a:lnTo>
                    <a:pt x="162877" y="21907"/>
                  </a:lnTo>
                  <a:lnTo>
                    <a:pt x="132635" y="583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14650" y="2209800"/>
              <a:ext cx="190500" cy="152400"/>
            </a:xfrm>
            <a:custGeom>
              <a:avLst/>
              <a:gdLst/>
              <a:ahLst/>
              <a:cxnLst/>
              <a:rect l="l" t="t" r="r" b="b"/>
              <a:pathLst>
                <a:path w="190500" h="152400">
                  <a:moveTo>
                    <a:pt x="95250" y="0"/>
                  </a:moveTo>
                  <a:lnTo>
                    <a:pt x="132635" y="5834"/>
                  </a:lnTo>
                  <a:lnTo>
                    <a:pt x="162877" y="21907"/>
                  </a:lnTo>
                  <a:lnTo>
                    <a:pt x="183118" y="46077"/>
                  </a:lnTo>
                  <a:lnTo>
                    <a:pt x="190500" y="76200"/>
                  </a:lnTo>
                  <a:lnTo>
                    <a:pt x="183118" y="105787"/>
                  </a:lnTo>
                  <a:lnTo>
                    <a:pt x="162877" y="130016"/>
                  </a:lnTo>
                  <a:lnTo>
                    <a:pt x="132635" y="146387"/>
                  </a:lnTo>
                  <a:lnTo>
                    <a:pt x="95250" y="152400"/>
                  </a:lnTo>
                  <a:lnTo>
                    <a:pt x="57864" y="146387"/>
                  </a:lnTo>
                  <a:lnTo>
                    <a:pt x="27622" y="130016"/>
                  </a:lnTo>
                  <a:lnTo>
                    <a:pt x="7381" y="105787"/>
                  </a:lnTo>
                  <a:lnTo>
                    <a:pt x="0" y="76200"/>
                  </a:lnTo>
                  <a:lnTo>
                    <a:pt x="7381" y="46077"/>
                  </a:lnTo>
                  <a:lnTo>
                    <a:pt x="27622" y="21907"/>
                  </a:lnTo>
                  <a:lnTo>
                    <a:pt x="57864" y="5834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048000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77469" y="0"/>
                  </a:moveTo>
                  <a:lnTo>
                    <a:pt x="0" y="22860"/>
                  </a:lnTo>
                  <a:lnTo>
                    <a:pt x="77469" y="4445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48000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69" h="44450">
                  <a:moveTo>
                    <a:pt x="0" y="22860"/>
                  </a:moveTo>
                  <a:lnTo>
                    <a:pt x="77469" y="44450"/>
                  </a:lnTo>
                  <a:lnTo>
                    <a:pt x="77469" y="0"/>
                  </a:lnTo>
                  <a:lnTo>
                    <a:pt x="0" y="228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03879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5559" y="0"/>
                  </a:moveTo>
                  <a:lnTo>
                    <a:pt x="0" y="59689"/>
                  </a:lnTo>
                  <a:lnTo>
                    <a:pt x="73659" y="3175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03879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59689"/>
                  </a:moveTo>
                  <a:lnTo>
                    <a:pt x="73659" y="31750"/>
                  </a:lnTo>
                  <a:lnTo>
                    <a:pt x="35559" y="0"/>
                  </a:lnTo>
                  <a:lnTo>
                    <a:pt x="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11829" y="229997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54609" y="0"/>
                  </a:moveTo>
                  <a:lnTo>
                    <a:pt x="0" y="0"/>
                  </a:lnTo>
                  <a:lnTo>
                    <a:pt x="26669" y="6222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11829" y="2299970"/>
              <a:ext cx="54610" cy="62230"/>
            </a:xfrm>
            <a:custGeom>
              <a:avLst/>
              <a:gdLst/>
              <a:ahLst/>
              <a:cxnLst/>
              <a:rect l="l" t="t" r="r" b="b"/>
              <a:pathLst>
                <a:path w="54610" h="62230">
                  <a:moveTo>
                    <a:pt x="26669" y="62229"/>
                  </a:moveTo>
                  <a:lnTo>
                    <a:pt x="54609" y="0"/>
                  </a:lnTo>
                  <a:lnTo>
                    <a:pt x="0" y="0"/>
                  </a:lnTo>
                  <a:lnTo>
                    <a:pt x="26669" y="622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99460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38100" y="0"/>
                  </a:moveTo>
                  <a:lnTo>
                    <a:pt x="0" y="31750"/>
                  </a:lnTo>
                  <a:lnTo>
                    <a:pt x="73660" y="59689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299460" y="225806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60" y="59689"/>
                  </a:moveTo>
                  <a:lnTo>
                    <a:pt x="38100" y="0"/>
                  </a:lnTo>
                  <a:lnTo>
                    <a:pt x="0" y="31750"/>
                  </a:lnTo>
                  <a:lnTo>
                    <a:pt x="73660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351529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70" h="44450">
                  <a:moveTo>
                    <a:pt x="0" y="0"/>
                  </a:moveTo>
                  <a:lnTo>
                    <a:pt x="0" y="44450"/>
                  </a:lnTo>
                  <a:lnTo>
                    <a:pt x="7747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351529" y="2186940"/>
              <a:ext cx="77470" cy="44450"/>
            </a:xfrm>
            <a:custGeom>
              <a:avLst/>
              <a:gdLst/>
              <a:ahLst/>
              <a:cxnLst/>
              <a:rect l="l" t="t" r="r" b="b"/>
              <a:pathLst>
                <a:path w="77470" h="44450">
                  <a:moveTo>
                    <a:pt x="77470" y="2286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77470" y="228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9460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60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99460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73660" y="0"/>
                  </a:moveTo>
                  <a:lnTo>
                    <a:pt x="0" y="27939"/>
                  </a:lnTo>
                  <a:lnTo>
                    <a:pt x="38100" y="59689"/>
                  </a:lnTo>
                  <a:lnTo>
                    <a:pt x="7366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11829" y="2057400"/>
              <a:ext cx="54610" cy="60960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26669" y="0"/>
                  </a:moveTo>
                  <a:lnTo>
                    <a:pt x="0" y="60960"/>
                  </a:lnTo>
                  <a:lnTo>
                    <a:pt x="54609" y="60960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11829" y="2057400"/>
              <a:ext cx="54610" cy="60960"/>
            </a:xfrm>
            <a:custGeom>
              <a:avLst/>
              <a:gdLst/>
              <a:ahLst/>
              <a:cxnLst/>
              <a:rect l="l" t="t" r="r" b="b"/>
              <a:pathLst>
                <a:path w="54610" h="60960">
                  <a:moveTo>
                    <a:pt x="26669" y="0"/>
                  </a:moveTo>
                  <a:lnTo>
                    <a:pt x="0" y="60960"/>
                  </a:lnTo>
                  <a:lnTo>
                    <a:pt x="54609" y="60960"/>
                  </a:lnTo>
                  <a:lnTo>
                    <a:pt x="2666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03879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03879" y="2101850"/>
              <a:ext cx="73660" cy="59690"/>
            </a:xfrm>
            <a:custGeom>
              <a:avLst/>
              <a:gdLst/>
              <a:ahLst/>
              <a:cxnLst/>
              <a:rect l="l" t="t" r="r" b="b"/>
              <a:pathLst>
                <a:path w="73660" h="59689">
                  <a:moveTo>
                    <a:pt x="0" y="0"/>
                  </a:moveTo>
                  <a:lnTo>
                    <a:pt x="35559" y="59689"/>
                  </a:lnTo>
                  <a:lnTo>
                    <a:pt x="73659" y="2793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43250" y="2133600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95250" y="0"/>
                  </a:moveTo>
                  <a:lnTo>
                    <a:pt x="57864" y="5834"/>
                  </a:lnTo>
                  <a:lnTo>
                    <a:pt x="27622" y="21907"/>
                  </a:lnTo>
                  <a:lnTo>
                    <a:pt x="7381" y="46077"/>
                  </a:lnTo>
                  <a:lnTo>
                    <a:pt x="0" y="76200"/>
                  </a:lnTo>
                  <a:lnTo>
                    <a:pt x="7381" y="105588"/>
                  </a:lnTo>
                  <a:lnTo>
                    <a:pt x="27622" y="129381"/>
                  </a:lnTo>
                  <a:lnTo>
                    <a:pt x="57864" y="145315"/>
                  </a:lnTo>
                  <a:lnTo>
                    <a:pt x="95250" y="151129"/>
                  </a:lnTo>
                  <a:lnTo>
                    <a:pt x="132635" y="145315"/>
                  </a:lnTo>
                  <a:lnTo>
                    <a:pt x="162877" y="129381"/>
                  </a:lnTo>
                  <a:lnTo>
                    <a:pt x="183118" y="105588"/>
                  </a:lnTo>
                  <a:lnTo>
                    <a:pt x="190500" y="76200"/>
                  </a:lnTo>
                  <a:lnTo>
                    <a:pt x="183118" y="46077"/>
                  </a:lnTo>
                  <a:lnTo>
                    <a:pt x="162877" y="21907"/>
                  </a:lnTo>
                  <a:lnTo>
                    <a:pt x="132635" y="5834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43250" y="2133600"/>
              <a:ext cx="190500" cy="151130"/>
            </a:xfrm>
            <a:custGeom>
              <a:avLst/>
              <a:gdLst/>
              <a:ahLst/>
              <a:cxnLst/>
              <a:rect l="l" t="t" r="r" b="b"/>
              <a:pathLst>
                <a:path w="190500" h="151130">
                  <a:moveTo>
                    <a:pt x="95250" y="0"/>
                  </a:moveTo>
                  <a:lnTo>
                    <a:pt x="132635" y="5834"/>
                  </a:lnTo>
                  <a:lnTo>
                    <a:pt x="162877" y="21907"/>
                  </a:lnTo>
                  <a:lnTo>
                    <a:pt x="183118" y="46077"/>
                  </a:lnTo>
                  <a:lnTo>
                    <a:pt x="190500" y="76200"/>
                  </a:lnTo>
                  <a:lnTo>
                    <a:pt x="183118" y="105588"/>
                  </a:lnTo>
                  <a:lnTo>
                    <a:pt x="162877" y="129381"/>
                  </a:lnTo>
                  <a:lnTo>
                    <a:pt x="132635" y="145315"/>
                  </a:lnTo>
                  <a:lnTo>
                    <a:pt x="95250" y="151129"/>
                  </a:lnTo>
                  <a:lnTo>
                    <a:pt x="57864" y="145315"/>
                  </a:lnTo>
                  <a:lnTo>
                    <a:pt x="27622" y="129381"/>
                  </a:lnTo>
                  <a:lnTo>
                    <a:pt x="7381" y="105588"/>
                  </a:lnTo>
                  <a:lnTo>
                    <a:pt x="0" y="76200"/>
                  </a:lnTo>
                  <a:lnTo>
                    <a:pt x="7381" y="46077"/>
                  </a:lnTo>
                  <a:lnTo>
                    <a:pt x="27622" y="21907"/>
                  </a:lnTo>
                  <a:lnTo>
                    <a:pt x="57864" y="5834"/>
                  </a:lnTo>
                  <a:lnTo>
                    <a:pt x="952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228600" y="6096000"/>
            <a:ext cx="1524000" cy="45974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571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9"/>
              </a:spcBef>
            </a:pPr>
            <a:r>
              <a:rPr sz="2400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3300"/>
                </a:solidFill>
                <a:latin typeface="Times New Roman"/>
                <a:cs typeface="Times New Roman"/>
              </a:rPr>
              <a:t>Brain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087869" y="3124200"/>
            <a:ext cx="1747520" cy="45974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solidFill>
                  <a:srgbClr val="FF3300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3300"/>
                </a:solidFill>
                <a:latin typeface="Times New Roman"/>
                <a:cs typeface="Times New Roman"/>
              </a:rPr>
              <a:t>Synapse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179059" y="6400800"/>
            <a:ext cx="3656329" cy="459740"/>
          </a:xfrm>
          <a:custGeom>
            <a:avLst/>
            <a:gdLst/>
            <a:ahLst/>
            <a:cxnLst/>
            <a:rect l="l" t="t" r="r" b="b"/>
            <a:pathLst>
              <a:path w="3656329" h="459740">
                <a:moveTo>
                  <a:pt x="0" y="0"/>
                </a:moveTo>
                <a:lnTo>
                  <a:pt x="3656330" y="0"/>
                </a:lnTo>
                <a:lnTo>
                  <a:pt x="365633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" name="object 120"/>
          <p:cNvGrpSpPr/>
          <p:nvPr/>
        </p:nvGrpSpPr>
        <p:grpSpPr>
          <a:xfrm>
            <a:off x="6167527" y="4872127"/>
            <a:ext cx="2710815" cy="1381125"/>
            <a:chOff x="6167527" y="4872127"/>
            <a:chExt cx="2710815" cy="1381125"/>
          </a:xfrm>
        </p:grpSpPr>
        <p:sp>
          <p:nvSpPr>
            <p:cNvPr id="121" name="object 121"/>
            <p:cNvSpPr/>
            <p:nvPr/>
          </p:nvSpPr>
          <p:spPr>
            <a:xfrm>
              <a:off x="7162800" y="4876800"/>
              <a:ext cx="533400" cy="914400"/>
            </a:xfrm>
            <a:custGeom>
              <a:avLst/>
              <a:gdLst/>
              <a:ahLst/>
              <a:cxnLst/>
              <a:rect l="l" t="t" r="r" b="b"/>
              <a:pathLst>
                <a:path w="533400" h="914400">
                  <a:moveTo>
                    <a:pt x="266700" y="0"/>
                  </a:moveTo>
                  <a:lnTo>
                    <a:pt x="201023" y="13949"/>
                  </a:lnTo>
                  <a:lnTo>
                    <a:pt x="141311" y="53523"/>
                  </a:lnTo>
                  <a:lnTo>
                    <a:pt x="114317" y="81853"/>
                  </a:lnTo>
                  <a:lnTo>
                    <a:pt x="89563" y="115309"/>
                  </a:lnTo>
                  <a:lnTo>
                    <a:pt x="67300" y="153464"/>
                  </a:lnTo>
                  <a:lnTo>
                    <a:pt x="47776" y="195893"/>
                  </a:lnTo>
                  <a:lnTo>
                    <a:pt x="31243" y="242168"/>
                  </a:lnTo>
                  <a:lnTo>
                    <a:pt x="17948" y="291862"/>
                  </a:lnTo>
                  <a:lnTo>
                    <a:pt x="8143" y="344550"/>
                  </a:lnTo>
                  <a:lnTo>
                    <a:pt x="2077" y="399805"/>
                  </a:lnTo>
                  <a:lnTo>
                    <a:pt x="0" y="457200"/>
                  </a:lnTo>
                  <a:lnTo>
                    <a:pt x="2077" y="514594"/>
                  </a:lnTo>
                  <a:lnTo>
                    <a:pt x="8143" y="569849"/>
                  </a:lnTo>
                  <a:lnTo>
                    <a:pt x="17948" y="622537"/>
                  </a:lnTo>
                  <a:lnTo>
                    <a:pt x="31243" y="672231"/>
                  </a:lnTo>
                  <a:lnTo>
                    <a:pt x="47776" y="718506"/>
                  </a:lnTo>
                  <a:lnTo>
                    <a:pt x="67300" y="760935"/>
                  </a:lnTo>
                  <a:lnTo>
                    <a:pt x="89563" y="799090"/>
                  </a:lnTo>
                  <a:lnTo>
                    <a:pt x="114317" y="832546"/>
                  </a:lnTo>
                  <a:lnTo>
                    <a:pt x="141311" y="860876"/>
                  </a:lnTo>
                  <a:lnTo>
                    <a:pt x="201023" y="900450"/>
                  </a:lnTo>
                  <a:lnTo>
                    <a:pt x="266700" y="914400"/>
                  </a:lnTo>
                  <a:lnTo>
                    <a:pt x="300159" y="910841"/>
                  </a:lnTo>
                  <a:lnTo>
                    <a:pt x="363103" y="883652"/>
                  </a:lnTo>
                  <a:lnTo>
                    <a:pt x="419082" y="832546"/>
                  </a:lnTo>
                  <a:lnTo>
                    <a:pt x="443836" y="799090"/>
                  </a:lnTo>
                  <a:lnTo>
                    <a:pt x="466099" y="760935"/>
                  </a:lnTo>
                  <a:lnTo>
                    <a:pt x="485623" y="718506"/>
                  </a:lnTo>
                  <a:lnTo>
                    <a:pt x="502156" y="672231"/>
                  </a:lnTo>
                  <a:lnTo>
                    <a:pt x="515451" y="622537"/>
                  </a:lnTo>
                  <a:lnTo>
                    <a:pt x="525256" y="569849"/>
                  </a:lnTo>
                  <a:lnTo>
                    <a:pt x="531322" y="514594"/>
                  </a:lnTo>
                  <a:lnTo>
                    <a:pt x="533400" y="457200"/>
                  </a:lnTo>
                  <a:lnTo>
                    <a:pt x="531322" y="399805"/>
                  </a:lnTo>
                  <a:lnTo>
                    <a:pt x="525256" y="344550"/>
                  </a:lnTo>
                  <a:lnTo>
                    <a:pt x="515451" y="291862"/>
                  </a:lnTo>
                  <a:lnTo>
                    <a:pt x="502156" y="242168"/>
                  </a:lnTo>
                  <a:lnTo>
                    <a:pt x="485623" y="195893"/>
                  </a:lnTo>
                  <a:lnTo>
                    <a:pt x="466099" y="153464"/>
                  </a:lnTo>
                  <a:lnTo>
                    <a:pt x="443836" y="115309"/>
                  </a:lnTo>
                  <a:lnTo>
                    <a:pt x="419082" y="81853"/>
                  </a:lnTo>
                  <a:lnTo>
                    <a:pt x="392088" y="53523"/>
                  </a:lnTo>
                  <a:lnTo>
                    <a:pt x="332376" y="1394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33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62800" y="4876800"/>
              <a:ext cx="533400" cy="914400"/>
            </a:xfrm>
            <a:custGeom>
              <a:avLst/>
              <a:gdLst/>
              <a:ahLst/>
              <a:cxnLst/>
              <a:rect l="l" t="t" r="r" b="b"/>
              <a:pathLst>
                <a:path w="533400" h="914400">
                  <a:moveTo>
                    <a:pt x="266700" y="914400"/>
                  </a:moveTo>
                  <a:lnTo>
                    <a:pt x="201023" y="900450"/>
                  </a:lnTo>
                  <a:lnTo>
                    <a:pt x="141311" y="860876"/>
                  </a:lnTo>
                  <a:lnTo>
                    <a:pt x="114317" y="832546"/>
                  </a:lnTo>
                  <a:lnTo>
                    <a:pt x="89563" y="799090"/>
                  </a:lnTo>
                  <a:lnTo>
                    <a:pt x="67300" y="760935"/>
                  </a:lnTo>
                  <a:lnTo>
                    <a:pt x="47776" y="718506"/>
                  </a:lnTo>
                  <a:lnTo>
                    <a:pt x="31243" y="672231"/>
                  </a:lnTo>
                  <a:lnTo>
                    <a:pt x="17948" y="622537"/>
                  </a:lnTo>
                  <a:lnTo>
                    <a:pt x="8143" y="569849"/>
                  </a:lnTo>
                  <a:lnTo>
                    <a:pt x="2077" y="514594"/>
                  </a:lnTo>
                  <a:lnTo>
                    <a:pt x="0" y="457200"/>
                  </a:lnTo>
                  <a:lnTo>
                    <a:pt x="2077" y="399805"/>
                  </a:lnTo>
                  <a:lnTo>
                    <a:pt x="8143" y="344550"/>
                  </a:lnTo>
                  <a:lnTo>
                    <a:pt x="17948" y="291862"/>
                  </a:lnTo>
                  <a:lnTo>
                    <a:pt x="31243" y="242168"/>
                  </a:lnTo>
                  <a:lnTo>
                    <a:pt x="47776" y="195893"/>
                  </a:lnTo>
                  <a:lnTo>
                    <a:pt x="67300" y="153464"/>
                  </a:lnTo>
                  <a:lnTo>
                    <a:pt x="89563" y="115309"/>
                  </a:lnTo>
                  <a:lnTo>
                    <a:pt x="114317" y="81853"/>
                  </a:lnTo>
                  <a:lnTo>
                    <a:pt x="141311" y="53523"/>
                  </a:lnTo>
                  <a:lnTo>
                    <a:pt x="201023" y="13949"/>
                  </a:lnTo>
                  <a:lnTo>
                    <a:pt x="266700" y="0"/>
                  </a:lnTo>
                  <a:lnTo>
                    <a:pt x="300159" y="3558"/>
                  </a:lnTo>
                  <a:lnTo>
                    <a:pt x="363103" y="30747"/>
                  </a:lnTo>
                  <a:lnTo>
                    <a:pt x="419082" y="81853"/>
                  </a:lnTo>
                  <a:lnTo>
                    <a:pt x="443836" y="115309"/>
                  </a:lnTo>
                  <a:lnTo>
                    <a:pt x="466099" y="153464"/>
                  </a:lnTo>
                  <a:lnTo>
                    <a:pt x="485623" y="195893"/>
                  </a:lnTo>
                  <a:lnTo>
                    <a:pt x="502156" y="242168"/>
                  </a:lnTo>
                  <a:lnTo>
                    <a:pt x="515451" y="291862"/>
                  </a:lnTo>
                  <a:lnTo>
                    <a:pt x="525256" y="344550"/>
                  </a:lnTo>
                  <a:lnTo>
                    <a:pt x="531322" y="399805"/>
                  </a:lnTo>
                  <a:lnTo>
                    <a:pt x="533400" y="457200"/>
                  </a:lnTo>
                  <a:lnTo>
                    <a:pt x="531322" y="514594"/>
                  </a:lnTo>
                  <a:lnTo>
                    <a:pt x="525256" y="569849"/>
                  </a:lnTo>
                  <a:lnTo>
                    <a:pt x="515451" y="622537"/>
                  </a:lnTo>
                  <a:lnTo>
                    <a:pt x="502156" y="672231"/>
                  </a:lnTo>
                  <a:lnTo>
                    <a:pt x="485623" y="718506"/>
                  </a:lnTo>
                  <a:lnTo>
                    <a:pt x="466099" y="760935"/>
                  </a:lnTo>
                  <a:lnTo>
                    <a:pt x="443836" y="799090"/>
                  </a:lnTo>
                  <a:lnTo>
                    <a:pt x="419082" y="832546"/>
                  </a:lnTo>
                  <a:lnTo>
                    <a:pt x="392088" y="860876"/>
                  </a:lnTo>
                  <a:lnTo>
                    <a:pt x="332376" y="900450"/>
                  </a:lnTo>
                  <a:lnTo>
                    <a:pt x="266700" y="914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631077" y="5786527"/>
              <a:ext cx="236674" cy="1122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88150" y="4876800"/>
              <a:ext cx="635000" cy="939800"/>
            </a:xfrm>
            <a:custGeom>
              <a:avLst/>
              <a:gdLst/>
              <a:ahLst/>
              <a:cxnLst/>
              <a:rect l="l" t="t" r="r" b="b"/>
              <a:pathLst>
                <a:path w="635000" h="939800">
                  <a:moveTo>
                    <a:pt x="317500" y="0"/>
                  </a:moveTo>
                  <a:lnTo>
                    <a:pt x="244728" y="12433"/>
                  </a:lnTo>
                  <a:lnTo>
                    <a:pt x="177911" y="47837"/>
                  </a:lnTo>
                  <a:lnTo>
                    <a:pt x="147332" y="73265"/>
                  </a:lnTo>
                  <a:lnTo>
                    <a:pt x="118957" y="103369"/>
                  </a:lnTo>
                  <a:lnTo>
                    <a:pt x="93027" y="137795"/>
                  </a:lnTo>
                  <a:lnTo>
                    <a:pt x="69779" y="176185"/>
                  </a:lnTo>
                  <a:lnTo>
                    <a:pt x="49453" y="218186"/>
                  </a:lnTo>
                  <a:lnTo>
                    <a:pt x="32286" y="263441"/>
                  </a:lnTo>
                  <a:lnTo>
                    <a:pt x="18519" y="311596"/>
                  </a:lnTo>
                  <a:lnTo>
                    <a:pt x="8390" y="362294"/>
                  </a:lnTo>
                  <a:lnTo>
                    <a:pt x="2137" y="415180"/>
                  </a:lnTo>
                  <a:lnTo>
                    <a:pt x="0" y="469900"/>
                  </a:lnTo>
                  <a:lnTo>
                    <a:pt x="2137" y="524619"/>
                  </a:lnTo>
                  <a:lnTo>
                    <a:pt x="8390" y="577505"/>
                  </a:lnTo>
                  <a:lnTo>
                    <a:pt x="18519" y="628203"/>
                  </a:lnTo>
                  <a:lnTo>
                    <a:pt x="32286" y="676358"/>
                  </a:lnTo>
                  <a:lnTo>
                    <a:pt x="49453" y="721613"/>
                  </a:lnTo>
                  <a:lnTo>
                    <a:pt x="69779" y="763614"/>
                  </a:lnTo>
                  <a:lnTo>
                    <a:pt x="93027" y="802004"/>
                  </a:lnTo>
                  <a:lnTo>
                    <a:pt x="118957" y="836430"/>
                  </a:lnTo>
                  <a:lnTo>
                    <a:pt x="147332" y="866534"/>
                  </a:lnTo>
                  <a:lnTo>
                    <a:pt x="177911" y="891962"/>
                  </a:lnTo>
                  <a:lnTo>
                    <a:pt x="210456" y="912358"/>
                  </a:lnTo>
                  <a:lnTo>
                    <a:pt x="280489" y="936632"/>
                  </a:lnTo>
                  <a:lnTo>
                    <a:pt x="317500" y="939800"/>
                  </a:lnTo>
                  <a:lnTo>
                    <a:pt x="354510" y="936632"/>
                  </a:lnTo>
                  <a:lnTo>
                    <a:pt x="424543" y="912358"/>
                  </a:lnTo>
                  <a:lnTo>
                    <a:pt x="457088" y="891962"/>
                  </a:lnTo>
                  <a:lnTo>
                    <a:pt x="487667" y="866534"/>
                  </a:lnTo>
                  <a:lnTo>
                    <a:pt x="516042" y="836430"/>
                  </a:lnTo>
                  <a:lnTo>
                    <a:pt x="541972" y="802004"/>
                  </a:lnTo>
                  <a:lnTo>
                    <a:pt x="565220" y="763614"/>
                  </a:lnTo>
                  <a:lnTo>
                    <a:pt x="585546" y="721613"/>
                  </a:lnTo>
                  <a:lnTo>
                    <a:pt x="602713" y="676358"/>
                  </a:lnTo>
                  <a:lnTo>
                    <a:pt x="616480" y="628203"/>
                  </a:lnTo>
                  <a:lnTo>
                    <a:pt x="626609" y="577505"/>
                  </a:lnTo>
                  <a:lnTo>
                    <a:pt x="632862" y="524619"/>
                  </a:lnTo>
                  <a:lnTo>
                    <a:pt x="635000" y="469900"/>
                  </a:lnTo>
                  <a:lnTo>
                    <a:pt x="632862" y="415180"/>
                  </a:lnTo>
                  <a:lnTo>
                    <a:pt x="626609" y="362294"/>
                  </a:lnTo>
                  <a:lnTo>
                    <a:pt x="616480" y="311596"/>
                  </a:lnTo>
                  <a:lnTo>
                    <a:pt x="602713" y="263441"/>
                  </a:lnTo>
                  <a:lnTo>
                    <a:pt x="585546" y="218186"/>
                  </a:lnTo>
                  <a:lnTo>
                    <a:pt x="565220" y="176185"/>
                  </a:lnTo>
                  <a:lnTo>
                    <a:pt x="541972" y="137795"/>
                  </a:lnTo>
                  <a:lnTo>
                    <a:pt x="516042" y="103369"/>
                  </a:lnTo>
                  <a:lnTo>
                    <a:pt x="487667" y="73265"/>
                  </a:lnTo>
                  <a:lnTo>
                    <a:pt x="457088" y="47837"/>
                  </a:lnTo>
                  <a:lnTo>
                    <a:pt x="424543" y="27441"/>
                  </a:lnTo>
                  <a:lnTo>
                    <a:pt x="354510" y="3167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FF33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788150" y="4876800"/>
              <a:ext cx="635000" cy="939800"/>
            </a:xfrm>
            <a:custGeom>
              <a:avLst/>
              <a:gdLst/>
              <a:ahLst/>
              <a:cxnLst/>
              <a:rect l="l" t="t" r="r" b="b"/>
              <a:pathLst>
                <a:path w="635000" h="939800">
                  <a:moveTo>
                    <a:pt x="317500" y="939800"/>
                  </a:moveTo>
                  <a:lnTo>
                    <a:pt x="244728" y="927366"/>
                  </a:lnTo>
                  <a:lnTo>
                    <a:pt x="177911" y="891962"/>
                  </a:lnTo>
                  <a:lnTo>
                    <a:pt x="147332" y="866534"/>
                  </a:lnTo>
                  <a:lnTo>
                    <a:pt x="118957" y="836430"/>
                  </a:lnTo>
                  <a:lnTo>
                    <a:pt x="93027" y="802004"/>
                  </a:lnTo>
                  <a:lnTo>
                    <a:pt x="69779" y="763614"/>
                  </a:lnTo>
                  <a:lnTo>
                    <a:pt x="49453" y="721613"/>
                  </a:lnTo>
                  <a:lnTo>
                    <a:pt x="32286" y="676358"/>
                  </a:lnTo>
                  <a:lnTo>
                    <a:pt x="18519" y="628203"/>
                  </a:lnTo>
                  <a:lnTo>
                    <a:pt x="8390" y="577505"/>
                  </a:lnTo>
                  <a:lnTo>
                    <a:pt x="2137" y="524619"/>
                  </a:lnTo>
                  <a:lnTo>
                    <a:pt x="0" y="469900"/>
                  </a:lnTo>
                  <a:lnTo>
                    <a:pt x="2137" y="415180"/>
                  </a:lnTo>
                  <a:lnTo>
                    <a:pt x="8390" y="362294"/>
                  </a:lnTo>
                  <a:lnTo>
                    <a:pt x="18519" y="311596"/>
                  </a:lnTo>
                  <a:lnTo>
                    <a:pt x="32286" y="263441"/>
                  </a:lnTo>
                  <a:lnTo>
                    <a:pt x="49453" y="218186"/>
                  </a:lnTo>
                  <a:lnTo>
                    <a:pt x="69779" y="176185"/>
                  </a:lnTo>
                  <a:lnTo>
                    <a:pt x="93027" y="137795"/>
                  </a:lnTo>
                  <a:lnTo>
                    <a:pt x="118957" y="103369"/>
                  </a:lnTo>
                  <a:lnTo>
                    <a:pt x="147332" y="73265"/>
                  </a:lnTo>
                  <a:lnTo>
                    <a:pt x="177911" y="47837"/>
                  </a:lnTo>
                  <a:lnTo>
                    <a:pt x="210456" y="27441"/>
                  </a:lnTo>
                  <a:lnTo>
                    <a:pt x="280489" y="3167"/>
                  </a:lnTo>
                  <a:lnTo>
                    <a:pt x="317500" y="0"/>
                  </a:lnTo>
                  <a:lnTo>
                    <a:pt x="354510" y="3167"/>
                  </a:lnTo>
                  <a:lnTo>
                    <a:pt x="424543" y="27441"/>
                  </a:lnTo>
                  <a:lnTo>
                    <a:pt x="457088" y="47837"/>
                  </a:lnTo>
                  <a:lnTo>
                    <a:pt x="487667" y="73265"/>
                  </a:lnTo>
                  <a:lnTo>
                    <a:pt x="516042" y="103369"/>
                  </a:lnTo>
                  <a:lnTo>
                    <a:pt x="541972" y="137795"/>
                  </a:lnTo>
                  <a:lnTo>
                    <a:pt x="565220" y="176185"/>
                  </a:lnTo>
                  <a:lnTo>
                    <a:pt x="585546" y="218186"/>
                  </a:lnTo>
                  <a:lnTo>
                    <a:pt x="602713" y="263441"/>
                  </a:lnTo>
                  <a:lnTo>
                    <a:pt x="616480" y="311596"/>
                  </a:lnTo>
                  <a:lnTo>
                    <a:pt x="626609" y="362294"/>
                  </a:lnTo>
                  <a:lnTo>
                    <a:pt x="632862" y="415180"/>
                  </a:lnTo>
                  <a:lnTo>
                    <a:pt x="635000" y="469900"/>
                  </a:lnTo>
                  <a:lnTo>
                    <a:pt x="632862" y="524619"/>
                  </a:lnTo>
                  <a:lnTo>
                    <a:pt x="626609" y="577505"/>
                  </a:lnTo>
                  <a:lnTo>
                    <a:pt x="616480" y="628203"/>
                  </a:lnTo>
                  <a:lnTo>
                    <a:pt x="602713" y="676358"/>
                  </a:lnTo>
                  <a:lnTo>
                    <a:pt x="585546" y="721613"/>
                  </a:lnTo>
                  <a:lnTo>
                    <a:pt x="565220" y="763614"/>
                  </a:lnTo>
                  <a:lnTo>
                    <a:pt x="541972" y="802004"/>
                  </a:lnTo>
                  <a:lnTo>
                    <a:pt x="516042" y="836430"/>
                  </a:lnTo>
                  <a:lnTo>
                    <a:pt x="487667" y="866534"/>
                  </a:lnTo>
                  <a:lnTo>
                    <a:pt x="457088" y="891962"/>
                  </a:lnTo>
                  <a:lnTo>
                    <a:pt x="424543" y="912358"/>
                  </a:lnTo>
                  <a:lnTo>
                    <a:pt x="354510" y="936632"/>
                  </a:lnTo>
                  <a:lnTo>
                    <a:pt x="317500" y="939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245350" y="5181600"/>
              <a:ext cx="647700" cy="939800"/>
            </a:xfrm>
            <a:custGeom>
              <a:avLst/>
              <a:gdLst/>
              <a:ahLst/>
              <a:cxnLst/>
              <a:rect l="l" t="t" r="r" b="b"/>
              <a:pathLst>
                <a:path w="647700" h="939800">
                  <a:moveTo>
                    <a:pt x="323850" y="0"/>
                  </a:moveTo>
                  <a:lnTo>
                    <a:pt x="249527" y="12366"/>
                  </a:lnTo>
                  <a:lnTo>
                    <a:pt x="181336" y="47615"/>
                  </a:lnTo>
                  <a:lnTo>
                    <a:pt x="150143" y="72953"/>
                  </a:lnTo>
                  <a:lnTo>
                    <a:pt x="121209" y="102969"/>
                  </a:lnTo>
                  <a:lnTo>
                    <a:pt x="94773" y="137318"/>
                  </a:lnTo>
                  <a:lnTo>
                    <a:pt x="71079" y="175652"/>
                  </a:lnTo>
                  <a:lnTo>
                    <a:pt x="50367" y="217624"/>
                  </a:lnTo>
                  <a:lnTo>
                    <a:pt x="32879" y="262886"/>
                  </a:lnTo>
                  <a:lnTo>
                    <a:pt x="18857" y="311092"/>
                  </a:lnTo>
                  <a:lnTo>
                    <a:pt x="8541" y="361894"/>
                  </a:lnTo>
                  <a:lnTo>
                    <a:pt x="2175" y="414946"/>
                  </a:lnTo>
                  <a:lnTo>
                    <a:pt x="0" y="469900"/>
                  </a:lnTo>
                  <a:lnTo>
                    <a:pt x="2175" y="524619"/>
                  </a:lnTo>
                  <a:lnTo>
                    <a:pt x="8541" y="577505"/>
                  </a:lnTo>
                  <a:lnTo>
                    <a:pt x="18857" y="628203"/>
                  </a:lnTo>
                  <a:lnTo>
                    <a:pt x="32879" y="676358"/>
                  </a:lnTo>
                  <a:lnTo>
                    <a:pt x="50367" y="721613"/>
                  </a:lnTo>
                  <a:lnTo>
                    <a:pt x="71079" y="763614"/>
                  </a:lnTo>
                  <a:lnTo>
                    <a:pt x="94773" y="802004"/>
                  </a:lnTo>
                  <a:lnTo>
                    <a:pt x="121209" y="836430"/>
                  </a:lnTo>
                  <a:lnTo>
                    <a:pt x="150143" y="866534"/>
                  </a:lnTo>
                  <a:lnTo>
                    <a:pt x="181336" y="891962"/>
                  </a:lnTo>
                  <a:lnTo>
                    <a:pt x="214544" y="912358"/>
                  </a:lnTo>
                  <a:lnTo>
                    <a:pt x="286042" y="936632"/>
                  </a:lnTo>
                  <a:lnTo>
                    <a:pt x="323850" y="939800"/>
                  </a:lnTo>
                  <a:lnTo>
                    <a:pt x="361422" y="936632"/>
                  </a:lnTo>
                  <a:lnTo>
                    <a:pt x="432651" y="912358"/>
                  </a:lnTo>
                  <a:lnTo>
                    <a:pt x="465808" y="891962"/>
                  </a:lnTo>
                  <a:lnTo>
                    <a:pt x="496993" y="866534"/>
                  </a:lnTo>
                  <a:lnTo>
                    <a:pt x="525957" y="836430"/>
                  </a:lnTo>
                  <a:lnTo>
                    <a:pt x="552449" y="802004"/>
                  </a:lnTo>
                  <a:lnTo>
                    <a:pt x="576220" y="763614"/>
                  </a:lnTo>
                  <a:lnTo>
                    <a:pt x="597020" y="721613"/>
                  </a:lnTo>
                  <a:lnTo>
                    <a:pt x="614598" y="676358"/>
                  </a:lnTo>
                  <a:lnTo>
                    <a:pt x="628705" y="628203"/>
                  </a:lnTo>
                  <a:lnTo>
                    <a:pt x="639091" y="577505"/>
                  </a:lnTo>
                  <a:lnTo>
                    <a:pt x="645506" y="524619"/>
                  </a:lnTo>
                  <a:lnTo>
                    <a:pt x="647700" y="469900"/>
                  </a:lnTo>
                  <a:lnTo>
                    <a:pt x="645506" y="414946"/>
                  </a:lnTo>
                  <a:lnTo>
                    <a:pt x="639091" y="361894"/>
                  </a:lnTo>
                  <a:lnTo>
                    <a:pt x="628705" y="311092"/>
                  </a:lnTo>
                  <a:lnTo>
                    <a:pt x="614598" y="262886"/>
                  </a:lnTo>
                  <a:lnTo>
                    <a:pt x="597020" y="217624"/>
                  </a:lnTo>
                  <a:lnTo>
                    <a:pt x="576220" y="175652"/>
                  </a:lnTo>
                  <a:lnTo>
                    <a:pt x="552450" y="137318"/>
                  </a:lnTo>
                  <a:lnTo>
                    <a:pt x="525957" y="102969"/>
                  </a:lnTo>
                  <a:lnTo>
                    <a:pt x="496993" y="72953"/>
                  </a:lnTo>
                  <a:lnTo>
                    <a:pt x="465808" y="47615"/>
                  </a:lnTo>
                  <a:lnTo>
                    <a:pt x="432651" y="27304"/>
                  </a:lnTo>
                  <a:lnTo>
                    <a:pt x="361422" y="314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33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67527" y="5786527"/>
              <a:ext cx="471624" cy="1122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73877" y="4946650"/>
              <a:ext cx="2704284" cy="13064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256529" y="6435090"/>
            <a:ext cx="350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3300"/>
                </a:solidFill>
                <a:latin typeface="Times New Roman"/>
                <a:cs typeface="Times New Roman"/>
              </a:rPr>
              <a:t>Ion</a:t>
            </a:r>
            <a:r>
              <a:rPr sz="2400" spc="-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3300"/>
                </a:solidFill>
                <a:latin typeface="Times New Roman"/>
                <a:cs typeface="Times New Roman"/>
              </a:rPr>
              <a:t>Channels/Receptors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7081927" y="3576727"/>
            <a:ext cx="619125" cy="1228725"/>
            <a:chOff x="7081927" y="3576727"/>
            <a:chExt cx="619125" cy="1228725"/>
          </a:xfrm>
        </p:grpSpPr>
        <p:sp>
          <p:nvSpPr>
            <p:cNvPr id="131" name="object 131"/>
            <p:cNvSpPr/>
            <p:nvPr/>
          </p:nvSpPr>
          <p:spPr>
            <a:xfrm>
              <a:off x="7315199" y="3581400"/>
              <a:ext cx="374650" cy="1143000"/>
            </a:xfrm>
            <a:custGeom>
              <a:avLst/>
              <a:gdLst/>
              <a:ahLst/>
              <a:cxnLst/>
              <a:rect l="l" t="t" r="r" b="b"/>
              <a:pathLst>
                <a:path w="374650" h="1143000">
                  <a:moveTo>
                    <a:pt x="280670" y="0"/>
                  </a:moveTo>
                  <a:lnTo>
                    <a:pt x="92709" y="0"/>
                  </a:lnTo>
                  <a:lnTo>
                    <a:pt x="92709" y="857250"/>
                  </a:lnTo>
                  <a:lnTo>
                    <a:pt x="0" y="857250"/>
                  </a:lnTo>
                  <a:lnTo>
                    <a:pt x="186690" y="1143000"/>
                  </a:lnTo>
                  <a:lnTo>
                    <a:pt x="374650" y="857250"/>
                  </a:lnTo>
                  <a:lnTo>
                    <a:pt x="280670" y="857250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FF9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15199" y="3581400"/>
              <a:ext cx="374650" cy="1143000"/>
            </a:xfrm>
            <a:custGeom>
              <a:avLst/>
              <a:gdLst/>
              <a:ahLst/>
              <a:cxnLst/>
              <a:rect l="l" t="t" r="r" b="b"/>
              <a:pathLst>
                <a:path w="374650" h="1143000">
                  <a:moveTo>
                    <a:pt x="92709" y="0"/>
                  </a:moveTo>
                  <a:lnTo>
                    <a:pt x="92709" y="857250"/>
                  </a:lnTo>
                  <a:lnTo>
                    <a:pt x="0" y="857250"/>
                  </a:lnTo>
                  <a:lnTo>
                    <a:pt x="186690" y="1143000"/>
                  </a:lnTo>
                  <a:lnTo>
                    <a:pt x="374650" y="857250"/>
                  </a:lnTo>
                  <a:lnTo>
                    <a:pt x="280670" y="857250"/>
                  </a:lnTo>
                  <a:lnTo>
                    <a:pt x="280670" y="0"/>
                  </a:lnTo>
                  <a:lnTo>
                    <a:pt x="9270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234327" y="4643527"/>
              <a:ext cx="161744" cy="161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81927" y="3805327"/>
              <a:ext cx="161744" cy="161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539127" y="4110127"/>
              <a:ext cx="161744" cy="161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6325870" y="3657600"/>
            <a:ext cx="706120" cy="459740"/>
          </a:xfrm>
          <a:prstGeom prst="rect">
            <a:avLst/>
          </a:prstGeom>
          <a:solidFill>
            <a:srgbClr val="98FF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latin typeface="Times New Roman"/>
                <a:cs typeface="Times New Roman"/>
              </a:rPr>
              <a:t>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642359" y="6282690"/>
            <a:ext cx="1861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310"/>
              </a:spcBef>
            </a:pPr>
            <a:r>
              <a:rPr spc="-20" dirty="0">
                <a:solidFill>
                  <a:srgbClr val="FF0000"/>
                </a:solidFill>
              </a:rPr>
              <a:t>Treatment </a:t>
            </a:r>
            <a:r>
              <a:rPr dirty="0">
                <a:solidFill>
                  <a:srgbClr val="FF0000"/>
                </a:solidFill>
              </a:rPr>
              <a:t>of </a:t>
            </a:r>
            <a:r>
              <a:rPr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Status Epilepticus </a:t>
            </a:r>
            <a:r>
              <a:rPr dirty="0">
                <a:solidFill>
                  <a:srgbClr val="FF0000"/>
                </a:solidFill>
              </a:rPr>
              <a:t>in</a:t>
            </a:r>
            <a:r>
              <a:rPr spc="-2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Adults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67525"/>
            <a:ext cx="7305675" cy="498919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Initial</a:t>
            </a:r>
            <a:endParaRPr sz="3200">
              <a:latin typeface="Times New Roman"/>
              <a:cs typeface="Times New Roman"/>
            </a:endParaRPr>
          </a:p>
          <a:p>
            <a:pPr marL="354965" marR="711200" indent="-354965">
              <a:lnSpc>
                <a:spcPct val="112799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Diazepam, 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i.v.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5-10 mg (1-2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mg/min)  repeat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dose (5-10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mg) every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20-30</a:t>
            </a:r>
            <a:r>
              <a:rPr sz="2800" spc="-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min.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Lorazepam, </a:t>
            </a:r>
            <a:r>
              <a:rPr sz="2800" spc="-45" dirty="0">
                <a:solidFill>
                  <a:srgbClr val="FFCC00"/>
                </a:solidFill>
                <a:latin typeface="Times New Roman"/>
                <a:cs typeface="Times New Roman"/>
              </a:rPr>
              <a:t>i.v.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2-6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mg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(1</a:t>
            </a:r>
            <a:r>
              <a:rPr sz="2800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mg/min)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39"/>
              </a:spcBef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repeat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dose (2-6 mg)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every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20-30</a:t>
            </a:r>
            <a:r>
              <a:rPr sz="2800" spc="-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min.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Follow-up</a:t>
            </a:r>
            <a:endParaRPr sz="3200">
              <a:latin typeface="Times New Roman"/>
              <a:cs typeface="Times New Roman"/>
            </a:endParaRPr>
          </a:p>
          <a:p>
            <a:pPr marL="354965" marR="448309" indent="-354965">
              <a:lnSpc>
                <a:spcPct val="112799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Phenytoin, 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i.v.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15-20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mg/Kg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(30-50 mg/min).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repeat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dose (100-150 mg)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every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30</a:t>
            </a:r>
            <a:r>
              <a:rPr sz="2800" spc="-6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min.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54965">
              <a:lnSpc>
                <a:spcPct val="112799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Phenobarbital, </a:t>
            </a:r>
            <a:r>
              <a:rPr sz="2800" spc="-50" dirty="0">
                <a:solidFill>
                  <a:srgbClr val="FFCC00"/>
                </a:solidFill>
                <a:latin typeface="Times New Roman"/>
                <a:cs typeface="Times New Roman"/>
              </a:rPr>
              <a:t>i.v.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10-20 mg/Kg (25-30mg/min). 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repeat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dose (120-240 mg)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every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20</a:t>
            </a:r>
            <a:r>
              <a:rPr sz="28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min.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60" y="293370"/>
            <a:ext cx="4601845" cy="963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5445" marR="5080" indent="-373380">
              <a:lnSpc>
                <a:spcPts val="3550"/>
              </a:lnSpc>
              <a:spcBef>
                <a:spcPts val="459"/>
              </a:spcBef>
            </a:pPr>
            <a:r>
              <a:rPr sz="3200" spc="-40" dirty="0"/>
              <a:t>DIAZEPAM </a:t>
            </a:r>
            <a:r>
              <a:rPr sz="3200" spc="-45" dirty="0"/>
              <a:t>(Valium)</a:t>
            </a:r>
            <a:r>
              <a:rPr sz="3200" spc="-180" dirty="0"/>
              <a:t> </a:t>
            </a:r>
            <a:r>
              <a:rPr sz="3200" spc="-5" dirty="0"/>
              <a:t>AND  </a:t>
            </a:r>
            <a:r>
              <a:rPr sz="3200" spc="-35" dirty="0"/>
              <a:t>LORAZEPAM</a:t>
            </a:r>
            <a:r>
              <a:rPr sz="3200" spc="-15" dirty="0"/>
              <a:t> </a:t>
            </a:r>
            <a:r>
              <a:rPr sz="3200" dirty="0"/>
              <a:t>(Ativan)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Benzodiazepines.</a:t>
            </a:r>
          </a:p>
          <a:p>
            <a:pPr marL="355600" marR="5080" indent="-342900">
              <a:lnSpc>
                <a:spcPts val="279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pc="-30" dirty="0"/>
              <a:t>Will </a:t>
            </a:r>
            <a:r>
              <a:rPr spc="-5" dirty="0"/>
              <a:t>also </a:t>
            </a:r>
            <a:r>
              <a:rPr dirty="0"/>
              <a:t>be </a:t>
            </a:r>
            <a:r>
              <a:rPr spc="-5" dirty="0"/>
              <a:t>discussed with  Sedative</a:t>
            </a:r>
            <a:r>
              <a:rPr spc="-20" dirty="0"/>
              <a:t> </a:t>
            </a:r>
            <a:r>
              <a:rPr dirty="0"/>
              <a:t>hypnotics.</a:t>
            </a:r>
          </a:p>
          <a:p>
            <a:pPr marL="355600" indent="-342900">
              <a:lnSpc>
                <a:spcPct val="100000"/>
              </a:lnSpc>
              <a:spcBef>
                <a:spcPts val="12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Given</a:t>
            </a:r>
            <a:r>
              <a:rPr spc="-10" dirty="0"/>
              <a:t> </a:t>
            </a:r>
            <a:r>
              <a:rPr spc="-95" dirty="0"/>
              <a:t>I.V.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7740" y="3048000"/>
            <a:ext cx="5132070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Lorazepam may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be longer</a:t>
            </a:r>
            <a:r>
              <a:rPr sz="2800" spc="-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acting.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1° for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treating </a:t>
            </a:r>
            <a:r>
              <a:rPr sz="2800" i="1" dirty="0">
                <a:solidFill>
                  <a:srgbClr val="FFCC00"/>
                </a:solidFill>
                <a:latin typeface="Times New Roman"/>
                <a:cs typeface="Times New Roman"/>
              </a:rPr>
              <a:t>status</a:t>
            </a:r>
            <a:r>
              <a:rPr sz="2800" i="1" spc="-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epilepticus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Have muscle relaxant</a:t>
            </a:r>
            <a:r>
              <a:rPr sz="2800" spc="-4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6600"/>
                </a:solidFill>
                <a:latin typeface="Times New Roman"/>
                <a:cs typeface="Times New Roman"/>
              </a:rPr>
              <a:t>activity.</a:t>
            </a:r>
            <a:endParaRPr sz="2800">
              <a:latin typeface="Times New Roman"/>
              <a:cs typeface="Times New Roman"/>
            </a:endParaRPr>
          </a:p>
          <a:p>
            <a:pPr marL="355600" marR="196850" indent="-342900">
              <a:lnSpc>
                <a:spcPts val="278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Allosteric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modulators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of</a:t>
            </a:r>
            <a:r>
              <a:rPr sz="2800" spc="-8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receptors.</a:t>
            </a:r>
            <a:endParaRPr sz="2800">
              <a:latin typeface="Times New Roman"/>
              <a:cs typeface="Times New Roman"/>
            </a:endParaRPr>
          </a:p>
          <a:p>
            <a:pPr marL="355600" marR="551815" indent="-342900">
              <a:lnSpc>
                <a:spcPct val="829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Potentiate </a:t>
            </a:r>
            <a:r>
              <a:rPr sz="2800" spc="-10" dirty="0">
                <a:solidFill>
                  <a:srgbClr val="FF6600"/>
                </a:solidFill>
                <a:latin typeface="Times New Roman"/>
                <a:cs typeface="Times New Roman"/>
              </a:rPr>
              <a:t>GABA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function</a:t>
            </a:r>
            <a:r>
              <a:rPr sz="2800" spc="-21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FF6600"/>
                </a:solidFill>
                <a:latin typeface="Times New Roman"/>
                <a:cs typeface="Times New Roman"/>
              </a:rPr>
              <a:t>by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increasing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frequency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channel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 opening.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2472690"/>
            <a:ext cx="13950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Toxicity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FF66CC"/>
                </a:solidFill>
                <a:latin typeface="Times New Roman"/>
                <a:cs typeface="Times New Roman"/>
              </a:rPr>
              <a:t>Sedation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3326129"/>
            <a:ext cx="209359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  <a:tab pos="141351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Children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manifest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paradoxical 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hyperactivity.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Tolerance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Treatment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Seizures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744220"/>
            <a:ext cx="7795895" cy="50038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3200"/>
              </a:lnSpc>
              <a:spcBef>
                <a:spcPts val="390"/>
              </a:spcBef>
            </a:pPr>
            <a:r>
              <a:rPr sz="3600" b="1" spc="-60" dirty="0">
                <a:solidFill>
                  <a:srgbClr val="FF6600"/>
                </a:solidFill>
                <a:latin typeface="Times New Roman"/>
                <a:cs typeface="Times New Roman"/>
              </a:rPr>
              <a:t>PARTIAL </a:t>
            </a:r>
            <a:r>
              <a:rPr sz="3600" b="1" dirty="0">
                <a:solidFill>
                  <a:srgbClr val="FF6600"/>
                </a:solidFill>
                <a:latin typeface="Times New Roman"/>
                <a:cs typeface="Times New Roman"/>
              </a:rPr>
              <a:t>SEIZURES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(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Simple and</a:t>
            </a:r>
            <a:r>
              <a:rPr sz="2800" spc="-19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Complex,  </a:t>
            </a:r>
            <a:r>
              <a:rPr sz="2800" dirty="0">
                <a:solidFill>
                  <a:srgbClr val="FF6600"/>
                </a:solidFill>
                <a:latin typeface="Times New Roman"/>
                <a:cs typeface="Times New Roman"/>
              </a:rPr>
              <a:t>including </a:t>
            </a: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secondarily generalized)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695"/>
              </a:lnSpc>
              <a:spcBef>
                <a:spcPts val="500"/>
              </a:spcBef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Drugs of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choice: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Carbamazepine</a:t>
            </a:r>
            <a:endParaRPr sz="3200">
              <a:latin typeface="Times New Roman"/>
              <a:cs typeface="Times New Roman"/>
            </a:endParaRPr>
          </a:p>
          <a:p>
            <a:pPr marL="3164205">
              <a:lnSpc>
                <a:spcPts val="3695"/>
              </a:lnSpc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Phenytoin</a:t>
            </a:r>
            <a:endParaRPr sz="3200">
              <a:latin typeface="Times New Roman"/>
              <a:cs typeface="Times New Roman"/>
            </a:endParaRPr>
          </a:p>
          <a:p>
            <a:pPr marL="3164840">
              <a:lnSpc>
                <a:spcPct val="100000"/>
              </a:lnSpc>
              <a:spcBef>
                <a:spcPts val="420"/>
              </a:spcBef>
            </a:pPr>
            <a:r>
              <a:rPr sz="3200" spc="-40" dirty="0">
                <a:solidFill>
                  <a:srgbClr val="FFCC00"/>
                </a:solidFill>
                <a:latin typeface="Times New Roman"/>
                <a:cs typeface="Times New Roman"/>
              </a:rPr>
              <a:t>Valproate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0">
              <a:latin typeface="Times New Roman"/>
              <a:cs typeface="Times New Roman"/>
            </a:endParaRPr>
          </a:p>
          <a:p>
            <a:pPr marL="355600" marR="365760">
              <a:lnSpc>
                <a:spcPts val="3560"/>
              </a:lnSpc>
              <a:tabLst>
                <a:tab pos="2755265" algn="l"/>
                <a:tab pos="5075555" algn="l"/>
              </a:tabLst>
            </a:pPr>
            <a:r>
              <a:rPr sz="3200" u="heavy" spc="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200" u="heavy" spc="-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u="heavy" spc="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rn</a:t>
            </a:r>
            <a:r>
              <a:rPr sz="3200" u="heavy" spc="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ti</a:t>
            </a:r>
            <a:r>
              <a:rPr sz="3200" u="heavy" spc="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3200" u="heavy" spc="10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u="heavy" spc="-5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L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am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ri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g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,	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p</a:t>
            </a:r>
            <a:r>
              <a:rPr sz="3200" spc="5" dirty="0">
                <a:solidFill>
                  <a:srgbClr val="FFCC66"/>
                </a:solidFill>
                <a:latin typeface="Times New Roman"/>
                <a:cs typeface="Times New Roman"/>
              </a:rPr>
              <a:t>h</a:t>
            </a:r>
            <a:r>
              <a:rPr sz="3200" spc="10" dirty="0">
                <a:solidFill>
                  <a:srgbClr val="FFCC66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FFCC66"/>
                </a:solidFill>
                <a:latin typeface="Times New Roman"/>
                <a:cs typeface="Times New Roman"/>
              </a:rPr>
              <a:t>no</a:t>
            </a:r>
            <a:r>
              <a:rPr sz="3200" dirty="0">
                <a:solidFill>
                  <a:srgbClr val="FFCC66"/>
                </a:solidFill>
                <a:latin typeface="Times New Roman"/>
                <a:cs typeface="Times New Roman"/>
              </a:rPr>
              <a:t>b</a:t>
            </a:r>
            <a:r>
              <a:rPr sz="3200" spc="10" dirty="0">
                <a:solidFill>
                  <a:srgbClr val="FFCC66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CC66"/>
                </a:solidFill>
                <a:latin typeface="Times New Roman"/>
                <a:cs typeface="Times New Roman"/>
              </a:rPr>
              <a:t>r</a:t>
            </a:r>
            <a:r>
              <a:rPr sz="3200" spc="5" dirty="0">
                <a:solidFill>
                  <a:srgbClr val="FFCC66"/>
                </a:solidFill>
                <a:latin typeface="Times New Roman"/>
                <a:cs typeface="Times New Roman"/>
              </a:rPr>
              <a:t>b</a:t>
            </a:r>
            <a:r>
              <a:rPr sz="3200" dirty="0">
                <a:solidFill>
                  <a:srgbClr val="FFCC66"/>
                </a:solidFill>
                <a:latin typeface="Times New Roman"/>
                <a:cs typeface="Times New Roman"/>
              </a:rPr>
              <a:t>i</a:t>
            </a:r>
            <a:r>
              <a:rPr sz="3200" spc="-10" dirty="0">
                <a:solidFill>
                  <a:srgbClr val="FFCC66"/>
                </a:solidFill>
                <a:latin typeface="Times New Roman"/>
                <a:cs typeface="Times New Roman"/>
              </a:rPr>
              <a:t>t</a:t>
            </a:r>
            <a:r>
              <a:rPr sz="3200" spc="10" dirty="0">
                <a:solidFill>
                  <a:srgbClr val="FFCC66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FFCC66"/>
                </a:solidFill>
                <a:latin typeface="Times New Roman"/>
                <a:cs typeface="Times New Roman"/>
              </a:rPr>
              <a:t>l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,  primidone, oxcarbamazepine.</a:t>
            </a:r>
            <a:endParaRPr sz="3200">
              <a:latin typeface="Times New Roman"/>
              <a:cs typeface="Times New Roman"/>
            </a:endParaRPr>
          </a:p>
          <a:p>
            <a:pPr marL="355600" marR="750570" indent="-36830">
              <a:lnSpc>
                <a:spcPts val="3560"/>
              </a:lnSpc>
              <a:spcBef>
                <a:spcPts val="790"/>
              </a:spcBef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Add-on therapy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: Gabapentin, topiramate,  tiagabine, levetiracetam,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zonisamide.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pc="-20" dirty="0">
                <a:solidFill>
                  <a:srgbClr val="FF0000"/>
                </a:solidFill>
              </a:rPr>
              <a:t>Treatment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Seizures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56640"/>
            <a:ext cx="8261350" cy="499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95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6600"/>
                </a:solidFill>
                <a:latin typeface="Times New Roman"/>
                <a:cs typeface="Times New Roman"/>
              </a:rPr>
              <a:t>PRIMARY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GENERALIZED</a:t>
            </a:r>
            <a:r>
              <a:rPr sz="3200" b="1" spc="-21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TONIC-CLONIC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ts val="3695"/>
              </a:lnSpc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SEIZURES (</a:t>
            </a:r>
            <a:r>
              <a:rPr sz="3200" b="1" i="1" dirty="0">
                <a:solidFill>
                  <a:srgbClr val="FF6600"/>
                </a:solidFill>
                <a:latin typeface="Times New Roman"/>
                <a:cs typeface="Times New Roman"/>
              </a:rPr>
              <a:t>Grand</a:t>
            </a:r>
            <a:r>
              <a:rPr sz="3200" b="1" i="1" spc="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6600"/>
                </a:solidFill>
                <a:latin typeface="Times New Roman"/>
                <a:cs typeface="Times New Roman"/>
              </a:rPr>
              <a:t>Mal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R="2082800" algn="ctr">
              <a:lnSpc>
                <a:spcPts val="3695"/>
              </a:lnSpc>
              <a:spcBef>
                <a:spcPts val="520"/>
              </a:spcBef>
              <a:tabLst>
                <a:tab pos="2921635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Drugs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of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choice:	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Carbamazepine</a:t>
            </a:r>
            <a:endParaRPr sz="3200">
              <a:latin typeface="Times New Roman"/>
              <a:cs typeface="Times New Roman"/>
            </a:endParaRPr>
          </a:p>
          <a:p>
            <a:pPr marR="66675" algn="ctr">
              <a:lnSpc>
                <a:spcPts val="3695"/>
              </a:lnSpc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Phenytoin</a:t>
            </a:r>
            <a:endParaRPr sz="3200">
              <a:latin typeface="Times New Roman"/>
              <a:cs typeface="Times New Roman"/>
            </a:endParaRPr>
          </a:p>
          <a:p>
            <a:pPr marL="36830" algn="ctr">
              <a:lnSpc>
                <a:spcPct val="100000"/>
              </a:lnSpc>
              <a:spcBef>
                <a:spcPts val="409"/>
              </a:spcBef>
            </a:pPr>
            <a:r>
              <a:rPr sz="3200" spc="-35" dirty="0">
                <a:solidFill>
                  <a:srgbClr val="FFCC00"/>
                </a:solidFill>
                <a:latin typeface="Times New Roman"/>
                <a:cs typeface="Times New Roman"/>
              </a:rPr>
              <a:t>Valproate*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Times New Roman"/>
              <a:cs typeface="Times New Roman"/>
            </a:endParaRPr>
          </a:p>
          <a:p>
            <a:pPr marL="355600" marR="934719">
              <a:lnSpc>
                <a:spcPct val="92600"/>
              </a:lnSpc>
              <a:tabLst>
                <a:tab pos="2755265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Alternatives: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	Lamotrigine, phenobarbital,  topiramate, oxcartbazepine, primidone,  levetiracetam.</a:t>
            </a:r>
            <a:endParaRPr sz="320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  <a:spcBef>
                <a:spcPts val="509"/>
              </a:spcBef>
            </a:pP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*</a:t>
            </a:r>
            <a:r>
              <a:rPr sz="20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Not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approved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except if absence 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seizure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is</a:t>
            </a:r>
            <a:r>
              <a:rPr sz="2000" b="1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involved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7772400" cy="5969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280"/>
              </a:lnSpc>
            </a:pPr>
            <a:r>
              <a:rPr spc="-20" dirty="0">
                <a:solidFill>
                  <a:srgbClr val="FF0000"/>
                </a:solidFill>
              </a:rPr>
              <a:t>Treatment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Seizures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39470"/>
            <a:ext cx="8204834" cy="45300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GENERALIZED ABSENCE</a:t>
            </a:r>
            <a:r>
              <a:rPr sz="3200" b="1" spc="-18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09"/>
              </a:spcBef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Drugs of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choice: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Ethosuximide</a:t>
            </a:r>
            <a:endParaRPr sz="3200">
              <a:latin typeface="Times New Roman"/>
              <a:cs typeface="Times New Roman"/>
            </a:endParaRPr>
          </a:p>
          <a:p>
            <a:pPr marR="102870" algn="ctr">
              <a:lnSpc>
                <a:spcPct val="100000"/>
              </a:lnSpc>
              <a:spcBef>
                <a:spcPts val="520"/>
              </a:spcBef>
            </a:pPr>
            <a:r>
              <a:rPr sz="3200" spc="-35" dirty="0">
                <a:solidFill>
                  <a:srgbClr val="FFCC00"/>
                </a:solidFill>
                <a:latin typeface="Times New Roman"/>
                <a:cs typeface="Times New Roman"/>
              </a:rPr>
              <a:t>Valproate*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400">
              <a:latin typeface="Times New Roman"/>
              <a:cs typeface="Times New Roman"/>
            </a:endParaRPr>
          </a:p>
          <a:p>
            <a:pPr marL="355600" marR="763905">
              <a:lnSpc>
                <a:spcPts val="3560"/>
              </a:lnSpc>
              <a:tabLst>
                <a:tab pos="3164205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Alternatives: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	Lamotrigine, clonazepam,  zonisamide,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opiramate</a:t>
            </a:r>
            <a:r>
              <a:rPr sz="2800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(?)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370"/>
              </a:lnSpc>
              <a:spcBef>
                <a:spcPts val="5"/>
              </a:spcBef>
            </a:pP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* First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choice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if primary generalized tonic-clonic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seizure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is also 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present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pc="-20" dirty="0">
                <a:solidFill>
                  <a:srgbClr val="FF0000"/>
                </a:solidFill>
              </a:rPr>
              <a:t>Treatment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Seizures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28040"/>
            <a:ext cx="7032625" cy="963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ts val="3550"/>
              </a:lnSpc>
              <a:spcBef>
                <a:spcPts val="459"/>
              </a:spcBef>
            </a:pPr>
            <a:r>
              <a:rPr sz="3200" b="1" spc="-30" dirty="0">
                <a:solidFill>
                  <a:srgbClr val="FF6600"/>
                </a:solidFill>
                <a:latin typeface="Times New Roman"/>
                <a:cs typeface="Times New Roman"/>
              </a:rPr>
              <a:t>ATYPICAL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ABSENCE,</a:t>
            </a:r>
            <a:r>
              <a:rPr sz="3200" b="1" spc="-38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MYOCLONIC,  </a:t>
            </a:r>
            <a:r>
              <a:rPr sz="3200" b="1" spc="-45" dirty="0">
                <a:solidFill>
                  <a:srgbClr val="FF6600"/>
                </a:solidFill>
                <a:latin typeface="Times New Roman"/>
                <a:cs typeface="Times New Roman"/>
              </a:rPr>
              <a:t>ATONIC*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1832609"/>
            <a:ext cx="2745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Drugs of</a:t>
            </a:r>
            <a:r>
              <a:rPr sz="3200" spc="-8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choice: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140" y="1767839"/>
            <a:ext cx="2447290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3200" spc="-40" dirty="0">
                <a:solidFill>
                  <a:srgbClr val="FFCC00"/>
                </a:solidFill>
                <a:latin typeface="Times New Roman"/>
                <a:cs typeface="Times New Roman"/>
              </a:rPr>
              <a:t>Valproate 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Clonazepam  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L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am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ri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g</a:t>
            </a:r>
            <a:r>
              <a:rPr sz="3200" spc="-1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*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*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4030979"/>
            <a:ext cx="8484870" cy="17932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616075">
              <a:lnSpc>
                <a:spcPts val="3550"/>
              </a:lnSpc>
              <a:spcBef>
                <a:spcPts val="459"/>
              </a:spcBef>
              <a:tabLst>
                <a:tab pos="2755265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Alternatives: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	</a:t>
            </a:r>
            <a:r>
              <a:rPr sz="3200" spc="-20" dirty="0">
                <a:solidFill>
                  <a:srgbClr val="FFCC00"/>
                </a:solidFill>
                <a:latin typeface="Times New Roman"/>
                <a:cs typeface="Times New Roman"/>
              </a:rPr>
              <a:t>Topiramate,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clonazepam,  zonisamide, felbamate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00" b="1" dirty="0">
                <a:solidFill>
                  <a:srgbClr val="FF9833"/>
                </a:solidFill>
                <a:latin typeface="Times New Roman"/>
                <a:cs typeface="Times New Roman"/>
              </a:rPr>
              <a:t>* Often </a:t>
            </a:r>
            <a:r>
              <a:rPr sz="2400" b="1" spc="-5" dirty="0">
                <a:solidFill>
                  <a:srgbClr val="FF9833"/>
                </a:solidFill>
                <a:latin typeface="Times New Roman"/>
                <a:cs typeface="Times New Roman"/>
              </a:rPr>
              <a:t>refractory </a:t>
            </a:r>
            <a:r>
              <a:rPr sz="2400" b="1" dirty="0">
                <a:solidFill>
                  <a:srgbClr val="FF9833"/>
                </a:solidFill>
                <a:latin typeface="Times New Roman"/>
                <a:cs typeface="Times New Roman"/>
              </a:rPr>
              <a:t>to</a:t>
            </a:r>
            <a:r>
              <a:rPr sz="2400" b="1" spc="-10" dirty="0">
                <a:solidFill>
                  <a:srgbClr val="FF98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9833"/>
                </a:solidFill>
                <a:latin typeface="Times New Roman"/>
                <a:cs typeface="Times New Roman"/>
              </a:rPr>
              <a:t>medications.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**Not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FDA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approved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for this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indication. May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worsen</a:t>
            </a:r>
            <a:r>
              <a:rPr sz="2400" b="1" spc="-1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myoclonus.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pc="-20" dirty="0">
                <a:solidFill>
                  <a:srgbClr val="FF0000"/>
                </a:solidFill>
              </a:rPr>
              <a:t>Treatment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Seizures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32840"/>
            <a:ext cx="7853045" cy="4145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FF6600"/>
                </a:solidFill>
                <a:latin typeface="Times New Roman"/>
                <a:cs typeface="Times New Roman"/>
              </a:rPr>
              <a:t>INFANTILE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FF6600"/>
                </a:solidFill>
                <a:latin typeface="Times New Roman"/>
                <a:cs typeface="Times New Roman"/>
              </a:rPr>
              <a:t>SPASMS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Times New Roman"/>
              <a:cs typeface="Times New Roman"/>
            </a:endParaRPr>
          </a:p>
          <a:p>
            <a:pPr marL="355600">
              <a:lnSpc>
                <a:spcPts val="3700"/>
              </a:lnSpc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Drugs of 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choice: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Corticotropin 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(IM)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3162935">
              <a:lnSpc>
                <a:spcPts val="3700"/>
              </a:lnSpc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Corticosteroids</a:t>
            </a:r>
            <a:r>
              <a:rPr sz="3200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(Prednisone)</a:t>
            </a:r>
            <a:endParaRPr sz="3200">
              <a:latin typeface="Times New Roman"/>
              <a:cs typeface="Times New Roman"/>
            </a:endParaRPr>
          </a:p>
          <a:p>
            <a:pPr marL="3163570">
              <a:lnSpc>
                <a:spcPct val="100000"/>
              </a:lnSpc>
              <a:spcBef>
                <a:spcPts val="509"/>
              </a:spcBef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Zonisamide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0">
              <a:latin typeface="Times New Roman"/>
              <a:cs typeface="Times New Roman"/>
            </a:endParaRPr>
          </a:p>
          <a:p>
            <a:pPr marL="355600" marR="932815">
              <a:lnSpc>
                <a:spcPts val="3560"/>
              </a:lnSpc>
              <a:tabLst>
                <a:tab pos="2755265" algn="l"/>
              </a:tabLst>
            </a:pPr>
            <a:r>
              <a:rPr sz="3200" u="heavy" dirty="0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Alternatives: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	Clonazepam, nitrazepam,  vigabatrin,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phenobarbital.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21030">
              <a:lnSpc>
                <a:spcPct val="100000"/>
              </a:lnSpc>
              <a:spcBef>
                <a:spcPts val="310"/>
              </a:spcBef>
            </a:pPr>
            <a:r>
              <a:rPr spc="-20" dirty="0">
                <a:solidFill>
                  <a:srgbClr val="FF0000"/>
                </a:solidFill>
              </a:rPr>
              <a:t>Treatment </a:t>
            </a:r>
            <a:r>
              <a:rPr dirty="0">
                <a:solidFill>
                  <a:srgbClr val="FF0000"/>
                </a:solidFill>
              </a:rPr>
              <a:t>of </a:t>
            </a:r>
            <a:r>
              <a:rPr spc="-5" dirty="0">
                <a:solidFill>
                  <a:srgbClr val="FF0000"/>
                </a:solidFill>
              </a:rPr>
              <a:t>Seizures </a:t>
            </a:r>
            <a:r>
              <a:rPr dirty="0">
                <a:solidFill>
                  <a:srgbClr val="FF0000"/>
                </a:solidFill>
              </a:rPr>
              <a:t>in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Pregnancy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763270"/>
            <a:ext cx="278892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Phenytoin  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200" b="1" spc="1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ba</a:t>
            </a:r>
            <a:r>
              <a:rPr sz="3200"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200" b="1" spc="10" dirty="0">
                <a:solidFill>
                  <a:srgbClr val="FF6600"/>
                </a:solidFill>
                <a:latin typeface="Times New Roman"/>
                <a:cs typeface="Times New Roman"/>
              </a:rPr>
              <a:t>ze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p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3140" y="763270"/>
            <a:ext cx="251777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P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h</a:t>
            </a:r>
            <a:r>
              <a:rPr sz="3200" b="1" spc="1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no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b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200" b="1" spc="10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b</a:t>
            </a:r>
            <a:r>
              <a:rPr sz="3200"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3200" b="1" spc="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FF6600"/>
                </a:solidFill>
                <a:latin typeface="Times New Roman"/>
                <a:cs typeface="Times New Roman"/>
              </a:rPr>
              <a:t>l  </a:t>
            </a:r>
            <a:r>
              <a:rPr sz="32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Primidone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096770"/>
            <a:ext cx="8261350" cy="21145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ts val="3100"/>
              </a:lnSpc>
              <a:spcBef>
                <a:spcPts val="420"/>
              </a:spcBef>
            </a:pP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They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may all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cause hemorrhage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in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infant due to  vitamin K </a:t>
            </a:r>
            <a:r>
              <a:rPr sz="2800" b="1" spc="-20" dirty="0">
                <a:solidFill>
                  <a:srgbClr val="98FF66"/>
                </a:solidFill>
                <a:latin typeface="Times New Roman"/>
                <a:cs typeface="Times New Roman"/>
              </a:rPr>
              <a:t>deficiency, </a:t>
            </a:r>
            <a:r>
              <a:rPr sz="2800" b="1" spc="-10" dirty="0">
                <a:solidFill>
                  <a:srgbClr val="98FF66"/>
                </a:solidFill>
                <a:latin typeface="Times New Roman"/>
                <a:cs typeface="Times New Roman"/>
              </a:rPr>
              <a:t>requiring treatment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mother 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and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 newborn.</a:t>
            </a:r>
            <a:endParaRPr sz="2800">
              <a:latin typeface="Times New Roman"/>
              <a:cs typeface="Times New Roman"/>
            </a:endParaRPr>
          </a:p>
          <a:p>
            <a:pPr marL="355600" marR="90805" indent="-342900">
              <a:lnSpc>
                <a:spcPts val="3090"/>
              </a:lnSpc>
              <a:spcBef>
                <a:spcPts val="705"/>
              </a:spcBef>
            </a:pP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They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all have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risks </a:t>
            </a:r>
            <a:r>
              <a:rPr sz="2800" b="1" spc="5" dirty="0">
                <a:solidFill>
                  <a:srgbClr val="98FF66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congenital anomalies (oral</a:t>
            </a:r>
            <a:r>
              <a:rPr sz="2800" b="1" spc="-114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cleft,  cardiac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neural </a:t>
            </a:r>
            <a:r>
              <a:rPr sz="2800" b="1" dirty="0">
                <a:solidFill>
                  <a:srgbClr val="98FF66"/>
                </a:solidFill>
                <a:latin typeface="Times New Roman"/>
                <a:cs typeface="Times New Roman"/>
              </a:rPr>
              <a:t>tube</a:t>
            </a:r>
            <a:r>
              <a:rPr sz="2800" b="1" spc="-20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defects).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40" y="4287520"/>
            <a:ext cx="1679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4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800" spc="-15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toge</a:t>
            </a:r>
            <a:r>
              <a:rPr sz="2800" spc="1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s: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4339" y="4220210"/>
            <a:ext cx="5050790" cy="10134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3086735" algn="l"/>
              </a:tabLst>
            </a:pPr>
            <a:r>
              <a:rPr sz="2800" spc="-40" dirty="0">
                <a:solidFill>
                  <a:srgbClr val="FF6600"/>
                </a:solidFill>
                <a:latin typeface="Times New Roman"/>
                <a:cs typeface="Times New Roman"/>
              </a:rPr>
              <a:t>Valproic</a:t>
            </a:r>
            <a:r>
              <a:rPr sz="2800" spc="-2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acid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causes	</a:t>
            </a:r>
            <a:r>
              <a:rPr sz="2800" i="1" dirty="0">
                <a:solidFill>
                  <a:srgbClr val="FFCC00"/>
                </a:solidFill>
                <a:latin typeface="Times New Roman"/>
                <a:cs typeface="Times New Roman"/>
              </a:rPr>
              <a:t>spina</a:t>
            </a:r>
            <a:r>
              <a:rPr sz="2800" i="1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FFCC00"/>
                </a:solidFill>
                <a:latin typeface="Times New Roman"/>
                <a:cs typeface="Times New Roman"/>
              </a:rPr>
              <a:t>bifida.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spc="-25" dirty="0">
                <a:solidFill>
                  <a:srgbClr val="FF6600"/>
                </a:solidFill>
                <a:latin typeface="Times New Roman"/>
                <a:cs typeface="Times New Roman"/>
              </a:rPr>
              <a:t>Topiramate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causes limb agenesis</a:t>
            </a:r>
            <a:r>
              <a:rPr sz="2800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040" y="5141912"/>
            <a:ext cx="7757159" cy="101155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rodents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hypospadias in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male</a:t>
            </a:r>
            <a:r>
              <a:rPr sz="2800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infants.</a:t>
            </a:r>
            <a:endParaRPr sz="2800">
              <a:latin typeface="Times New Roman"/>
              <a:cs typeface="Times New Roman"/>
            </a:endParaRPr>
          </a:p>
          <a:p>
            <a:pPr marL="2413000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solidFill>
                  <a:srgbClr val="FF6600"/>
                </a:solidFill>
                <a:latin typeface="Times New Roman"/>
                <a:cs typeface="Times New Roman"/>
              </a:rPr>
              <a:t>Zonisamide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teratogenic 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in</a:t>
            </a:r>
            <a:r>
              <a:rPr sz="2800" spc="-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animals</a:t>
            </a:r>
            <a:r>
              <a:rPr sz="3200" spc="-5" dirty="0">
                <a:solidFill>
                  <a:srgbClr val="FFCC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7329"/>
            <a:ext cx="7772400" cy="99441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48260" rIns="0" bIns="0" rtlCol="0">
            <a:spAutoFit/>
          </a:bodyPr>
          <a:lstStyle/>
          <a:p>
            <a:pPr marL="1770380" marR="1374140" indent="-387350">
              <a:lnSpc>
                <a:spcPts val="3550"/>
              </a:lnSpc>
              <a:spcBef>
                <a:spcPts val="380"/>
              </a:spcBef>
            </a:pPr>
            <a:r>
              <a:rPr sz="3200" dirty="0">
                <a:solidFill>
                  <a:srgbClr val="FF6600"/>
                </a:solidFill>
              </a:rPr>
              <a:t>INTERACTIONS</a:t>
            </a:r>
            <a:r>
              <a:rPr sz="3200" spc="-90" dirty="0">
                <a:solidFill>
                  <a:srgbClr val="FF6600"/>
                </a:solidFill>
              </a:rPr>
              <a:t> </a:t>
            </a:r>
            <a:r>
              <a:rPr sz="3200" dirty="0">
                <a:solidFill>
                  <a:srgbClr val="FF6600"/>
                </a:solidFill>
              </a:rPr>
              <a:t>BETWEEN  ANTISEIZURE</a:t>
            </a:r>
            <a:r>
              <a:rPr sz="3200" spc="-10" dirty="0">
                <a:solidFill>
                  <a:srgbClr val="FF6600"/>
                </a:solidFill>
              </a:rPr>
              <a:t> </a:t>
            </a:r>
            <a:r>
              <a:rPr sz="3200" spc="-5" dirty="0">
                <a:solidFill>
                  <a:srgbClr val="FF6600"/>
                </a:solidFill>
              </a:rPr>
              <a:t>DRUGS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14120"/>
            <a:ext cx="4784090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1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With </a:t>
            </a:r>
            <a:r>
              <a:rPr sz="2800" b="1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other </a:t>
            </a:r>
            <a:r>
              <a:rPr sz="28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antiepileptic</a:t>
            </a:r>
            <a:r>
              <a:rPr sz="2800" b="1" u="heavy" spc="-9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Drugs: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- </a:t>
            </a:r>
            <a:r>
              <a:rPr sz="24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Carbamazepine</a:t>
            </a:r>
            <a:r>
              <a:rPr sz="2400" b="1" spc="-15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2033270"/>
            <a:ext cx="1871980" cy="770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105"/>
              </a:spcBef>
            </a:pP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phenytoin 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ph</a:t>
            </a:r>
            <a:r>
              <a:rPr sz="24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b</a:t>
            </a:r>
            <a:r>
              <a:rPr sz="2400" b="1" spc="1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tal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339" y="2033270"/>
            <a:ext cx="5267325" cy="770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metabolism of carbamazepine 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metabolism of</a:t>
            </a:r>
            <a:r>
              <a:rPr sz="24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epoxide.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171190"/>
            <a:ext cx="217805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3499"/>
              </a:lnSpc>
            </a:pP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- </a:t>
            </a:r>
            <a:r>
              <a:rPr sz="2400" b="1" spc="-5" dirty="0">
                <a:solidFill>
                  <a:srgbClr val="98FF66"/>
                </a:solidFill>
                <a:latin typeface="Times New Roman"/>
                <a:cs typeface="Times New Roman"/>
              </a:rPr>
              <a:t>Phenytoin</a:t>
            </a:r>
            <a:r>
              <a:rPr sz="2400" b="1" spc="-50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with  primidone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4339" y="3549650"/>
            <a:ext cx="510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conversion </a:t>
            </a:r>
            <a:r>
              <a:rPr sz="24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to</a:t>
            </a:r>
            <a:r>
              <a:rPr sz="24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phenobarbital.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4307840"/>
            <a:ext cx="2576195" cy="770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ts val="2990"/>
              </a:lnSpc>
              <a:spcBef>
                <a:spcPts val="105"/>
              </a:spcBef>
            </a:pP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- </a:t>
            </a:r>
            <a:r>
              <a:rPr sz="2400" b="1" spc="-35" dirty="0">
                <a:solidFill>
                  <a:srgbClr val="98FF66"/>
                </a:solidFill>
                <a:latin typeface="Times New Roman"/>
                <a:cs typeface="Times New Roman"/>
              </a:rPr>
              <a:t>Valproic </a:t>
            </a:r>
            <a:r>
              <a:rPr sz="2400" b="1" dirty="0">
                <a:solidFill>
                  <a:srgbClr val="98FF66"/>
                </a:solidFill>
                <a:latin typeface="Times New Roman"/>
                <a:cs typeface="Times New Roman"/>
              </a:rPr>
              <a:t>acid</a:t>
            </a:r>
            <a:r>
              <a:rPr sz="2400" b="1" spc="-45" dirty="0">
                <a:solidFill>
                  <a:srgbClr val="98FF66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with 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clonazepam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5369559"/>
            <a:ext cx="187198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499"/>
              </a:lnSpc>
            </a:pP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ph</a:t>
            </a:r>
            <a:r>
              <a:rPr sz="24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b</a:t>
            </a:r>
            <a:r>
              <a:rPr sz="2400" b="1" spc="1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tal 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phenytoin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4339" y="4687570"/>
            <a:ext cx="5897880" cy="14516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1043940" indent="-228600">
              <a:lnSpc>
                <a:spcPts val="2380"/>
              </a:lnSpc>
              <a:spcBef>
                <a:spcPts val="595"/>
              </a:spcBef>
            </a:pP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May precipitate nonconvulsive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status 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epilepticus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3499"/>
              </a:lnSpc>
              <a:spcBef>
                <a:spcPts val="15"/>
              </a:spcBef>
            </a:pP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Decrease </a:t>
            </a:r>
            <a:r>
              <a:rPr sz="2400" b="1" dirty="0">
                <a:solidFill>
                  <a:srgbClr val="FFCC00"/>
                </a:solidFill>
                <a:latin typeface="Times New Roman"/>
                <a:cs typeface="Times New Roman"/>
              </a:rPr>
              <a:t>metabolism,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increase </a:t>
            </a:r>
            <a:r>
              <a:rPr sz="24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toxicity. 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Displacement </a:t>
            </a:r>
            <a:r>
              <a:rPr sz="24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from </a:t>
            </a: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binding, </a:t>
            </a:r>
            <a:r>
              <a:rPr sz="24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increase</a:t>
            </a:r>
            <a:r>
              <a:rPr sz="2400" b="1" spc="6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toxicity.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580"/>
              </a:spcBef>
            </a:pPr>
            <a:r>
              <a:rPr sz="3200" dirty="0">
                <a:solidFill>
                  <a:srgbClr val="FF6600"/>
                </a:solidFill>
              </a:rPr>
              <a:t>ANTISEIZURE DRUG</a:t>
            </a:r>
            <a:r>
              <a:rPr sz="3200" spc="-20" dirty="0">
                <a:solidFill>
                  <a:srgbClr val="FF6600"/>
                </a:solidFill>
              </a:rPr>
              <a:t> </a:t>
            </a:r>
            <a:r>
              <a:rPr sz="3200" dirty="0">
                <a:solidFill>
                  <a:srgbClr val="FF6600"/>
                </a:solidFill>
              </a:rPr>
              <a:t>INTERACTIONS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35"/>
              </a:spcBef>
            </a:pPr>
            <a:r>
              <a:rPr sz="3200" u="heavy" spc="-2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rPr>
              <a:t>With </a:t>
            </a:r>
            <a:r>
              <a:rPr sz="32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rPr>
              <a:t>other</a:t>
            </a:r>
            <a:r>
              <a:rPr sz="3200" u="heavy" spc="-10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rPr>
              <a:t> </a:t>
            </a:r>
            <a:r>
              <a:rPr sz="3200" u="heavy" spc="5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rPr>
              <a:t>drugs: </a:t>
            </a:r>
            <a:r>
              <a:rPr sz="3200" spc="5" dirty="0">
                <a:solidFill>
                  <a:srgbClr val="FF6600"/>
                </a:solidFill>
              </a:rPr>
              <a:t> </a:t>
            </a:r>
            <a:r>
              <a:rPr dirty="0"/>
              <a:t>antibiotics  anticoagulants</a:t>
            </a:r>
            <a:endParaRPr sz="32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/>
          </a:p>
          <a:p>
            <a:pPr marL="12700" marR="1558290">
              <a:lnSpc>
                <a:spcPct val="113399"/>
              </a:lnSpc>
            </a:pPr>
            <a:r>
              <a:rPr spc="-5" dirty="0"/>
              <a:t>c</a:t>
            </a:r>
            <a:r>
              <a:rPr dirty="0"/>
              <a:t>i</a:t>
            </a:r>
            <a:r>
              <a:rPr spc="-15" dirty="0"/>
              <a:t>m</a:t>
            </a:r>
            <a:r>
              <a:rPr spc="-5" dirty="0"/>
              <a:t>e</a:t>
            </a:r>
            <a:r>
              <a:rPr spc="5" dirty="0"/>
              <a:t>t</a:t>
            </a:r>
            <a:r>
              <a:rPr dirty="0"/>
              <a:t>id</a:t>
            </a:r>
            <a:r>
              <a:rPr spc="-10" dirty="0"/>
              <a:t>i</a:t>
            </a:r>
            <a:r>
              <a:rPr spc="10" dirty="0"/>
              <a:t>n</a:t>
            </a:r>
            <a:r>
              <a:rPr dirty="0"/>
              <a:t>e  isoniazid</a:t>
            </a:r>
          </a:p>
          <a:p>
            <a:pPr marL="12700" marR="245745">
              <a:lnSpc>
                <a:spcPct val="113100"/>
              </a:lnSpc>
              <a:spcBef>
                <a:spcPts val="10"/>
              </a:spcBef>
            </a:pPr>
            <a:r>
              <a:rPr dirty="0"/>
              <a:t>oral</a:t>
            </a:r>
            <a:r>
              <a:rPr spc="-60" dirty="0"/>
              <a:t> </a:t>
            </a:r>
            <a:r>
              <a:rPr spc="-5" dirty="0"/>
              <a:t>contraceptives  salicylates  </a:t>
            </a:r>
            <a:r>
              <a:rPr dirty="0"/>
              <a:t>theophyline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4940" y="1697990"/>
            <a:ext cx="4866005" cy="41948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550"/>
              </a:spcBef>
            </a:pPr>
            <a:r>
              <a:rPr sz="2800" dirty="0">
                <a:solidFill>
                  <a:srgbClr val="FFCC00"/>
                </a:solidFill>
                <a:latin typeface="Wingdings"/>
                <a:cs typeface="Wingdings"/>
              </a:rPr>
              <a:t>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phenytoin, phenobarb,</a:t>
            </a:r>
            <a:r>
              <a:rPr sz="2800" b="1" spc="2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carb.</a:t>
            </a:r>
            <a:endParaRPr sz="2800">
              <a:latin typeface="Times New Roman"/>
              <a:cs typeface="Times New Roman"/>
            </a:endParaRPr>
          </a:p>
          <a:p>
            <a:pPr marL="12700" marR="592455">
              <a:lnSpc>
                <a:spcPts val="3100"/>
              </a:lnSpc>
              <a:spcBef>
                <a:spcPts val="770"/>
              </a:spcBef>
            </a:pP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phenytoin and</a:t>
            </a:r>
            <a:r>
              <a:rPr sz="2800" b="1" spc="-6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phenobarb</a:t>
            </a:r>
            <a:r>
              <a:rPr sz="2800" spc="-5" dirty="0">
                <a:solidFill>
                  <a:srgbClr val="FFCC00"/>
                </a:solidFill>
                <a:latin typeface="Wingdings"/>
                <a:cs typeface="Wingdings"/>
              </a:rPr>
              <a:t>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met.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displaces </a:t>
            </a:r>
            <a:r>
              <a:rPr sz="2800" b="1" spc="-30" dirty="0">
                <a:solidFill>
                  <a:srgbClr val="FFCC00"/>
                </a:solidFill>
                <a:latin typeface="Times New Roman"/>
                <a:cs typeface="Times New Roman"/>
              </a:rPr>
              <a:t>pheny, </a:t>
            </a:r>
            <a:r>
              <a:rPr sz="2800" b="1" spc="-40" dirty="0">
                <a:solidFill>
                  <a:srgbClr val="FFCC00"/>
                </a:solidFill>
                <a:latin typeface="Times New Roman"/>
                <a:cs typeface="Times New Roman"/>
              </a:rPr>
              <a:t>v.a.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and</a:t>
            </a:r>
            <a:r>
              <a:rPr sz="2800" b="1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BDZs</a:t>
            </a:r>
            <a:endParaRPr sz="2800">
              <a:latin typeface="Times New Roman"/>
              <a:cs typeface="Times New Roman"/>
            </a:endParaRPr>
          </a:p>
          <a:p>
            <a:pPr marL="12700" marR="370205" indent="87630">
              <a:lnSpc>
                <a:spcPct val="113100"/>
              </a:lnSpc>
              <a:spcBef>
                <a:spcPts val="10"/>
              </a:spcBef>
            </a:pPr>
            <a:r>
              <a:rPr sz="2800" dirty="0">
                <a:solidFill>
                  <a:srgbClr val="FFCC00"/>
                </a:solidFill>
                <a:latin typeface="Wingdings"/>
                <a:cs typeface="Wingdings"/>
              </a:rPr>
              <a:t>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toxicity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of phenytoin 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antiepileptics </a:t>
            </a:r>
            <a:r>
              <a:rPr sz="2800" dirty="0">
                <a:solidFill>
                  <a:srgbClr val="FFCC00"/>
                </a:solidFill>
                <a:latin typeface="Wingdings"/>
                <a:cs typeface="Wingdings"/>
              </a:rPr>
              <a:t></a:t>
            </a:r>
            <a:r>
              <a:rPr sz="280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metabolism.  displaces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phenytoin and</a:t>
            </a:r>
            <a:r>
              <a:rPr sz="2800" b="1" spc="-40" dirty="0">
                <a:solidFill>
                  <a:srgbClr val="FFCC00"/>
                </a:solidFill>
                <a:latin typeface="Times New Roman"/>
                <a:cs typeface="Times New Roman"/>
              </a:rPr>
              <a:t> v.a.</a:t>
            </a:r>
            <a:endParaRPr sz="2800">
              <a:latin typeface="Times New Roman"/>
              <a:cs typeface="Times New Roman"/>
            </a:endParaRPr>
          </a:p>
          <a:p>
            <a:pPr marL="12700" marR="822325">
              <a:lnSpc>
                <a:spcPts val="31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carb </a:t>
            </a:r>
            <a:r>
              <a:rPr sz="2800" b="1" dirty="0">
                <a:solidFill>
                  <a:srgbClr val="FFCC00"/>
                </a:solidFill>
                <a:latin typeface="Times New Roman"/>
                <a:cs typeface="Times New Roman"/>
              </a:rPr>
              <a:t>and phenytoin</a:t>
            </a:r>
            <a:r>
              <a:rPr sz="2800" b="1" spc="-8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may</a:t>
            </a:r>
            <a:r>
              <a:rPr sz="2800" spc="-5" dirty="0">
                <a:solidFill>
                  <a:srgbClr val="FFCC00"/>
                </a:solidFill>
                <a:latin typeface="Wingdings"/>
                <a:cs typeface="Wingdings"/>
              </a:rPr>
              <a:t></a:t>
            </a:r>
            <a:r>
              <a:rPr sz="28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effect.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90927" y="1905000"/>
            <a:ext cx="1152525" cy="3738879"/>
            <a:chOff x="2890927" y="1905000"/>
            <a:chExt cx="1152525" cy="3738879"/>
          </a:xfrm>
        </p:grpSpPr>
        <p:sp>
          <p:nvSpPr>
            <p:cNvPr id="6" name="object 6"/>
            <p:cNvSpPr/>
            <p:nvPr/>
          </p:nvSpPr>
          <p:spPr>
            <a:xfrm>
              <a:off x="3581399" y="1905000"/>
              <a:ext cx="0" cy="3733800"/>
            </a:xfrm>
            <a:custGeom>
              <a:avLst/>
              <a:gdLst/>
              <a:ahLst/>
              <a:cxnLst/>
              <a:rect l="l" t="t" r="r" b="b"/>
              <a:pathLst>
                <a:path h="3733800">
                  <a:moveTo>
                    <a:pt x="0" y="0"/>
                  </a:moveTo>
                  <a:lnTo>
                    <a:pt x="0" y="3733800"/>
                  </a:lnTo>
                </a:path>
              </a:pathLst>
            </a:custGeom>
            <a:ln w="57146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5599" y="198120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10668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5599" y="198120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10668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5599" y="342900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10668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599" y="342900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10668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6599" y="4953000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514350" y="0"/>
                  </a:moveTo>
                  <a:lnTo>
                    <a:pt x="51435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514350" y="171450"/>
                  </a:lnTo>
                  <a:lnTo>
                    <a:pt x="514350" y="228600"/>
                  </a:lnTo>
                  <a:lnTo>
                    <a:pt x="685800" y="11430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6599" y="4953000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57150"/>
                  </a:moveTo>
                  <a:lnTo>
                    <a:pt x="514350" y="57150"/>
                  </a:lnTo>
                  <a:lnTo>
                    <a:pt x="514350" y="0"/>
                  </a:lnTo>
                  <a:lnTo>
                    <a:pt x="685800" y="114300"/>
                  </a:lnTo>
                  <a:lnTo>
                    <a:pt x="514350" y="228600"/>
                  </a:lnTo>
                  <a:lnTo>
                    <a:pt x="51435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599" y="5410200"/>
              <a:ext cx="976630" cy="228600"/>
            </a:xfrm>
            <a:custGeom>
              <a:avLst/>
              <a:gdLst/>
              <a:ahLst/>
              <a:cxnLst/>
              <a:rect l="l" t="t" r="r" b="b"/>
              <a:pathLst>
                <a:path w="976629" h="228600">
                  <a:moveTo>
                    <a:pt x="243839" y="0"/>
                  </a:moveTo>
                  <a:lnTo>
                    <a:pt x="0" y="114300"/>
                  </a:lnTo>
                  <a:lnTo>
                    <a:pt x="243839" y="228600"/>
                  </a:lnTo>
                  <a:lnTo>
                    <a:pt x="243839" y="171450"/>
                  </a:lnTo>
                  <a:lnTo>
                    <a:pt x="976629" y="171450"/>
                  </a:lnTo>
                  <a:lnTo>
                    <a:pt x="976629" y="57150"/>
                  </a:lnTo>
                  <a:lnTo>
                    <a:pt x="243839" y="5715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599" y="5410200"/>
              <a:ext cx="976630" cy="228600"/>
            </a:xfrm>
            <a:custGeom>
              <a:avLst/>
              <a:gdLst/>
              <a:ahLst/>
              <a:cxnLst/>
              <a:rect l="l" t="t" r="r" b="b"/>
              <a:pathLst>
                <a:path w="976629" h="228600">
                  <a:moveTo>
                    <a:pt x="976629" y="57150"/>
                  </a:moveTo>
                  <a:lnTo>
                    <a:pt x="243839" y="57150"/>
                  </a:lnTo>
                  <a:lnTo>
                    <a:pt x="243839" y="0"/>
                  </a:lnTo>
                  <a:lnTo>
                    <a:pt x="0" y="114300"/>
                  </a:lnTo>
                  <a:lnTo>
                    <a:pt x="243839" y="228600"/>
                  </a:lnTo>
                  <a:lnTo>
                    <a:pt x="243839" y="171450"/>
                  </a:lnTo>
                  <a:lnTo>
                    <a:pt x="976629" y="171450"/>
                  </a:lnTo>
                  <a:lnTo>
                    <a:pt x="976629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5599" y="2514600"/>
              <a:ext cx="976630" cy="228600"/>
            </a:xfrm>
            <a:custGeom>
              <a:avLst/>
              <a:gdLst/>
              <a:ahLst/>
              <a:cxnLst/>
              <a:rect l="l" t="t" r="r" b="b"/>
              <a:pathLst>
                <a:path w="976629" h="228600">
                  <a:moveTo>
                    <a:pt x="243839" y="0"/>
                  </a:moveTo>
                  <a:lnTo>
                    <a:pt x="0" y="114300"/>
                  </a:lnTo>
                  <a:lnTo>
                    <a:pt x="243839" y="228600"/>
                  </a:lnTo>
                  <a:lnTo>
                    <a:pt x="243839" y="171450"/>
                  </a:lnTo>
                  <a:lnTo>
                    <a:pt x="976629" y="171450"/>
                  </a:lnTo>
                  <a:lnTo>
                    <a:pt x="976629" y="57150"/>
                  </a:lnTo>
                  <a:lnTo>
                    <a:pt x="243839" y="5715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5599" y="2514600"/>
              <a:ext cx="976630" cy="228600"/>
            </a:xfrm>
            <a:custGeom>
              <a:avLst/>
              <a:gdLst/>
              <a:ahLst/>
              <a:cxnLst/>
              <a:rect l="l" t="t" r="r" b="b"/>
              <a:pathLst>
                <a:path w="976629" h="228600">
                  <a:moveTo>
                    <a:pt x="976629" y="57150"/>
                  </a:moveTo>
                  <a:lnTo>
                    <a:pt x="243839" y="57150"/>
                  </a:lnTo>
                  <a:lnTo>
                    <a:pt x="243839" y="0"/>
                  </a:lnTo>
                  <a:lnTo>
                    <a:pt x="0" y="114300"/>
                  </a:lnTo>
                  <a:lnTo>
                    <a:pt x="243839" y="228600"/>
                  </a:lnTo>
                  <a:lnTo>
                    <a:pt x="243839" y="171450"/>
                  </a:lnTo>
                  <a:lnTo>
                    <a:pt x="976629" y="171450"/>
                  </a:lnTo>
                  <a:lnTo>
                    <a:pt x="976629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6599" y="4495800"/>
              <a:ext cx="595630" cy="228600"/>
            </a:xfrm>
            <a:custGeom>
              <a:avLst/>
              <a:gdLst/>
              <a:ahLst/>
              <a:cxnLst/>
              <a:rect l="l" t="t" r="r" b="b"/>
              <a:pathLst>
                <a:path w="595629" h="228600">
                  <a:moveTo>
                    <a:pt x="148589" y="0"/>
                  </a:moveTo>
                  <a:lnTo>
                    <a:pt x="0" y="114300"/>
                  </a:lnTo>
                  <a:lnTo>
                    <a:pt x="148589" y="228600"/>
                  </a:lnTo>
                  <a:lnTo>
                    <a:pt x="148589" y="171450"/>
                  </a:lnTo>
                  <a:lnTo>
                    <a:pt x="595629" y="171450"/>
                  </a:lnTo>
                  <a:lnTo>
                    <a:pt x="595629" y="57150"/>
                  </a:lnTo>
                  <a:lnTo>
                    <a:pt x="148589" y="5715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6599" y="4495800"/>
              <a:ext cx="595630" cy="228600"/>
            </a:xfrm>
            <a:custGeom>
              <a:avLst/>
              <a:gdLst/>
              <a:ahLst/>
              <a:cxnLst/>
              <a:rect l="l" t="t" r="r" b="b"/>
              <a:pathLst>
                <a:path w="595629" h="228600">
                  <a:moveTo>
                    <a:pt x="595629" y="57150"/>
                  </a:moveTo>
                  <a:lnTo>
                    <a:pt x="148589" y="57150"/>
                  </a:lnTo>
                  <a:lnTo>
                    <a:pt x="148589" y="0"/>
                  </a:lnTo>
                  <a:lnTo>
                    <a:pt x="0" y="114300"/>
                  </a:lnTo>
                  <a:lnTo>
                    <a:pt x="148589" y="228600"/>
                  </a:lnTo>
                  <a:lnTo>
                    <a:pt x="148589" y="171450"/>
                  </a:lnTo>
                  <a:lnTo>
                    <a:pt x="595629" y="171450"/>
                  </a:lnTo>
                  <a:lnTo>
                    <a:pt x="595629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1799" y="396240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800100" y="0"/>
                  </a:moveTo>
                  <a:lnTo>
                    <a:pt x="800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800100" y="171450"/>
                  </a:lnTo>
                  <a:lnTo>
                    <a:pt x="800100" y="228600"/>
                  </a:lnTo>
                  <a:lnTo>
                    <a:pt x="1066800" y="1143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1799" y="3962400"/>
              <a:ext cx="1066800" cy="228600"/>
            </a:xfrm>
            <a:custGeom>
              <a:avLst/>
              <a:gdLst/>
              <a:ahLst/>
              <a:cxnLst/>
              <a:rect l="l" t="t" r="r" b="b"/>
              <a:pathLst>
                <a:path w="1066800" h="228600">
                  <a:moveTo>
                    <a:pt x="0" y="57150"/>
                  </a:moveTo>
                  <a:lnTo>
                    <a:pt x="800100" y="57150"/>
                  </a:lnTo>
                  <a:lnTo>
                    <a:pt x="800100" y="0"/>
                  </a:lnTo>
                  <a:lnTo>
                    <a:pt x="1066800" y="114300"/>
                  </a:lnTo>
                  <a:lnTo>
                    <a:pt x="800100" y="228600"/>
                  </a:lnTo>
                  <a:lnTo>
                    <a:pt x="800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12192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2688590" marR="894715" indent="-1784350">
              <a:lnSpc>
                <a:spcPts val="3990"/>
              </a:lnSpc>
              <a:spcBef>
                <a:spcPts val="825"/>
              </a:spcBef>
            </a:pPr>
            <a:r>
              <a:rPr spc="-5" dirty="0">
                <a:solidFill>
                  <a:srgbClr val="FF6600"/>
                </a:solidFill>
              </a:rPr>
              <a:t>Cellular </a:t>
            </a:r>
            <a:r>
              <a:rPr dirty="0">
                <a:solidFill>
                  <a:srgbClr val="FF6600"/>
                </a:solidFill>
              </a:rPr>
              <a:t>and </a:t>
            </a:r>
            <a:r>
              <a:rPr spc="-5" dirty="0">
                <a:solidFill>
                  <a:srgbClr val="FF6600"/>
                </a:solidFill>
              </a:rPr>
              <a:t>Synaptic Mechanisms </a:t>
            </a:r>
            <a:r>
              <a:rPr dirty="0">
                <a:solidFill>
                  <a:srgbClr val="FF6600"/>
                </a:solidFill>
              </a:rPr>
              <a:t>of  </a:t>
            </a:r>
            <a:r>
              <a:rPr spc="-5" dirty="0">
                <a:solidFill>
                  <a:srgbClr val="FF6600"/>
                </a:solidFill>
              </a:rPr>
              <a:t>Epileptic Seizures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752600"/>
            <a:ext cx="845947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0" y="6230461"/>
            <a:ext cx="4360545" cy="5949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512060">
              <a:lnSpc>
                <a:spcPct val="100000"/>
              </a:lnSpc>
              <a:spcBef>
                <a:spcPts val="509"/>
              </a:spcBef>
            </a:pPr>
            <a:r>
              <a:rPr sz="1400" dirty="0">
                <a:latin typeface="Times New Roman"/>
                <a:cs typeface="Times New Roman"/>
              </a:rPr>
              <a:t>www.freelivedoctor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.com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spc="-5" dirty="0">
                <a:solidFill>
                  <a:srgbClr val="FFCC00"/>
                </a:solidFill>
                <a:latin typeface="Times New Roman"/>
                <a:cs typeface="Times New Roman"/>
              </a:rPr>
              <a:t>(From Brody </a:t>
            </a:r>
            <a:r>
              <a:rPr sz="1600" dirty="0">
                <a:solidFill>
                  <a:srgbClr val="FFCC00"/>
                </a:solidFill>
                <a:latin typeface="Times New Roman"/>
                <a:cs typeface="Times New Roman"/>
              </a:rPr>
              <a:t>et </a:t>
            </a:r>
            <a:r>
              <a:rPr sz="1600" spc="-5" dirty="0">
                <a:solidFill>
                  <a:srgbClr val="FFCC00"/>
                </a:solidFill>
                <a:latin typeface="Times New Roman"/>
                <a:cs typeface="Times New Roman"/>
              </a:rPr>
              <a:t>al.,</a:t>
            </a:r>
            <a:r>
              <a:rPr sz="1600" spc="-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CC00"/>
                </a:solidFill>
                <a:latin typeface="Times New Roman"/>
                <a:cs typeface="Times New Roman"/>
              </a:rPr>
              <a:t>1997)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"/>
            <a:ext cx="8382000" cy="6573520"/>
          </a:xfrm>
          <a:custGeom>
            <a:avLst/>
            <a:gdLst/>
            <a:ahLst/>
            <a:cxnLst/>
            <a:rect l="l" t="t" r="r" b="b"/>
            <a:pathLst>
              <a:path w="8382000" h="6573520">
                <a:moveTo>
                  <a:pt x="0" y="0"/>
                </a:moveTo>
                <a:lnTo>
                  <a:pt x="8382000" y="0"/>
                </a:lnTo>
                <a:lnTo>
                  <a:pt x="8382000" y="6573520"/>
                </a:lnTo>
                <a:lnTo>
                  <a:pt x="0" y="65735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69" y="185420"/>
            <a:ext cx="5233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Table </a:t>
            </a:r>
            <a:r>
              <a:rPr sz="1600" b="1" dirty="0">
                <a:latin typeface="Times New Roman"/>
                <a:cs typeface="Times New Roman"/>
              </a:rPr>
              <a:t>2. </a:t>
            </a:r>
            <a:r>
              <a:rPr sz="1600" b="1" spc="-5" dirty="0">
                <a:latin typeface="Times New Roman"/>
                <a:cs typeface="Times New Roman"/>
              </a:rPr>
              <a:t>Proposed Mechanisms </a:t>
            </a:r>
            <a:r>
              <a:rPr sz="1600" b="1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Antiepileptic Drug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Action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1169" y="706655"/>
          <a:ext cx="8167370" cy="5092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03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74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↓Na+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channels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7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↓Ca+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channels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ts val="174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↓K+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channels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74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↑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Inh.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transmission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74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↓Excitatory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transmission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Established</a:t>
                      </a:r>
                      <a:r>
                        <a:rPr sz="16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AED’s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PHT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CBZ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14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ESM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169">
                <a:tc>
                  <a:txBody>
                    <a:bodyPr/>
                    <a:lstStyle/>
                    <a:p>
                      <a:pPr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1214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ZD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VPA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695">
                <a:tc>
                  <a:txBody>
                    <a:bodyPr/>
                    <a:lstStyle/>
                    <a:p>
                      <a:pPr>
                        <a:lnSpc>
                          <a:spcPts val="1914"/>
                        </a:lnSpc>
                        <a:spcBef>
                          <a:spcPts val="855"/>
                        </a:spcBef>
                      </a:pP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sz="16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AED’s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LTG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OXC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410">
                <a:tc>
                  <a:txBody>
                    <a:bodyPr/>
                    <a:lstStyle/>
                    <a:p>
                      <a:pPr>
                        <a:lnSpc>
                          <a:spcPts val="1814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ZNS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VGB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TGB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GBP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814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FBM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>
                        <a:lnSpc>
                          <a:spcPts val="1814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TPM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++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799">
                <a:tc>
                  <a:txBody>
                    <a:bodyPr/>
                    <a:lstStyle/>
                    <a:p>
                      <a:pPr>
                        <a:lnSpc>
                          <a:spcPts val="173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LEV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73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73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73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71169" y="6038037"/>
            <a:ext cx="8167370" cy="0"/>
          </a:xfrm>
          <a:custGeom>
            <a:avLst/>
            <a:gdLst/>
            <a:ahLst/>
            <a:cxnLst/>
            <a:rect l="l" t="t" r="r" b="b"/>
            <a:pathLst>
              <a:path w="8167370">
                <a:moveTo>
                  <a:pt x="0" y="0"/>
                </a:moveTo>
                <a:lnTo>
                  <a:pt x="8167014" y="0"/>
                </a:lnTo>
              </a:path>
            </a:pathLst>
          </a:custGeom>
          <a:ln w="8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3069" y="6026150"/>
            <a:ext cx="7713345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+++ primary action, ++ </a:t>
            </a:r>
            <a:r>
              <a:rPr sz="1400" spc="5" dirty="0">
                <a:latin typeface="Times New Roman"/>
                <a:cs typeface="Times New Roman"/>
              </a:rPr>
              <a:t>possible </a:t>
            </a:r>
            <a:r>
              <a:rPr sz="1400" dirty="0">
                <a:latin typeface="Times New Roman"/>
                <a:cs typeface="Times New Roman"/>
              </a:rPr>
              <a:t>action, + probable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action.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From P. Kwan et al. (2001) Pharmacology </a:t>
            </a:r>
            <a:r>
              <a:rPr sz="1400" spc="-290" dirty="0">
                <a:latin typeface="Times New Roman"/>
                <a:cs typeface="Times New Roman"/>
              </a:rPr>
              <a:t>an</a:t>
            </a:r>
            <a:r>
              <a:rPr sz="2100" spc="-434" baseline="-13888" dirty="0">
                <a:latin typeface="Times New Roman"/>
                <a:cs typeface="Times New Roman"/>
              </a:rPr>
              <a:t>w</a:t>
            </a:r>
            <a:r>
              <a:rPr sz="1400" spc="-290" dirty="0">
                <a:latin typeface="Times New Roman"/>
                <a:cs typeface="Times New Roman"/>
              </a:rPr>
              <a:t>d</a:t>
            </a:r>
            <a:r>
              <a:rPr sz="2100" spc="-434" baseline="-13888" dirty="0">
                <a:latin typeface="Times New Roman"/>
                <a:cs typeface="Times New Roman"/>
              </a:rPr>
              <a:t>w</a:t>
            </a:r>
            <a:r>
              <a:rPr sz="1400" spc="-290" dirty="0">
                <a:latin typeface="Times New Roman"/>
                <a:cs typeface="Times New Roman"/>
              </a:rPr>
              <a:t>th</a:t>
            </a:r>
            <a:r>
              <a:rPr sz="2100" spc="-434" baseline="-13888" dirty="0">
                <a:latin typeface="Times New Roman"/>
                <a:cs typeface="Times New Roman"/>
              </a:rPr>
              <a:t>w</a:t>
            </a:r>
            <a:r>
              <a:rPr sz="1400" spc="-290" dirty="0">
                <a:latin typeface="Times New Roman"/>
                <a:cs typeface="Times New Roman"/>
              </a:rPr>
              <a:t>e</a:t>
            </a:r>
            <a:r>
              <a:rPr sz="2100" spc="-434" baseline="-13888" dirty="0">
                <a:latin typeface="Times New Roman"/>
                <a:cs typeface="Times New Roman"/>
              </a:rPr>
              <a:t>.</a:t>
            </a:r>
            <a:r>
              <a:rPr sz="1400" spc="-290" dirty="0">
                <a:latin typeface="Times New Roman"/>
                <a:cs typeface="Times New Roman"/>
              </a:rPr>
              <a:t>r</a:t>
            </a:r>
            <a:r>
              <a:rPr sz="2100" spc="-434" baseline="-13888" dirty="0">
                <a:latin typeface="Times New Roman"/>
                <a:cs typeface="Times New Roman"/>
              </a:rPr>
              <a:t>f</a:t>
            </a:r>
            <a:r>
              <a:rPr sz="1400" spc="-290" dirty="0">
                <a:latin typeface="Times New Roman"/>
                <a:cs typeface="Times New Roman"/>
              </a:rPr>
              <a:t>a</a:t>
            </a:r>
            <a:r>
              <a:rPr sz="2100" spc="-434" baseline="-13888" dirty="0">
                <a:latin typeface="Times New Roman"/>
                <a:cs typeface="Times New Roman"/>
              </a:rPr>
              <a:t>re</a:t>
            </a:r>
            <a:r>
              <a:rPr sz="1400" spc="-290" dirty="0">
                <a:latin typeface="Times New Roman"/>
                <a:cs typeface="Times New Roman"/>
              </a:rPr>
              <a:t>p</a:t>
            </a:r>
            <a:r>
              <a:rPr sz="2100" spc="-434" baseline="-13888" dirty="0">
                <a:latin typeface="Times New Roman"/>
                <a:cs typeface="Times New Roman"/>
              </a:rPr>
              <a:t>e</a:t>
            </a:r>
            <a:r>
              <a:rPr sz="1400" spc="-290" dirty="0">
                <a:latin typeface="Times New Roman"/>
                <a:cs typeface="Times New Roman"/>
              </a:rPr>
              <a:t>e</a:t>
            </a:r>
            <a:r>
              <a:rPr sz="2100" spc="-434" baseline="-13888" dirty="0">
                <a:latin typeface="Times New Roman"/>
                <a:cs typeface="Times New Roman"/>
              </a:rPr>
              <a:t>l</a:t>
            </a:r>
            <a:r>
              <a:rPr sz="1400" spc="-290" dirty="0">
                <a:latin typeface="Times New Roman"/>
                <a:cs typeface="Times New Roman"/>
              </a:rPr>
              <a:t>u</a:t>
            </a:r>
            <a:r>
              <a:rPr sz="2100" spc="-434" baseline="-13888" dirty="0">
                <a:latin typeface="Times New Roman"/>
                <a:cs typeface="Times New Roman"/>
              </a:rPr>
              <a:t>iv</a:t>
            </a:r>
            <a:r>
              <a:rPr sz="1400" spc="-290" dirty="0">
                <a:latin typeface="Times New Roman"/>
                <a:cs typeface="Times New Roman"/>
              </a:rPr>
              <a:t>ti</a:t>
            </a:r>
            <a:r>
              <a:rPr sz="2100" spc="-434" baseline="-13888" dirty="0">
                <a:latin typeface="Times New Roman"/>
                <a:cs typeface="Times New Roman"/>
              </a:rPr>
              <a:t>e</a:t>
            </a:r>
            <a:r>
              <a:rPr sz="1400" spc="-290" dirty="0">
                <a:latin typeface="Times New Roman"/>
                <a:cs typeface="Times New Roman"/>
              </a:rPr>
              <a:t>c</a:t>
            </a:r>
            <a:r>
              <a:rPr sz="2100" spc="-434" baseline="-13888" dirty="0">
                <a:latin typeface="Times New Roman"/>
                <a:cs typeface="Times New Roman"/>
              </a:rPr>
              <a:t>d</a:t>
            </a:r>
            <a:r>
              <a:rPr sz="1400" spc="-290" dirty="0">
                <a:latin typeface="Times New Roman"/>
                <a:cs typeface="Times New Roman"/>
              </a:rPr>
              <a:t>s</a:t>
            </a:r>
            <a:r>
              <a:rPr sz="2100" spc="-434" baseline="-13888" dirty="0">
                <a:latin typeface="Times New Roman"/>
                <a:cs typeface="Times New Roman"/>
              </a:rPr>
              <a:t>o</a:t>
            </a:r>
            <a:r>
              <a:rPr sz="1400" spc="-290" dirty="0">
                <a:latin typeface="Times New Roman"/>
                <a:cs typeface="Times New Roman"/>
              </a:rPr>
              <a:t>9</a:t>
            </a:r>
            <a:r>
              <a:rPr sz="2100" spc="-434" baseline="-13888" dirty="0">
                <a:latin typeface="Times New Roman"/>
                <a:cs typeface="Times New Roman"/>
              </a:rPr>
              <a:t>c</a:t>
            </a:r>
            <a:r>
              <a:rPr sz="1400" spc="-290" dirty="0">
                <a:latin typeface="Times New Roman"/>
                <a:cs typeface="Times New Roman"/>
              </a:rPr>
              <a:t>0</a:t>
            </a:r>
            <a:r>
              <a:rPr sz="2100" spc="-434" baseline="-13888" dirty="0">
                <a:latin typeface="Times New Roman"/>
                <a:cs typeface="Times New Roman"/>
              </a:rPr>
              <a:t>to</a:t>
            </a:r>
            <a:r>
              <a:rPr sz="1400" spc="-290" dirty="0">
                <a:latin typeface="Times New Roman"/>
                <a:cs typeface="Times New Roman"/>
              </a:rPr>
              <a:t>:2</a:t>
            </a:r>
            <a:r>
              <a:rPr sz="2100" spc="-434" baseline="-13888" dirty="0">
                <a:latin typeface="Times New Roman"/>
                <a:cs typeface="Times New Roman"/>
              </a:rPr>
              <a:t>r</a:t>
            </a:r>
            <a:r>
              <a:rPr sz="1400" spc="-290" dirty="0">
                <a:latin typeface="Times New Roman"/>
                <a:cs typeface="Times New Roman"/>
              </a:rPr>
              <a:t>1</a:t>
            </a:r>
            <a:r>
              <a:rPr sz="2100" spc="-434" baseline="-13888" dirty="0">
                <a:latin typeface="Times New Roman"/>
                <a:cs typeface="Times New Roman"/>
              </a:rPr>
              <a:t>.</a:t>
            </a:r>
            <a:r>
              <a:rPr sz="1400" spc="-290" dirty="0">
                <a:latin typeface="Times New Roman"/>
                <a:cs typeface="Times New Roman"/>
              </a:rPr>
              <a:t>-</a:t>
            </a:r>
            <a:r>
              <a:rPr sz="2100" spc="-434" baseline="-13888" dirty="0">
                <a:latin typeface="Times New Roman"/>
                <a:cs typeface="Times New Roman"/>
              </a:rPr>
              <a:t>c</a:t>
            </a:r>
            <a:r>
              <a:rPr sz="1400" spc="-290" dirty="0">
                <a:latin typeface="Times New Roman"/>
                <a:cs typeface="Times New Roman"/>
              </a:rPr>
              <a:t>3</a:t>
            </a:r>
            <a:r>
              <a:rPr sz="2100" spc="-434" baseline="-13888" dirty="0">
                <a:latin typeface="Times New Roman"/>
                <a:cs typeface="Times New Roman"/>
              </a:rPr>
              <a:t>o</a:t>
            </a:r>
            <a:r>
              <a:rPr sz="1400" spc="-290" dirty="0">
                <a:latin typeface="Times New Roman"/>
                <a:cs typeface="Times New Roman"/>
              </a:rPr>
              <a:t>4</a:t>
            </a:r>
            <a:r>
              <a:rPr sz="2100" spc="-434" baseline="-13888" dirty="0">
                <a:latin typeface="Times New Roman"/>
                <a:cs typeface="Times New Roman"/>
              </a:rPr>
              <a:t>m</a:t>
            </a:r>
            <a:r>
              <a:rPr sz="1400" spc="-290" dirty="0">
                <a:latin typeface="Times New Roman"/>
                <a:cs typeface="Times New Roman"/>
              </a:rPr>
              <a:t>. </a:t>
            </a:r>
            <a:r>
              <a:rPr sz="1400" dirty="0">
                <a:latin typeface="Times New Roman"/>
                <a:cs typeface="Times New Roman"/>
              </a:rPr>
              <a:t>[Data from Upton (1994), Schachter  (1995), McDonald and Kelly (1995), Meldrum (1996), Coulter (1997), and </a:t>
            </a:r>
            <a:r>
              <a:rPr sz="1400" spc="5" dirty="0">
                <a:latin typeface="Times New Roman"/>
                <a:cs typeface="Times New Roman"/>
              </a:rPr>
              <a:t>White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(1999).]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285240"/>
            <a:ext cx="6887209" cy="467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indent="-340360">
              <a:lnSpc>
                <a:spcPts val="3740"/>
              </a:lnSpc>
              <a:spcBef>
                <a:spcPts val="100"/>
              </a:spcBef>
              <a:buClr>
                <a:srgbClr val="FF6600"/>
              </a:buClr>
              <a:buFont typeface="Times New Roman"/>
              <a:buAutoNum type="romanUcPeriod"/>
              <a:tabLst>
                <a:tab pos="353060" algn="l"/>
              </a:tabLst>
            </a:pPr>
            <a:r>
              <a:rPr sz="3200" dirty="0">
                <a:solidFill>
                  <a:srgbClr val="FF6600"/>
                </a:solidFill>
                <a:latin typeface="Times New Roman"/>
                <a:cs typeface="Times New Roman"/>
              </a:rPr>
              <a:t>Partial (focal)</a:t>
            </a:r>
            <a:r>
              <a:rPr sz="3200" spc="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640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Simple Partial 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740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Complex Partial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FFCC00"/>
              </a:buClr>
              <a:buFont typeface="Times New Roman"/>
              <a:buAutoNum type="alphaUcPeriod"/>
            </a:pPr>
            <a:endParaRPr sz="3000">
              <a:latin typeface="Times New Roman"/>
              <a:cs typeface="Times New Roman"/>
            </a:endParaRPr>
          </a:p>
          <a:p>
            <a:pPr marL="487045" indent="-474980">
              <a:lnSpc>
                <a:spcPts val="3740"/>
              </a:lnSpc>
              <a:buAutoNum type="romanUcPeriod"/>
              <a:tabLst>
                <a:tab pos="487680" algn="l"/>
              </a:tabLst>
            </a:pPr>
            <a:r>
              <a:rPr sz="3200" dirty="0">
                <a:solidFill>
                  <a:srgbClr val="FF6600"/>
                </a:solidFill>
                <a:latin typeface="Times New Roman"/>
                <a:cs typeface="Times New Roman"/>
              </a:rPr>
              <a:t>Generalized 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640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Generalized </a:t>
            </a:r>
            <a:r>
              <a:rPr sz="3200" spc="-20" dirty="0">
                <a:solidFill>
                  <a:srgbClr val="FFCC00"/>
                </a:solidFill>
                <a:latin typeface="Times New Roman"/>
                <a:cs typeface="Times New Roman"/>
              </a:rPr>
              <a:t>Tonic-Clonic</a:t>
            </a:r>
            <a:r>
              <a:rPr sz="3200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640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Absence</a:t>
            </a:r>
            <a:r>
              <a:rPr sz="3200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645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spc="-45" dirty="0">
                <a:solidFill>
                  <a:srgbClr val="FFCC00"/>
                </a:solidFill>
                <a:latin typeface="Times New Roman"/>
                <a:cs typeface="Times New Roman"/>
              </a:rPr>
              <a:t>Tonic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645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Atonic</a:t>
            </a:r>
            <a:r>
              <a:rPr sz="3200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  <a:p>
            <a:pPr marL="1181100" lvl="1" indent="-711200">
              <a:lnSpc>
                <a:spcPts val="3740"/>
              </a:lnSpc>
              <a:buAutoNum type="alphaUcPeriod"/>
              <a:tabLst>
                <a:tab pos="1180465" algn="l"/>
                <a:tab pos="1181100" algn="l"/>
              </a:tabLst>
            </a:pP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Clonic and Myoclonic</a:t>
            </a:r>
            <a:r>
              <a:rPr sz="3200" spc="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CC00"/>
                </a:solidFill>
                <a:latin typeface="Times New Roman"/>
                <a:cs typeface="Times New Roman"/>
              </a:rPr>
              <a:t>Seizures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77470" rIns="0" bIns="0" rtlCol="0">
            <a:spAutoFit/>
          </a:bodyPr>
          <a:lstStyle/>
          <a:p>
            <a:pPr marL="519430">
              <a:lnSpc>
                <a:spcPct val="100000"/>
              </a:lnSpc>
              <a:spcBef>
                <a:spcPts val="610"/>
              </a:spcBef>
            </a:pP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Classification 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FF6600"/>
                </a:solidFill>
                <a:latin typeface="Times New Roman"/>
                <a:cs typeface="Times New Roman"/>
              </a:rPr>
              <a:t>Epileptic</a:t>
            </a:r>
            <a:r>
              <a:rPr b="1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Seizures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66370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1310"/>
              </a:spcBef>
              <a:tabLst>
                <a:tab pos="1115060" algn="l"/>
                <a:tab pos="3061335" algn="l"/>
                <a:tab pos="5040630" algn="l"/>
              </a:tabLst>
            </a:pPr>
            <a:r>
              <a:rPr sz="4800" b="1" dirty="0">
                <a:solidFill>
                  <a:srgbClr val="FF3300"/>
                </a:solidFill>
                <a:latin typeface="Times New Roman"/>
                <a:cs typeface="Times New Roman"/>
              </a:rPr>
              <a:t>I.	</a:t>
            </a:r>
            <a:r>
              <a:rPr sz="48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Partial	(Focal)	</a:t>
            </a:r>
            <a:r>
              <a:rPr sz="48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Seizures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3581400"/>
            <a:ext cx="6781800" cy="1676400"/>
          </a:xfrm>
          <a:custGeom>
            <a:avLst/>
            <a:gdLst/>
            <a:ahLst/>
            <a:cxnLst/>
            <a:rect l="l" t="t" r="r" b="b"/>
            <a:pathLst>
              <a:path w="6781800" h="1676400">
                <a:moveTo>
                  <a:pt x="6781800" y="0"/>
                </a:moveTo>
                <a:lnTo>
                  <a:pt x="0" y="0"/>
                </a:lnTo>
                <a:lnTo>
                  <a:pt x="0" y="1676400"/>
                </a:lnTo>
                <a:lnTo>
                  <a:pt x="6781800" y="16764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6839" y="3478529"/>
            <a:ext cx="6447790" cy="14046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812165" indent="-812165">
              <a:lnSpc>
                <a:spcPct val="100000"/>
              </a:lnSpc>
              <a:spcBef>
                <a:spcPts val="730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Simple Partial</a:t>
            </a:r>
            <a:r>
              <a:rPr sz="40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Seizures</a:t>
            </a:r>
            <a:endParaRPr sz="4000">
              <a:latin typeface="Times New Roman"/>
              <a:cs typeface="Times New Roman"/>
            </a:endParaRPr>
          </a:p>
          <a:p>
            <a:pPr marL="812165" indent="-812165">
              <a:lnSpc>
                <a:spcPct val="100000"/>
              </a:lnSpc>
              <a:spcBef>
                <a:spcPts val="630"/>
              </a:spcBef>
              <a:buAutoNum type="alphaUcPeriod"/>
              <a:tabLst>
                <a:tab pos="812165" algn="l"/>
                <a:tab pos="812800" algn="l"/>
              </a:tabLst>
            </a:pPr>
            <a:r>
              <a:rPr sz="40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Complex </a:t>
            </a:r>
            <a:r>
              <a:rPr sz="4000" b="1" dirty="0">
                <a:solidFill>
                  <a:srgbClr val="FF3300"/>
                </a:solidFill>
                <a:latin typeface="Times New Roman"/>
                <a:cs typeface="Times New Roman"/>
              </a:rPr>
              <a:t>Partial</a:t>
            </a:r>
            <a:r>
              <a:rPr sz="40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Seizures.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www.freelivedoctor</a:t>
            </a:r>
            <a:r>
              <a:rPr spc="-45" dirty="0"/>
              <a:t> </a:t>
            </a:r>
            <a:r>
              <a:rPr dirty="0"/>
              <a:t>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3285</Words>
  <Application>Microsoft Office PowerPoint</Application>
  <PresentationFormat>On-screen Show (4:3)</PresentationFormat>
  <Paragraphs>907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Bookman Uralic</vt:lpstr>
      <vt:lpstr>Calibri</vt:lpstr>
      <vt:lpstr>Symbol</vt:lpstr>
      <vt:lpstr>Times New Roman</vt:lpstr>
      <vt:lpstr>Wingdings</vt:lpstr>
      <vt:lpstr>Office Theme</vt:lpstr>
      <vt:lpstr>ANTIEPILEPTIC DRUGS</vt:lpstr>
      <vt:lpstr>Epilepsy</vt:lpstr>
      <vt:lpstr>Epilepsy</vt:lpstr>
      <vt:lpstr>Causes for Acute Seizures</vt:lpstr>
      <vt:lpstr>Seizures</vt:lpstr>
      <vt:lpstr>Neuronal Substrates of Epilepsy</vt:lpstr>
      <vt:lpstr>Cellular and Synaptic Mechanisms of  Epileptic Seizures</vt:lpstr>
      <vt:lpstr>Classification of Epileptic Seizures</vt:lpstr>
      <vt:lpstr>I. Partial (Focal) Seizures</vt:lpstr>
      <vt:lpstr>Scheme of Seizure Spread</vt:lpstr>
      <vt:lpstr>I. Partial (Focal) Seizures</vt:lpstr>
      <vt:lpstr>Scheme of Seizure Spread</vt:lpstr>
      <vt:lpstr>I. Partial (focal) Seizures</vt:lpstr>
      <vt:lpstr>II. Generalized Seizures</vt:lpstr>
      <vt:lpstr>II. Generalized Seizures</vt:lpstr>
      <vt:lpstr>II. Generalized Seizures (con’t)</vt:lpstr>
      <vt:lpstr>II. Generalized Seizures (con’t)</vt:lpstr>
      <vt:lpstr>II. Generalized Seizures (con’t)</vt:lpstr>
      <vt:lpstr>Scheme of Seizure Spread</vt:lpstr>
      <vt:lpstr>PowerPoint Presentation</vt:lpstr>
      <vt:lpstr>Neuronal Correlates of Paroxysmal Discharges</vt:lpstr>
      <vt:lpstr>II. Generalized Seizures</vt:lpstr>
      <vt:lpstr>II. Generalized Seizures</vt:lpstr>
      <vt:lpstr>Scheme of Seizure Spread</vt:lpstr>
      <vt:lpstr>PowerPoint Presentation</vt:lpstr>
      <vt:lpstr>Scheme of Seizure Spread</vt:lpstr>
      <vt:lpstr>II. Generalized Seizures (con’t)</vt:lpstr>
      <vt:lpstr>II. Generalized Seizures (con’t)</vt:lpstr>
      <vt:lpstr>Treatment of Seizures</vt:lpstr>
      <vt:lpstr>Treatment of Seizures</vt:lpstr>
      <vt:lpstr>Actions of Phenytoin on Na+ Channels</vt:lpstr>
      <vt:lpstr>GABAergic SYNAPSE</vt:lpstr>
      <vt:lpstr>GLUTAMATERGIC SYNAPSE</vt:lpstr>
      <vt:lpstr>Chemical Structure of Classical  Antiseizure Agents</vt:lpstr>
      <vt:lpstr>Treatment of Seizures</vt:lpstr>
      <vt:lpstr>Treatment of Seizures</vt:lpstr>
      <vt:lpstr>Treatment of Seizures</vt:lpstr>
      <vt:lpstr>Pharmacokinetic Parameters</vt:lpstr>
      <vt:lpstr>PowerPoint Presentation</vt:lpstr>
      <vt:lpstr>Table 3. Interaction of Antiseizure Drugs with Hepatic Microsomal Enzymes</vt:lpstr>
      <vt:lpstr>Effects of three antiepileptic drugs on high  frequency discharge of cultured neurons</vt:lpstr>
      <vt:lpstr>PHENYTOIN (Dilantin)</vt:lpstr>
      <vt:lpstr>PowerPoint Presentation</vt:lpstr>
      <vt:lpstr>CARBAMAZEPINE (Tegretol)</vt:lpstr>
      <vt:lpstr>PowerPoint Presentation</vt:lpstr>
      <vt:lpstr>OXCARBAZEPINE (Trileptal)</vt:lpstr>
      <vt:lpstr>PHENOBARBITAL (Luminal)</vt:lpstr>
      <vt:lpstr>PRIMIDONE (Mysolin)</vt:lpstr>
      <vt:lpstr>VALPROATE (Depakene)</vt:lpstr>
      <vt:lpstr>ETHOSUXIMIDE (Zarontin)</vt:lpstr>
      <vt:lpstr>CLONAZEPAM (Klonopin)</vt:lpstr>
      <vt:lpstr>VIGABATRIN (-vinyl-GABA)</vt:lpstr>
      <vt:lpstr>LAMOTRIGINE (Lamictal)</vt:lpstr>
      <vt:lpstr>FELBAMATE (Felbatrol)</vt:lpstr>
      <vt:lpstr>TOPIRAMATE (Topamax)</vt:lpstr>
      <vt:lpstr>TIAGABINE (Gabatril)</vt:lpstr>
      <vt:lpstr>ZONISAMIDE (Zonegran)</vt:lpstr>
      <vt:lpstr>GABAPENTIN (Neurontin)</vt:lpstr>
      <vt:lpstr>Status Epilepticus</vt:lpstr>
      <vt:lpstr>Treatment of Status Epilepticus in Adults</vt:lpstr>
      <vt:lpstr>DIAZEPAM (Valium) AND  LORAZEPAM (Ativan)</vt:lpstr>
      <vt:lpstr>Treatment of Seizures</vt:lpstr>
      <vt:lpstr>Treatment of Seizures</vt:lpstr>
      <vt:lpstr>Treatment of Seizures</vt:lpstr>
      <vt:lpstr>Treatment of Seizures</vt:lpstr>
      <vt:lpstr>Treatment of Seizures</vt:lpstr>
      <vt:lpstr>Treatment of Seizures in Pregnancy</vt:lpstr>
      <vt:lpstr>INTERACTIONS BETWEEN  ANTISEIZURE DRUGS</vt:lpstr>
      <vt:lpstr>ANTISEIZURE DRUG INTERACTIONS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ANTIEPILEPTIC DRUGS</dc:title>
  <dc:creator>Martha Davila-Garcia</dc:creator>
  <cp:lastModifiedBy>admin5</cp:lastModifiedBy>
  <cp:revision>1</cp:revision>
  <dcterms:created xsi:type="dcterms:W3CDTF">2020-03-06T04:33:32Z</dcterms:created>
  <dcterms:modified xsi:type="dcterms:W3CDTF">2021-02-04T07:33:12Z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2010-04-20T00:00:00Z</vt:filetime>
  </property>
  <property fmtid="{D5CDD505-2E9C-101B-9397-08002B2CF9AE}" pid="3" name="Creator">
    <vt:lpwstr>Impress</vt:lpwstr>
  </property>
  <property fmtid="{D5CDD505-2E9C-101B-9397-08002B2CF9AE}" pid="4" name="LastSaved">
    <vt:filetime>2020-03-06T00:00:00Z</vt:filetime>
  </property>
</Properties>
</file>